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64" r:id="rId3"/>
    <p:sldId id="266" r:id="rId4"/>
    <p:sldId id="268" r:id="rId5"/>
    <p:sldId id="267" r:id="rId6"/>
    <p:sldId id="269" r:id="rId7"/>
    <p:sldId id="279" r:id="rId8"/>
    <p:sldId id="278" r:id="rId9"/>
    <p:sldId id="280" r:id="rId10"/>
    <p:sldId id="281" r:id="rId11"/>
    <p:sldId id="282" r:id="rId12"/>
  </p:sldIdLst>
  <p:sldSz cx="6858000" cy="9906000" type="A4"/>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95" autoAdjust="0"/>
    <p:restoredTop sz="95806" autoAdjust="0"/>
  </p:normalViewPr>
  <p:slideViewPr>
    <p:cSldViewPr>
      <p:cViewPr varScale="1">
        <p:scale>
          <a:sx n="85" d="100"/>
          <a:sy n="85" d="100"/>
        </p:scale>
        <p:origin x="3156" y="90"/>
      </p:cViewPr>
      <p:guideLst>
        <p:guide orient="horz" pos="312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8790FAC-7C2E-4BB5-B7D9-218924302A07}" type="datetimeFigureOut">
              <a:rPr lang="fr-FR" smtClean="0"/>
              <a:pPr/>
              <a:t>06/01/2020</a:t>
            </a:fld>
            <a:endParaRPr lang="fr-FR"/>
          </a:p>
        </p:txBody>
      </p:sp>
      <p:sp>
        <p:nvSpPr>
          <p:cNvPr id="4" name="Espace réservé de l'image des diapositives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52996F6-BFFB-42FC-B2C9-69D131934676}" type="slidenum">
              <a:rPr lang="fr-FR" smtClean="0"/>
              <a:pPr/>
              <a:t>‹#›</a:t>
            </a:fld>
            <a:endParaRPr lang="fr-FR"/>
          </a:p>
        </p:txBody>
      </p:sp>
    </p:spTree>
    <p:extLst>
      <p:ext uri="{BB962C8B-B14F-4D97-AF65-F5344CB8AC3E}">
        <p14:creationId xmlns:p14="http://schemas.microsoft.com/office/powerpoint/2010/main" val="2476135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6575"/>
            <a:ext cx="5829300" cy="2124075"/>
          </a:xfrm>
        </p:spPr>
        <p:txBody>
          <a:bodyPr/>
          <a:lstStyle/>
          <a:p>
            <a:r>
              <a:rPr lang="fr-FR"/>
              <a:t>Modifiez le style du titre</a:t>
            </a:r>
          </a:p>
        </p:txBody>
      </p:sp>
      <p:sp>
        <p:nvSpPr>
          <p:cNvPr id="3" name="Sous-titr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C0E539BC-BCE8-4F9A-8C32-C136754E3507}" type="slidenum">
              <a:rPr lang="fr-FR" altLang="fr-FR"/>
              <a:pPr>
                <a:defRPr/>
              </a:pPr>
              <a:t>‹#›</a:t>
            </a:fld>
            <a:endParaRPr lang="fr-FR" altLang="fr-FR"/>
          </a:p>
        </p:txBody>
      </p:sp>
    </p:spTree>
    <p:extLst>
      <p:ext uri="{BB962C8B-B14F-4D97-AF65-F5344CB8AC3E}">
        <p14:creationId xmlns:p14="http://schemas.microsoft.com/office/powerpoint/2010/main" val="1555550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C4F2429F-D8EA-4F2B-97AB-4DB64E94ACEC}" type="slidenum">
              <a:rPr lang="fr-FR" altLang="fr-FR"/>
              <a:pPr>
                <a:defRPr/>
              </a:pPr>
              <a:t>‹#›</a:t>
            </a:fld>
            <a:endParaRPr lang="fr-FR" altLang="fr-FR"/>
          </a:p>
        </p:txBody>
      </p:sp>
    </p:spTree>
    <p:extLst>
      <p:ext uri="{BB962C8B-B14F-4D97-AF65-F5344CB8AC3E}">
        <p14:creationId xmlns:p14="http://schemas.microsoft.com/office/powerpoint/2010/main" val="329208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875"/>
            <a:ext cx="1543050" cy="845185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42900" y="396875"/>
            <a:ext cx="4476750" cy="84518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D4E9EC60-20E5-4F6C-9096-A6217F893FDA}" type="slidenum">
              <a:rPr lang="fr-FR" altLang="fr-FR"/>
              <a:pPr>
                <a:defRPr/>
              </a:pPr>
              <a:t>‹#›</a:t>
            </a:fld>
            <a:endParaRPr lang="fr-FR" altLang="fr-FR"/>
          </a:p>
        </p:txBody>
      </p:sp>
    </p:spTree>
    <p:extLst>
      <p:ext uri="{BB962C8B-B14F-4D97-AF65-F5344CB8AC3E}">
        <p14:creationId xmlns:p14="http://schemas.microsoft.com/office/powerpoint/2010/main" val="787911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86E4A0EB-1A70-45B0-BCFB-A7E58BDCDEF8}" type="slidenum">
              <a:rPr lang="fr-FR" altLang="fr-FR"/>
              <a:pPr>
                <a:defRPr/>
              </a:pPr>
              <a:t>‹#›</a:t>
            </a:fld>
            <a:endParaRPr lang="fr-FR" altLang="fr-FR"/>
          </a:p>
        </p:txBody>
      </p:sp>
    </p:spTree>
    <p:extLst>
      <p:ext uri="{BB962C8B-B14F-4D97-AF65-F5344CB8AC3E}">
        <p14:creationId xmlns:p14="http://schemas.microsoft.com/office/powerpoint/2010/main" val="445022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6365875"/>
            <a:ext cx="5829300" cy="1966913"/>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C5458E09-99B8-4E0C-9461-0E603C71A6B9}" type="slidenum">
              <a:rPr lang="fr-FR" altLang="fr-FR"/>
              <a:pPr>
                <a:defRPr/>
              </a:pPr>
              <a:t>‹#›</a:t>
            </a:fld>
            <a:endParaRPr lang="fr-FR" altLang="fr-FR"/>
          </a:p>
        </p:txBody>
      </p:sp>
    </p:spTree>
    <p:extLst>
      <p:ext uri="{BB962C8B-B14F-4D97-AF65-F5344CB8AC3E}">
        <p14:creationId xmlns:p14="http://schemas.microsoft.com/office/powerpoint/2010/main" val="2063852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p:cNvSpPr>
            <a:spLocks noGrp="1" noChangeArrowheads="1"/>
          </p:cNvSpPr>
          <p:nvPr>
            <p:ph type="sldNum" sz="quarter" idx="12"/>
          </p:nvPr>
        </p:nvSpPr>
        <p:spPr>
          <a:ln/>
        </p:spPr>
        <p:txBody>
          <a:bodyPr/>
          <a:lstStyle>
            <a:lvl1pPr>
              <a:defRPr/>
            </a:lvl1pPr>
          </a:lstStyle>
          <a:p>
            <a:pPr>
              <a:defRPr/>
            </a:pPr>
            <a:fld id="{D05871EE-CBBC-4FA2-8A61-D2050B33F092}" type="slidenum">
              <a:rPr lang="fr-FR" altLang="fr-FR"/>
              <a:pPr>
                <a:defRPr/>
              </a:pPr>
              <a:t>‹#›</a:t>
            </a:fld>
            <a:endParaRPr lang="fr-FR" altLang="fr-FR"/>
          </a:p>
        </p:txBody>
      </p:sp>
    </p:spTree>
    <p:extLst>
      <p:ext uri="{BB962C8B-B14F-4D97-AF65-F5344CB8AC3E}">
        <p14:creationId xmlns:p14="http://schemas.microsoft.com/office/powerpoint/2010/main" val="1730416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6"/>
          <p:cNvSpPr>
            <a:spLocks noGrp="1" noChangeArrowheads="1"/>
          </p:cNvSpPr>
          <p:nvPr>
            <p:ph type="sldNum" sz="quarter" idx="12"/>
          </p:nvPr>
        </p:nvSpPr>
        <p:spPr>
          <a:ln/>
        </p:spPr>
        <p:txBody>
          <a:bodyPr/>
          <a:lstStyle>
            <a:lvl1pPr>
              <a:defRPr/>
            </a:lvl1pPr>
          </a:lstStyle>
          <a:p>
            <a:pPr>
              <a:defRPr/>
            </a:pPr>
            <a:fld id="{A9C2B526-DF5C-40F8-978D-08DDF2D4EC62}" type="slidenum">
              <a:rPr lang="fr-FR" altLang="fr-FR"/>
              <a:pPr>
                <a:defRPr/>
              </a:pPr>
              <a:t>‹#›</a:t>
            </a:fld>
            <a:endParaRPr lang="fr-FR" altLang="fr-FR"/>
          </a:p>
        </p:txBody>
      </p:sp>
    </p:spTree>
    <p:extLst>
      <p:ext uri="{BB962C8B-B14F-4D97-AF65-F5344CB8AC3E}">
        <p14:creationId xmlns:p14="http://schemas.microsoft.com/office/powerpoint/2010/main" val="952120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6"/>
          <p:cNvSpPr>
            <a:spLocks noGrp="1" noChangeArrowheads="1"/>
          </p:cNvSpPr>
          <p:nvPr>
            <p:ph type="sldNum" sz="quarter" idx="12"/>
          </p:nvPr>
        </p:nvSpPr>
        <p:spPr>
          <a:ln/>
        </p:spPr>
        <p:txBody>
          <a:bodyPr/>
          <a:lstStyle>
            <a:lvl1pPr>
              <a:defRPr/>
            </a:lvl1pPr>
          </a:lstStyle>
          <a:p>
            <a:pPr>
              <a:defRPr/>
            </a:pPr>
            <a:fld id="{A343D8CB-32A6-4550-B39E-7DAF353B0021}" type="slidenum">
              <a:rPr lang="fr-FR" altLang="fr-FR"/>
              <a:pPr>
                <a:defRPr/>
              </a:pPr>
              <a:t>‹#›</a:t>
            </a:fld>
            <a:endParaRPr lang="fr-FR" altLang="fr-FR"/>
          </a:p>
        </p:txBody>
      </p:sp>
    </p:spTree>
    <p:extLst>
      <p:ext uri="{BB962C8B-B14F-4D97-AF65-F5344CB8AC3E}">
        <p14:creationId xmlns:p14="http://schemas.microsoft.com/office/powerpoint/2010/main" val="159172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6"/>
          <p:cNvSpPr>
            <a:spLocks noGrp="1" noChangeArrowheads="1"/>
          </p:cNvSpPr>
          <p:nvPr>
            <p:ph type="sldNum" sz="quarter" idx="12"/>
          </p:nvPr>
        </p:nvSpPr>
        <p:spPr>
          <a:ln/>
        </p:spPr>
        <p:txBody>
          <a:bodyPr/>
          <a:lstStyle>
            <a:lvl1pPr>
              <a:defRPr/>
            </a:lvl1pPr>
          </a:lstStyle>
          <a:p>
            <a:pPr>
              <a:defRPr/>
            </a:pPr>
            <a:fld id="{A80F3C69-9BC2-4EDA-9DE0-6F5FC5BD57E9}" type="slidenum">
              <a:rPr lang="fr-FR" altLang="fr-FR"/>
              <a:pPr>
                <a:defRPr/>
              </a:pPr>
              <a:t>‹#›</a:t>
            </a:fld>
            <a:endParaRPr lang="fr-FR" altLang="fr-FR"/>
          </a:p>
        </p:txBody>
      </p:sp>
    </p:spTree>
    <p:extLst>
      <p:ext uri="{BB962C8B-B14F-4D97-AF65-F5344CB8AC3E}">
        <p14:creationId xmlns:p14="http://schemas.microsoft.com/office/powerpoint/2010/main" val="181885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3700"/>
            <a:ext cx="2255838" cy="1679575"/>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p:cNvSpPr>
            <a:spLocks noGrp="1" noChangeArrowheads="1"/>
          </p:cNvSpPr>
          <p:nvPr>
            <p:ph type="sldNum" sz="quarter" idx="12"/>
          </p:nvPr>
        </p:nvSpPr>
        <p:spPr>
          <a:ln/>
        </p:spPr>
        <p:txBody>
          <a:bodyPr/>
          <a:lstStyle>
            <a:lvl1pPr>
              <a:defRPr/>
            </a:lvl1pPr>
          </a:lstStyle>
          <a:p>
            <a:pPr>
              <a:defRPr/>
            </a:pPr>
            <a:fld id="{DCA93ED4-A63C-46F2-9C77-092EF75FF18C}" type="slidenum">
              <a:rPr lang="fr-FR" altLang="fr-FR"/>
              <a:pPr>
                <a:defRPr/>
              </a:pPr>
              <a:t>‹#›</a:t>
            </a:fld>
            <a:endParaRPr lang="fr-FR" altLang="fr-FR"/>
          </a:p>
        </p:txBody>
      </p:sp>
    </p:spTree>
    <p:extLst>
      <p:ext uri="{BB962C8B-B14F-4D97-AF65-F5344CB8AC3E}">
        <p14:creationId xmlns:p14="http://schemas.microsoft.com/office/powerpoint/2010/main" val="31875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934200"/>
            <a:ext cx="4114800" cy="819150"/>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p:cNvSpPr>
            <a:spLocks noGrp="1" noChangeArrowheads="1"/>
          </p:cNvSpPr>
          <p:nvPr>
            <p:ph type="sldNum" sz="quarter" idx="12"/>
          </p:nvPr>
        </p:nvSpPr>
        <p:spPr>
          <a:ln/>
        </p:spPr>
        <p:txBody>
          <a:bodyPr/>
          <a:lstStyle>
            <a:lvl1pPr>
              <a:defRPr/>
            </a:lvl1pPr>
          </a:lstStyle>
          <a:p>
            <a:pPr>
              <a:defRPr/>
            </a:pPr>
            <a:fld id="{8A3A188A-4D6D-4EEF-AAFF-BBFE0B4A2EEC}" type="slidenum">
              <a:rPr lang="fr-FR" altLang="fr-FR"/>
              <a:pPr>
                <a:defRPr/>
              </a:pPr>
              <a:t>‹#›</a:t>
            </a:fld>
            <a:endParaRPr lang="fr-FR" altLang="fr-FR"/>
          </a:p>
        </p:txBody>
      </p:sp>
    </p:spTree>
    <p:extLst>
      <p:ext uri="{BB962C8B-B14F-4D97-AF65-F5344CB8AC3E}">
        <p14:creationId xmlns:p14="http://schemas.microsoft.com/office/powerpoint/2010/main" val="3603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p:cNvSpPr>
            <a:spLocks noGrp="1" noChangeArrowheads="1"/>
          </p:cNvSpPr>
          <p:nvPr>
            <p:ph type="dt" sz="half" idx="2"/>
          </p:nvPr>
        </p:nvSpPr>
        <p:spPr bwMode="auto">
          <a:xfrm>
            <a:off x="342900" y="9020175"/>
            <a:ext cx="16002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fr-FR" altLang="fr-FR"/>
          </a:p>
        </p:txBody>
      </p:sp>
      <p:sp>
        <p:nvSpPr>
          <p:cNvPr id="1029" name="Rectangle 5"/>
          <p:cNvSpPr>
            <a:spLocks noGrp="1" noChangeArrowheads="1"/>
          </p:cNvSpPr>
          <p:nvPr>
            <p:ph type="ftr" sz="quarter" idx="3"/>
          </p:nvPr>
        </p:nvSpPr>
        <p:spPr bwMode="auto">
          <a:xfrm>
            <a:off x="2343150" y="9020175"/>
            <a:ext cx="21717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ltLang="fr-FR"/>
          </a:p>
        </p:txBody>
      </p:sp>
      <p:sp>
        <p:nvSpPr>
          <p:cNvPr id="1030" name="Rectangle 6"/>
          <p:cNvSpPr>
            <a:spLocks noGrp="1" noChangeArrowheads="1"/>
          </p:cNvSpPr>
          <p:nvPr>
            <p:ph type="sldNum" sz="quarter" idx="4"/>
          </p:nvPr>
        </p:nvSpPr>
        <p:spPr bwMode="auto">
          <a:xfrm>
            <a:off x="4914900" y="9020175"/>
            <a:ext cx="16002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AC36E499-3F66-46E4-B115-C3989474E866}"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eg"/></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3.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1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image" Target="../media/image2.png"/><Relationship Id="rId7" Type="http://schemas.openxmlformats.org/officeDocument/2006/relationships/image" Target="../media/image3.jpeg"/><Relationship Id="rId12" Type="http://schemas.openxmlformats.org/officeDocument/2006/relationships/image" Target="../media/image8.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12.jpeg"/><Relationship Id="rId11" Type="http://schemas.openxmlformats.org/officeDocument/2006/relationships/image" Target="../media/image7.jpeg"/><Relationship Id="rId5" Type="http://schemas.openxmlformats.org/officeDocument/2006/relationships/image" Target="../media/image1.jpeg"/><Relationship Id="rId15" Type="http://schemas.openxmlformats.org/officeDocument/2006/relationships/image" Target="../media/image11.jpeg"/><Relationship Id="rId10" Type="http://schemas.openxmlformats.org/officeDocument/2006/relationships/image" Target="../media/image6.jpeg"/><Relationship Id="rId4" Type="http://schemas.openxmlformats.org/officeDocument/2006/relationships/image" Target="../media/image13.jpeg"/><Relationship Id="rId9" Type="http://schemas.openxmlformats.org/officeDocument/2006/relationships/image" Target="../media/image5.jpeg"/><Relationship Id="rId14" Type="http://schemas.openxmlformats.org/officeDocument/2006/relationships/image" Target="../media/image10.jpeg"/></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3.jpeg"/><Relationship Id="rId9" Type="http://schemas.openxmlformats.org/officeDocument/2006/relationships/image" Target="../media/image6.jpeg"/><Relationship Id="rId14" Type="http://schemas.openxmlformats.org/officeDocument/2006/relationships/image" Target="../media/image11.jpeg"/></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3.jpeg"/><Relationship Id="rId9" Type="http://schemas.openxmlformats.org/officeDocument/2006/relationships/image" Target="../media/image6.jpeg"/><Relationship Id="rId14" Type="http://schemas.openxmlformats.org/officeDocument/2006/relationships/image" Target="../media/image11.jpeg"/></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3.jpeg"/><Relationship Id="rId9" Type="http://schemas.openxmlformats.org/officeDocument/2006/relationships/image" Target="../media/image6.jpeg"/><Relationship Id="rId14"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3.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3.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3.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hyperlink" Target="https://wep.ovh/files/declaration_conformity/" TargetMode="Externa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13.jpe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34787" y="564998"/>
            <a:ext cx="2532213" cy="477054"/>
          </a:xfrm>
          <a:prstGeom prst="rect">
            <a:avLst/>
          </a:prstGeom>
          <a:noFill/>
          <a:ln>
            <a:noFill/>
          </a:ln>
        </p:spPr>
        <p:txBody>
          <a:bodyPr wrap="square">
            <a:spAutoFit/>
          </a:bodyPr>
          <a:lstStyle/>
          <a:p>
            <a:r>
              <a:rPr lang="fr-FR" sz="500" b="1" u="sng" dirty="0"/>
              <a:t>Fiche d'informations utilisateur</a:t>
            </a:r>
          </a:p>
          <a:p>
            <a:r>
              <a:rPr lang="en-US" sz="500" b="1" dirty="0">
                <a:latin typeface="Calibri" charset="0"/>
                <a:ea typeface="Calibri" charset="0"/>
                <a:cs typeface="Calibri" charset="0"/>
              </a:rPr>
              <a:t>Ces informations doivent être fournies et lues par l'utilisateur final</a:t>
            </a:r>
            <a:endParaRPr lang="fr-FR" sz="500" b="1" dirty="0"/>
          </a:p>
          <a:p>
            <a:r>
              <a:rPr lang="fr-FR" sz="500" dirty="0"/>
              <a:t>Pantalon MISTI </a:t>
            </a:r>
            <a:r>
              <a:rPr lang="fr-FR" sz="500" dirty="0" err="1"/>
              <a:t>Ref</a:t>
            </a:r>
            <a:r>
              <a:rPr lang="fr-FR" sz="500" dirty="0"/>
              <a:t>. 5MIP150 (Gris/Orange), </a:t>
            </a:r>
            <a:r>
              <a:rPr lang="fr-FR" sz="500" dirty="0" err="1"/>
              <a:t>Ref</a:t>
            </a:r>
            <a:r>
              <a:rPr lang="fr-FR" sz="500" dirty="0"/>
              <a:t>. 5MIP050 (Marine/Gris)</a:t>
            </a:r>
          </a:p>
          <a:p>
            <a:r>
              <a:rPr lang="fr-FR" sz="500" dirty="0"/>
              <a:t>Cotte MISTI </a:t>
            </a:r>
            <a:r>
              <a:rPr lang="fr-FR" sz="500" dirty="0" err="1"/>
              <a:t>Ref</a:t>
            </a:r>
            <a:r>
              <a:rPr lang="fr-FR" sz="500" dirty="0"/>
              <a:t>. 5MIB150 (Gris/Orange), </a:t>
            </a:r>
            <a:r>
              <a:rPr lang="fr-FR" sz="500" dirty="0" err="1"/>
              <a:t>Ref</a:t>
            </a:r>
            <a:r>
              <a:rPr lang="fr-FR" sz="500" dirty="0"/>
              <a:t>. 5MIB050 (Marine/Gris)</a:t>
            </a:r>
          </a:p>
          <a:p>
            <a:r>
              <a:rPr lang="fr-FR" sz="500" b="1" dirty="0"/>
              <a:t>60% Coton, 40% Polyester, 245g/m²</a:t>
            </a:r>
          </a:p>
        </p:txBody>
      </p:sp>
      <p:sp>
        <p:nvSpPr>
          <p:cNvPr id="20" name="ZoneTexte 19"/>
          <p:cNvSpPr txBox="1"/>
          <p:nvPr/>
        </p:nvSpPr>
        <p:spPr>
          <a:xfrm>
            <a:off x="2488693" y="67489"/>
            <a:ext cx="1880643" cy="276999"/>
          </a:xfrm>
          <a:prstGeom prst="rect">
            <a:avLst/>
          </a:prstGeom>
          <a:noFill/>
          <a:ln w="3175">
            <a:noFill/>
          </a:ln>
        </p:spPr>
        <p:txBody>
          <a:bodyPr wrap="none">
            <a:spAutoFit/>
          </a:bodyPr>
          <a:lstStyle/>
          <a:p>
            <a:pPr algn="ctr"/>
            <a:r>
              <a:rPr lang="en-GB" sz="1200" b="1" dirty="0" err="1"/>
              <a:t>Pantalon</a:t>
            </a:r>
            <a:r>
              <a:rPr lang="en-GB" sz="1200" b="1" dirty="0"/>
              <a:t> &amp; </a:t>
            </a:r>
            <a:r>
              <a:rPr lang="en-GB" sz="1200" b="1" dirty="0" err="1"/>
              <a:t>Cotte</a:t>
            </a:r>
            <a:r>
              <a:rPr lang="en-GB" sz="1200" b="1" dirty="0"/>
              <a:t> MISTI</a:t>
            </a:r>
            <a:endParaRPr lang="en-GB" sz="3600" dirty="0"/>
          </a:p>
        </p:txBody>
      </p:sp>
      <p:grpSp>
        <p:nvGrpSpPr>
          <p:cNvPr id="21" name="Groupe 20"/>
          <p:cNvGrpSpPr/>
          <p:nvPr/>
        </p:nvGrpSpPr>
        <p:grpSpPr>
          <a:xfrm>
            <a:off x="302349" y="1213913"/>
            <a:ext cx="6418388" cy="5860643"/>
            <a:chOff x="979046" y="714399"/>
            <a:chExt cx="5289168" cy="7356495"/>
          </a:xfrm>
        </p:grpSpPr>
        <p:sp>
          <p:nvSpPr>
            <p:cNvPr id="22" name="Rectangle 21"/>
            <p:cNvSpPr/>
            <p:nvPr/>
          </p:nvSpPr>
          <p:spPr>
            <a:xfrm>
              <a:off x="979046" y="714399"/>
              <a:ext cx="5287981" cy="7356495"/>
            </a:xfrm>
            <a:prstGeom prst="rect">
              <a:avLst/>
            </a:prstGeom>
            <a:noFill/>
            <a:ln>
              <a:solidFill>
                <a:schemeClr val="tx1"/>
              </a:solidFill>
            </a:ln>
          </p:spPr>
          <p:txBody>
            <a:bodyPr wrap="square" tIns="0" bIns="0">
              <a:spAutoFit/>
            </a:bodyPr>
            <a:lstStyle/>
            <a:p>
              <a:pPr algn="ctr"/>
              <a:endParaRPr lang="en-GB" sz="300" b="1" u="sng" dirty="0">
                <a:latin typeface="Calibri"/>
                <a:cs typeface="Calibri"/>
              </a:endParaRPr>
            </a:p>
            <a:p>
              <a:pPr algn="ctr"/>
              <a:r>
                <a:rPr lang="en-GB" sz="600" b="1" u="sng" dirty="0">
                  <a:latin typeface="Calibri"/>
                  <a:cs typeface="Calibri"/>
                </a:rPr>
                <a:t>PPE </a:t>
              </a:r>
              <a:r>
                <a:rPr lang="en-GB" sz="600" b="1" u="sng" dirty="0" err="1">
                  <a:latin typeface="Calibri"/>
                  <a:cs typeface="Calibri"/>
                </a:rPr>
                <a:t>catégorie</a:t>
              </a:r>
              <a:r>
                <a:rPr lang="en-GB" sz="600" b="1" u="sng" dirty="0">
                  <a:latin typeface="Calibri"/>
                  <a:cs typeface="Calibri"/>
                </a:rPr>
                <a:t> 2 – Conformément aux normes</a:t>
              </a:r>
            </a:p>
            <a:p>
              <a:endParaRPr lang="en-GB" sz="300" b="1" dirty="0">
                <a:latin typeface="Calibri"/>
                <a:cs typeface="Calibri"/>
              </a:endParaRPr>
            </a:p>
            <a:p>
              <a:pPr marL="266700"/>
              <a:r>
                <a:rPr lang="en-GB" sz="600" b="1" dirty="0">
                  <a:solidFill>
                    <a:srgbClr val="000000"/>
                  </a:solidFill>
                  <a:latin typeface="Calibri"/>
                  <a:cs typeface="Calibri"/>
                </a:rPr>
                <a:t>EN ISO 13688:2013 (EN 340:2003) – Vêtements de protection : Exigences générales</a:t>
              </a:r>
            </a:p>
            <a:p>
              <a:pPr marL="266700"/>
              <a:endParaRPr lang="en-GB" sz="600" b="1" dirty="0">
                <a:latin typeface="Calibri"/>
                <a:cs typeface="Calibri"/>
              </a:endParaRPr>
            </a:p>
            <a:p>
              <a:pPr marL="266700"/>
              <a:endParaRPr lang="en-GB" sz="300" b="1" dirty="0">
                <a:latin typeface="Calibri"/>
                <a:cs typeface="Calibri"/>
              </a:endParaRPr>
            </a:p>
            <a:p>
              <a:pPr marL="266700"/>
              <a:r>
                <a:rPr lang="en-GB" sz="600" b="1" dirty="0">
                  <a:latin typeface="Calibri"/>
                  <a:cs typeface="Calibri"/>
                </a:rPr>
                <a:t>EN 14404: 2004   A1: 2010 (</a:t>
              </a:r>
              <a:r>
                <a:rPr lang="en-GB" sz="600" b="1" dirty="0" err="1">
                  <a:latin typeface="Calibri"/>
                  <a:cs typeface="Calibri"/>
                </a:rPr>
                <a:t>Pantalons</a:t>
              </a:r>
              <a:r>
                <a:rPr lang="en-GB" sz="600" b="1" dirty="0">
                  <a:latin typeface="Calibri"/>
                  <a:cs typeface="Calibri"/>
                </a:rPr>
                <a:t> &amp; </a:t>
              </a:r>
              <a:r>
                <a:rPr lang="en-GB" sz="600" b="1" dirty="0" err="1">
                  <a:latin typeface="Calibri"/>
                  <a:cs typeface="Calibri"/>
                </a:rPr>
                <a:t>Cotte</a:t>
              </a:r>
              <a:r>
                <a:rPr lang="en-GB" sz="600" b="1" dirty="0">
                  <a:latin typeface="Calibri"/>
                  <a:cs typeface="Calibri"/>
                </a:rPr>
                <a:t>) - Type 2 - Niveau 0 - Protecteurs genoux pour le travail en position agenouillée </a:t>
              </a:r>
              <a:r>
                <a:rPr lang="en-GB" sz="600" dirty="0">
                  <a:latin typeface="Calibri" panose="020F0502020204030204" pitchFamily="34" charset="0"/>
                  <a:cs typeface="Calibri" panose="020F0502020204030204" pitchFamily="34" charset="0"/>
                </a:rPr>
                <a:t>(Applicable sur combinaison et pantalon avec genouillères 8KNEE)</a:t>
              </a:r>
            </a:p>
            <a:p>
              <a:pPr marL="266700"/>
              <a:r>
                <a:rPr lang="en-GB" sz="600" dirty="0">
                  <a:latin typeface="Calibri" panose="020F0502020204030204" pitchFamily="34" charset="0"/>
                  <a:cs typeface="Calibri" panose="020F0502020204030204" pitchFamily="34" charset="0"/>
                </a:rPr>
                <a:t>Pré-traitement - 5 lavages à 40 °C </a:t>
              </a:r>
              <a:r>
                <a:rPr lang="en-GB" sz="600" dirty="0" err="1">
                  <a:latin typeface="Calibri" panose="020F0502020204030204" pitchFamily="34" charset="0"/>
                  <a:cs typeface="Calibri" panose="020F0502020204030204" pitchFamily="34" charset="0"/>
                </a:rPr>
                <a:t>selon</a:t>
              </a:r>
              <a:r>
                <a:rPr lang="en-GB" sz="600" dirty="0">
                  <a:latin typeface="Calibri" panose="020F0502020204030204" pitchFamily="34" charset="0"/>
                  <a:cs typeface="Calibri" panose="020F0502020204030204" pitchFamily="34" charset="0"/>
                </a:rPr>
                <a:t> la </a:t>
              </a:r>
              <a:r>
                <a:rPr lang="en-GB" sz="600" dirty="0" err="1">
                  <a:latin typeface="Calibri" panose="020F0502020204030204" pitchFamily="34" charset="0"/>
                  <a:cs typeface="Calibri" panose="020F0502020204030204" pitchFamily="34" charset="0"/>
                </a:rPr>
                <a:t>norme</a:t>
              </a:r>
              <a:r>
                <a:rPr lang="en-GB" sz="600" dirty="0">
                  <a:latin typeface="Calibri" panose="020F0502020204030204" pitchFamily="34" charset="0"/>
                  <a:cs typeface="Calibri" panose="020F0502020204030204" pitchFamily="34" charset="0"/>
                </a:rPr>
                <a:t> ISO 6330: 2002 . Lavage et </a:t>
              </a:r>
              <a:r>
                <a:rPr lang="en-GB" sz="600" dirty="0" err="1">
                  <a:latin typeface="Calibri" panose="020F0502020204030204" pitchFamily="34" charset="0"/>
                  <a:cs typeface="Calibri" panose="020F0502020204030204" pitchFamily="34" charset="0"/>
                </a:rPr>
                <a:t>séchage</a:t>
              </a:r>
              <a:r>
                <a:rPr lang="en-GB" sz="600" dirty="0">
                  <a:latin typeface="Calibri" panose="020F0502020204030204" pitchFamily="34" charset="0"/>
                  <a:cs typeface="Calibri" panose="020F0502020204030204" pitchFamily="34" charset="0"/>
                </a:rPr>
                <a:t> domestiques des textiles.</a:t>
              </a:r>
            </a:p>
            <a:p>
              <a:pPr>
                <a:tabLst>
                  <a:tab pos="266700" algn="l"/>
                </a:tabLst>
              </a:pPr>
              <a:r>
                <a:rPr lang="en-GB" sz="600" dirty="0">
                  <a:latin typeface="Calibri" panose="020F0502020204030204" pitchFamily="34" charset="0"/>
                  <a:cs typeface="Calibri" panose="020F0502020204030204" pitchFamily="34" charset="0"/>
                </a:rPr>
                <a:t>                Les performances : </a:t>
              </a:r>
              <a:r>
                <a:rPr lang="en-GB" sz="600" dirty="0" err="1">
                  <a:latin typeface="Calibri" panose="020F0502020204030204" pitchFamily="34" charset="0"/>
                  <a:cs typeface="Calibri" panose="020F0502020204030204" pitchFamily="34" charset="0"/>
                </a:rPr>
                <a:t>Pantalon</a:t>
              </a:r>
              <a:r>
                <a:rPr lang="en-GB" sz="600" dirty="0">
                  <a:latin typeface="Calibri" panose="020F0502020204030204" pitchFamily="34" charset="0"/>
                  <a:cs typeface="Calibri" panose="020F0502020204030204" pitchFamily="34" charset="0"/>
                </a:rPr>
                <a:t> </a:t>
              </a:r>
              <a:r>
                <a:rPr lang="fr-FR" sz="600" dirty="0">
                  <a:latin typeface="Calibri" panose="020F0502020204030204" pitchFamily="34" charset="0"/>
                  <a:cs typeface="Calibri" panose="020F0502020204030204" pitchFamily="34" charset="0"/>
                </a:rPr>
                <a:t>5MIP150</a:t>
              </a:r>
              <a:r>
                <a:rPr lang="fr-FR" sz="600" dirty="0"/>
                <a:t> </a:t>
              </a:r>
              <a:r>
                <a:rPr lang="fr-FR" sz="600" dirty="0">
                  <a:latin typeface="Calibri" panose="020F0502020204030204" pitchFamily="34" charset="0"/>
                  <a:cs typeface="Calibri" panose="020F0502020204030204" pitchFamily="34" charset="0"/>
                </a:rPr>
                <a:t>(Gris/Orange), 5MIP050 (Marine/Gris) </a:t>
              </a:r>
              <a:r>
                <a:rPr lang="en-GB" sz="600" dirty="0">
                  <a:latin typeface="Calibri" panose="020F0502020204030204" pitchFamily="34" charset="0"/>
                  <a:cs typeface="Calibri" panose="020F0502020204030204" pitchFamily="34" charset="0"/>
                </a:rPr>
                <a:t> - </a:t>
              </a:r>
              <a:r>
                <a:rPr lang="en-GB" sz="600" b="1" dirty="0">
                  <a:latin typeface="Calibri" panose="020F0502020204030204" pitchFamily="34" charset="0"/>
                  <a:cs typeface="Calibri" panose="020F0502020204030204" pitchFamily="34" charset="0"/>
                </a:rPr>
                <a:t>Type 2 </a:t>
              </a:r>
              <a:r>
                <a:rPr lang="en-GB" sz="600" b="1" dirty="0" err="1">
                  <a:latin typeface="Calibri" panose="020F0502020204030204" pitchFamily="34" charset="0"/>
                  <a:cs typeface="Calibri" panose="020F0502020204030204" pitchFamily="34" charset="0"/>
                </a:rPr>
                <a:t>Niveau</a:t>
              </a:r>
              <a:r>
                <a:rPr lang="en-GB" sz="600" b="1" dirty="0">
                  <a:latin typeface="Calibri" panose="020F0502020204030204" pitchFamily="34" charset="0"/>
                  <a:cs typeface="Calibri" panose="020F0502020204030204" pitchFamily="34" charset="0"/>
                </a:rPr>
                <a:t> 0 </a:t>
              </a:r>
              <a:r>
                <a:rPr lang="en-GB" sz="600" dirty="0">
                  <a:latin typeface="Calibri" panose="020F0502020204030204" pitchFamily="34" charset="0"/>
                  <a:cs typeface="Calibri" panose="020F0502020204030204" pitchFamily="34" charset="0"/>
                </a:rPr>
                <a:t>(Applicable avec </a:t>
              </a:r>
              <a:r>
                <a:rPr lang="en-GB" sz="600" dirty="0" err="1">
                  <a:latin typeface="Calibri" panose="020F0502020204030204" pitchFamily="34" charset="0"/>
                  <a:cs typeface="Calibri" panose="020F0502020204030204" pitchFamily="34" charset="0"/>
                </a:rPr>
                <a:t>genouillères</a:t>
              </a:r>
              <a:r>
                <a:rPr lang="en-GB" sz="600" dirty="0">
                  <a:latin typeface="Calibri" panose="020F0502020204030204" pitchFamily="34" charset="0"/>
                  <a:cs typeface="Calibri" panose="020F0502020204030204" pitchFamily="34" charset="0"/>
                </a:rPr>
                <a:t> ref. 8KNEE)</a:t>
              </a:r>
            </a:p>
            <a:p>
              <a:pPr>
                <a:tabLst>
                  <a:tab pos="266700" algn="l"/>
                </a:tabLst>
              </a:pP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Cotte</a:t>
              </a:r>
              <a:r>
                <a:rPr lang="en-GB" sz="600" dirty="0">
                  <a:latin typeface="Calibri" panose="020F0502020204030204" pitchFamily="34" charset="0"/>
                  <a:cs typeface="Calibri" panose="020F0502020204030204" pitchFamily="34" charset="0"/>
                </a:rPr>
                <a:t> 5MIB150</a:t>
              </a:r>
              <a:r>
                <a:rPr lang="fr-FR" sz="600" dirty="0">
                  <a:latin typeface="Calibri" panose="020F0502020204030204" pitchFamily="34" charset="0"/>
                  <a:cs typeface="Calibri" panose="020F0502020204030204" pitchFamily="34" charset="0"/>
                </a:rPr>
                <a:t> (Gris/Orange),</a:t>
              </a:r>
              <a:r>
                <a:rPr lang="en-GB" sz="600" dirty="0">
                  <a:latin typeface="Calibri" panose="020F0502020204030204" pitchFamily="34" charset="0"/>
                  <a:cs typeface="Calibri" panose="020F0502020204030204" pitchFamily="34" charset="0"/>
                </a:rPr>
                <a:t> </a:t>
              </a:r>
              <a:r>
                <a:rPr lang="fr-FR" sz="600" dirty="0">
                  <a:latin typeface="Calibri" panose="020F0502020204030204" pitchFamily="34" charset="0"/>
                  <a:cs typeface="Calibri" panose="020F0502020204030204" pitchFamily="34" charset="0"/>
                </a:rPr>
                <a:t>5MIB050</a:t>
              </a:r>
              <a:r>
                <a:rPr lang="en-GB" sz="600" dirty="0">
                  <a:latin typeface="Calibri" panose="020F0502020204030204" pitchFamily="34" charset="0"/>
                  <a:cs typeface="Calibri" panose="020F0502020204030204" pitchFamily="34" charset="0"/>
                </a:rPr>
                <a:t> </a:t>
              </a:r>
              <a:r>
                <a:rPr lang="fr-FR" sz="600" dirty="0">
                  <a:latin typeface="Calibri" panose="020F0502020204030204" pitchFamily="34" charset="0"/>
                  <a:cs typeface="Calibri" panose="020F0502020204030204" pitchFamily="34" charset="0"/>
                </a:rPr>
                <a:t>(Marine/Gris) </a:t>
              </a:r>
              <a:r>
                <a:rPr lang="en-GB" sz="600" dirty="0">
                  <a:latin typeface="Calibri" panose="020F0502020204030204" pitchFamily="34" charset="0"/>
                  <a:cs typeface="Calibri" panose="020F0502020204030204" pitchFamily="34" charset="0"/>
                </a:rPr>
                <a:t>- </a:t>
              </a:r>
              <a:r>
                <a:rPr lang="en-GB" sz="600" b="1" dirty="0">
                  <a:latin typeface="Calibri" panose="020F0502020204030204" pitchFamily="34" charset="0"/>
                  <a:cs typeface="Calibri" panose="020F0502020204030204" pitchFamily="34" charset="0"/>
                </a:rPr>
                <a:t>Type 2 - Niveau 0 </a:t>
              </a:r>
              <a:r>
                <a:rPr lang="en-GB" sz="600" dirty="0">
                  <a:latin typeface="Calibri" panose="020F0502020204030204" pitchFamily="34" charset="0"/>
                  <a:cs typeface="Calibri" panose="020F0502020204030204" pitchFamily="34" charset="0"/>
                </a:rPr>
                <a:t>(Applicable avec genouillères ref. 8KNEE)	</a:t>
              </a:r>
            </a:p>
            <a:p>
              <a:pPr marL="266700"/>
              <a:r>
                <a:rPr lang="en-GB" sz="600" dirty="0">
                  <a:latin typeface="Calibri" panose="020F0502020204030204" pitchFamily="34" charset="0"/>
                  <a:cs typeface="Calibri" panose="020F0502020204030204" pitchFamily="34" charset="0"/>
                </a:rPr>
                <a:t>Les classes de protection des genoux sont catégorisées comme suit :</a:t>
              </a:r>
            </a:p>
            <a:p>
              <a:pPr marL="266700"/>
              <a:r>
                <a:rPr lang="en-GB" sz="600" b="1" dirty="0">
                  <a:latin typeface="Calibri" panose="020F0502020204030204" pitchFamily="34" charset="0"/>
                  <a:cs typeface="Calibri" panose="020F0502020204030204" pitchFamily="34" charset="0"/>
                </a:rPr>
                <a:t>Type 1 : </a:t>
              </a:r>
              <a:r>
                <a:rPr lang="en-GB" sz="600" dirty="0">
                  <a:latin typeface="Calibri" panose="020F0502020204030204" pitchFamily="34" charset="0"/>
                  <a:cs typeface="Calibri" panose="020F0502020204030204" pitchFamily="34" charset="0"/>
                </a:rPr>
                <a:t>Genouillères indépendantes des autres vêtements, fixées autour des jambes.	</a:t>
              </a:r>
            </a:p>
            <a:p>
              <a:pPr marL="266700"/>
              <a:r>
                <a:rPr lang="en-GB" sz="600" b="1" dirty="0">
                  <a:latin typeface="Calibri" panose="020F0502020204030204" pitchFamily="34" charset="0"/>
                  <a:cs typeface="Calibri" panose="020F0502020204030204" pitchFamily="34" charset="0"/>
                </a:rPr>
                <a:t>Type 2 : </a:t>
              </a:r>
              <a:r>
                <a:rPr lang="en-GB" sz="600" dirty="0">
                  <a:latin typeface="Calibri" panose="020F0502020204030204" pitchFamily="34" charset="0"/>
                  <a:cs typeface="Calibri" panose="020F0502020204030204" pitchFamily="34" charset="0"/>
                </a:rPr>
                <a:t>Genouillères en mousse ou autre rembourrage, bien fixées dans des poches incorporées aux jambes, ou attachées solidement au pantalon.	</a:t>
              </a:r>
            </a:p>
            <a:p>
              <a:pPr marL="266700">
                <a:spcBef>
                  <a:spcPts val="0"/>
                </a:spcBef>
              </a:pPr>
              <a:r>
                <a:rPr lang="en-GB" sz="600" b="1" dirty="0">
                  <a:latin typeface="Calibri" panose="020F0502020204030204" pitchFamily="34" charset="0"/>
                  <a:cs typeface="Calibri" panose="020F0502020204030204" pitchFamily="34" charset="0"/>
                </a:rPr>
                <a:t>Type 3: </a:t>
              </a:r>
              <a:r>
                <a:rPr lang="en-GB" sz="600" dirty="0">
                  <a:latin typeface="Calibri" panose="020F0502020204030204" pitchFamily="34" charset="0"/>
                  <a:cs typeface="Calibri" panose="020F0502020204030204" pitchFamily="34" charset="0"/>
                </a:rPr>
                <a:t>Genouillères non fixées au corps, mais positionnées selon les mouvements de </a:t>
              </a:r>
              <a:r>
                <a:rPr lang="en-GB" sz="600" dirty="0" err="1">
                  <a:latin typeface="Calibri" panose="020F0502020204030204" pitchFamily="34" charset="0"/>
                  <a:cs typeface="Calibri" panose="020F0502020204030204" pitchFamily="34" charset="0"/>
                </a:rPr>
                <a:t>l'utilisateur</a:t>
              </a:r>
              <a:r>
                <a:rPr lang="en-GB" sz="600" dirty="0">
                  <a:latin typeface="Calibri" panose="020F0502020204030204" pitchFamily="34" charset="0"/>
                  <a:cs typeface="Calibri" panose="020F0502020204030204" pitchFamily="34" charset="0"/>
                </a:rPr>
                <a:t>.</a:t>
              </a:r>
            </a:p>
            <a:p>
              <a:pPr marL="266700">
                <a:spcBef>
                  <a:spcPts val="0"/>
                </a:spcBef>
              </a:pPr>
              <a:r>
                <a:rPr lang="en-GB" sz="600" b="1" dirty="0">
                  <a:latin typeface="Calibri" panose="020F0502020204030204" pitchFamily="34" charset="0"/>
                  <a:cs typeface="Calibri" panose="020F0502020204030204" pitchFamily="34" charset="0"/>
                </a:rPr>
                <a:t>Type4 : </a:t>
              </a:r>
              <a:r>
                <a:rPr lang="fr-FR" sz="600" dirty="0">
                  <a:latin typeface="Calibri" panose="020F0502020204030204" pitchFamily="34" charset="0"/>
                  <a:cs typeface="Calibri" panose="020F0502020204030204" pitchFamily="34" charset="0"/>
                </a:rPr>
                <a:t>Genouillères </a:t>
              </a:r>
              <a:r>
                <a:rPr lang="fr-FR" sz="800" dirty="0">
                  <a:latin typeface="Calibri" panose="020F0502020204030204" pitchFamily="34" charset="0"/>
                  <a:cs typeface="Calibri" panose="020F0502020204030204" pitchFamily="34" charset="0"/>
                </a:rPr>
                <a:t> </a:t>
              </a:r>
              <a:r>
                <a:rPr lang="fr-FR" sz="600" dirty="0">
                  <a:latin typeface="Calibri" panose="020F0502020204030204" pitchFamily="34" charset="0"/>
                  <a:cs typeface="Calibri" panose="020F0502020204030204" pitchFamily="34" charset="0"/>
                </a:rPr>
                <a:t>intégrées dans un élément comportant d'autres fonctions, telles qu'une structure de soutien pour la position debout, ou un siège repose-genoux. Peuvent être portées sur le corps, ou être indépendantes.</a:t>
              </a:r>
            </a:p>
            <a:p>
              <a:pPr marL="266700">
                <a:spcBef>
                  <a:spcPts val="0"/>
                </a:spcBef>
              </a:pPr>
              <a:endParaRPr lang="en-GB" sz="600"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Protection Classe 0 : </a:t>
              </a:r>
              <a:r>
                <a:rPr lang="en-GB" sz="600" dirty="0">
                  <a:latin typeface="Calibri" panose="020F0502020204030204" pitchFamily="34" charset="0"/>
                  <a:cs typeface="Calibri" panose="020F0502020204030204" pitchFamily="34" charset="0"/>
                </a:rPr>
                <a:t>Surfaces plates	</a:t>
              </a:r>
            </a:p>
            <a:p>
              <a:pPr marL="266700"/>
              <a:r>
                <a:rPr lang="en-GB" sz="600" b="1" dirty="0">
                  <a:latin typeface="Calibri" panose="020F0502020204030204" pitchFamily="34" charset="0"/>
                  <a:cs typeface="Calibri" panose="020F0502020204030204" pitchFamily="34" charset="0"/>
                </a:rPr>
                <a:t>Classe de protection 1 : </a:t>
              </a:r>
              <a:r>
                <a:rPr lang="en-GB" sz="600" dirty="0">
                  <a:latin typeface="Calibri" panose="020F0502020204030204" pitchFamily="34" charset="0"/>
                  <a:cs typeface="Calibri" panose="020F0502020204030204" pitchFamily="34" charset="0"/>
                </a:rPr>
                <a:t>Sol  à surface plane ou irrégulière. Protège contre la pénétration d'une force d'au moins (100 ± 5) N	</a:t>
              </a:r>
            </a:p>
            <a:p>
              <a:pPr marL="266700"/>
              <a:r>
                <a:rPr lang="en-GB" sz="600" b="1" dirty="0">
                  <a:latin typeface="Calibri" panose="020F0502020204030204" pitchFamily="34" charset="0"/>
                  <a:cs typeface="Calibri" panose="020F0502020204030204" pitchFamily="34" charset="0"/>
                </a:rPr>
                <a:t>Classe de protection 2 : </a:t>
              </a:r>
              <a:r>
                <a:rPr lang="en-GB" sz="600" dirty="0">
                  <a:latin typeface="Calibri" panose="020F0502020204030204" pitchFamily="34" charset="0"/>
                  <a:cs typeface="Calibri" panose="020F0502020204030204" pitchFamily="34" charset="0"/>
                </a:rPr>
                <a:t>Sol à surface plane ou irrégulière dans des conditions difficiles. Protège contre la pénétration d'une force d'au moins (250 ± 10) N.</a:t>
              </a:r>
            </a:p>
            <a:p>
              <a:endParaRPr lang="en-GB" sz="600" b="1" dirty="0">
                <a:latin typeface="Calibri"/>
                <a:cs typeface="Calibri"/>
              </a:endParaRPr>
            </a:p>
            <a:p>
              <a:r>
                <a:rPr lang="en-GB" sz="600" b="1" dirty="0">
                  <a:latin typeface="Calibri"/>
                  <a:cs typeface="Calibri"/>
                </a:rPr>
                <a:t>Consignes de lavage et d'entretien :</a:t>
              </a:r>
              <a:endParaRPr lang="en-GB" sz="600" dirty="0">
                <a:latin typeface="Calibri"/>
                <a:cs typeface="Calibri"/>
              </a:endParaRPr>
            </a:p>
            <a:p>
              <a:r>
                <a:rPr lang="en-GB" sz="600" dirty="0">
                  <a:latin typeface="Calibri"/>
                  <a:cs typeface="Calibri"/>
                </a:rPr>
                <a:t>Lavage à 40 ° C, </a:t>
              </a:r>
              <a:r>
                <a:rPr lang="en-GB" sz="600" dirty="0" err="1">
                  <a:latin typeface="Calibri"/>
                  <a:cs typeface="Calibri"/>
                </a:rPr>
                <a:t>selon</a:t>
              </a:r>
              <a:r>
                <a:rPr lang="en-GB" sz="600" dirty="0">
                  <a:latin typeface="Calibri"/>
                  <a:cs typeface="Calibri"/>
                </a:rPr>
                <a:t> </a:t>
              </a:r>
              <a:r>
                <a:rPr lang="en-GB" sz="600" dirty="0" err="1">
                  <a:latin typeface="Calibri" panose="020F0502020204030204" pitchFamily="34" charset="0"/>
                  <a:cs typeface="Calibri" panose="020F0502020204030204" pitchFamily="34" charset="0"/>
                </a:rPr>
                <a:t>norme</a:t>
              </a:r>
              <a:r>
                <a:rPr lang="en-GB" sz="600" dirty="0">
                  <a:latin typeface="Calibri" panose="020F0502020204030204" pitchFamily="34" charset="0"/>
                  <a:cs typeface="Calibri" panose="020F0502020204030204" pitchFamily="34" charset="0"/>
                </a:rPr>
                <a:t> ISO 6330: 2002 . Lavage et </a:t>
              </a:r>
              <a:r>
                <a:rPr lang="en-GB" sz="600" dirty="0" err="1">
                  <a:latin typeface="Calibri" panose="020F0502020204030204" pitchFamily="34" charset="0"/>
                  <a:cs typeface="Calibri" panose="020F0502020204030204" pitchFamily="34" charset="0"/>
                </a:rPr>
                <a:t>séchage</a:t>
              </a:r>
              <a:r>
                <a:rPr lang="en-GB" sz="600" dirty="0">
                  <a:latin typeface="Calibri" panose="020F0502020204030204" pitchFamily="34" charset="0"/>
                  <a:cs typeface="Calibri" panose="020F0502020204030204" pitchFamily="34" charset="0"/>
                </a:rPr>
                <a:t> domestiques des textiles</a:t>
              </a:r>
              <a:endParaRPr lang="en-GB" sz="600" dirty="0">
                <a:latin typeface="Calibri"/>
                <a:cs typeface="Calibri"/>
              </a:endParaRPr>
            </a:p>
            <a:p>
              <a:r>
                <a:rPr lang="en-GB" sz="600" dirty="0" err="1">
                  <a:latin typeface="Calibri"/>
                  <a:cs typeface="Calibri"/>
                </a:rPr>
                <a:t>Séchage</a:t>
              </a:r>
              <a:r>
                <a:rPr lang="en-GB" sz="600" dirty="0">
                  <a:latin typeface="Calibri"/>
                  <a:cs typeface="Calibri"/>
                </a:rPr>
                <a:t> à </a:t>
              </a:r>
              <a:r>
                <a:rPr lang="en-GB" sz="600" dirty="0" err="1">
                  <a:latin typeface="Calibri"/>
                  <a:cs typeface="Calibri"/>
                </a:rPr>
                <a:t>température</a:t>
              </a:r>
              <a:r>
                <a:rPr lang="en-GB" sz="600" dirty="0">
                  <a:latin typeface="Calibri"/>
                  <a:cs typeface="Calibri"/>
                </a:rPr>
                <a:t> </a:t>
              </a:r>
              <a:r>
                <a:rPr lang="en-GB" sz="600" dirty="0" err="1">
                  <a:latin typeface="Calibri"/>
                  <a:cs typeface="Calibri"/>
                </a:rPr>
                <a:t>modérée</a:t>
              </a:r>
              <a:r>
                <a:rPr lang="en-GB" sz="600" dirty="0">
                  <a:latin typeface="Calibri"/>
                  <a:cs typeface="Calibri"/>
                </a:rPr>
                <a:t> </a:t>
              </a:r>
              <a:r>
                <a:rPr lang="en-GB" sz="600" dirty="0" err="1">
                  <a:latin typeface="Calibri"/>
                  <a:cs typeface="Calibri"/>
                </a:rPr>
                <a:t>autorisé</a:t>
              </a:r>
              <a:r>
                <a:rPr lang="en-GB" sz="600" dirty="0">
                  <a:latin typeface="Calibri"/>
                  <a:cs typeface="Calibri"/>
                </a:rPr>
                <a:t> (60°C maximum)</a:t>
              </a:r>
            </a:p>
            <a:p>
              <a:r>
                <a:rPr lang="en-GB" sz="600" dirty="0">
                  <a:latin typeface="Calibri"/>
                  <a:cs typeface="Calibri"/>
                </a:rPr>
                <a:t>Ne pas </a:t>
              </a:r>
              <a:r>
                <a:rPr lang="en-GB" sz="600" dirty="0" err="1">
                  <a:latin typeface="Calibri"/>
                  <a:cs typeface="Calibri"/>
                </a:rPr>
                <a:t>javelliser</a:t>
              </a:r>
              <a:r>
                <a:rPr lang="en-GB" sz="600" dirty="0">
                  <a:latin typeface="Calibri"/>
                  <a:cs typeface="Calibri"/>
                </a:rPr>
                <a:t>, </a:t>
              </a:r>
              <a:r>
                <a:rPr lang="en-GB" sz="600" dirty="0" err="1">
                  <a:latin typeface="Calibri"/>
                  <a:cs typeface="Calibri"/>
                </a:rPr>
                <a:t>nettoyage</a:t>
              </a:r>
              <a:r>
                <a:rPr lang="en-GB" sz="600" dirty="0">
                  <a:latin typeface="Calibri"/>
                  <a:cs typeface="Calibri"/>
                </a:rPr>
                <a:t> à sec avec </a:t>
              </a:r>
              <a:r>
                <a:rPr lang="en-GB" sz="600" dirty="0" err="1">
                  <a:latin typeface="Calibri"/>
                  <a:cs typeface="Calibri"/>
                </a:rPr>
                <a:t>solvants</a:t>
              </a:r>
              <a:r>
                <a:rPr lang="en-GB" sz="600" dirty="0">
                  <a:latin typeface="Calibri"/>
                  <a:cs typeface="Calibri"/>
                </a:rPr>
                <a:t> </a:t>
              </a:r>
              <a:r>
                <a:rPr lang="en-GB" sz="600" dirty="0" err="1">
                  <a:latin typeface="Calibri"/>
                  <a:cs typeface="Calibri"/>
                </a:rPr>
                <a:t>usuels</a:t>
              </a:r>
              <a:r>
                <a:rPr lang="en-GB" sz="600" dirty="0">
                  <a:latin typeface="Calibri"/>
                  <a:cs typeface="Calibri"/>
                </a:rPr>
                <a:t> </a:t>
              </a:r>
              <a:r>
                <a:rPr lang="en-GB" sz="600" dirty="0" err="1">
                  <a:latin typeface="Calibri"/>
                  <a:cs typeface="Calibri"/>
                </a:rPr>
                <a:t>autorisé</a:t>
              </a:r>
              <a:r>
                <a:rPr lang="en-GB" sz="600" dirty="0">
                  <a:latin typeface="Calibri"/>
                  <a:cs typeface="Calibri"/>
                </a:rPr>
                <a:t>. </a:t>
              </a:r>
            </a:p>
            <a:p>
              <a:r>
                <a:rPr lang="en-GB" sz="600" dirty="0" err="1">
                  <a:latin typeface="Calibri"/>
                  <a:cs typeface="Calibri"/>
                </a:rPr>
                <a:t>Repasser</a:t>
              </a:r>
              <a:r>
                <a:rPr lang="en-GB" sz="600" dirty="0">
                  <a:latin typeface="Calibri"/>
                  <a:cs typeface="Calibri"/>
                </a:rPr>
                <a:t> à </a:t>
              </a:r>
              <a:r>
                <a:rPr lang="en-GB" sz="600" dirty="0" err="1">
                  <a:latin typeface="Calibri"/>
                  <a:cs typeface="Calibri"/>
                </a:rPr>
                <a:t>température</a:t>
              </a:r>
              <a:r>
                <a:rPr lang="en-GB" sz="600" dirty="0">
                  <a:latin typeface="Calibri"/>
                  <a:cs typeface="Calibri"/>
                </a:rPr>
                <a:t> </a:t>
              </a:r>
              <a:r>
                <a:rPr lang="en-GB" sz="600" dirty="0" err="1">
                  <a:latin typeface="Calibri"/>
                  <a:cs typeface="Calibri"/>
                </a:rPr>
                <a:t>moyenne</a:t>
              </a:r>
              <a:r>
                <a:rPr lang="en-GB" sz="600" dirty="0">
                  <a:latin typeface="Calibri"/>
                  <a:cs typeface="Calibri"/>
                </a:rPr>
                <a:t> (</a:t>
              </a:r>
              <a:r>
                <a:rPr lang="en-GB" sz="600" dirty="0" err="1">
                  <a:latin typeface="Calibri"/>
                  <a:cs typeface="Calibri"/>
                </a:rPr>
                <a:t>inférieure</a:t>
              </a:r>
              <a:r>
                <a:rPr lang="en-GB" sz="600" dirty="0">
                  <a:latin typeface="Calibri"/>
                  <a:cs typeface="Calibri"/>
                </a:rPr>
                <a:t> à 150°C). </a:t>
              </a:r>
            </a:p>
            <a:p>
              <a:r>
                <a:rPr lang="en-GB" sz="600" dirty="0">
                  <a:latin typeface="Calibri"/>
                  <a:cs typeface="Calibri"/>
                </a:rPr>
                <a:t> </a:t>
              </a:r>
            </a:p>
            <a:p>
              <a:r>
                <a:rPr lang="en-GB" sz="600" dirty="0">
                  <a:latin typeface="Calibri"/>
                  <a:cs typeface="Calibri"/>
                </a:rPr>
                <a:t>Des vêtements de protection doivent être nettoyés régulièrement, selon les recommandations données. Après le nettoyage du vêtement, l'examiner avant de le reutiliser. La durée de vie du vêtement est liée aux conditions d'utilisation et d'entretien. </a:t>
              </a:r>
            </a:p>
            <a:p>
              <a:endParaRPr lang="en-GB" sz="600" dirty="0">
                <a:latin typeface="Calibri"/>
                <a:cs typeface="Calibri"/>
              </a:endParaRPr>
            </a:p>
            <a:p>
              <a:r>
                <a:rPr lang="en-GB" sz="600" b="1" dirty="0">
                  <a:latin typeface="Calibri"/>
                  <a:cs typeface="Calibri"/>
                </a:rPr>
                <a:t>Stockage :</a:t>
              </a:r>
            </a:p>
            <a:p>
              <a:r>
                <a:rPr lang="en-GB" sz="600" dirty="0">
                  <a:latin typeface="Calibri"/>
                  <a:cs typeface="Calibri"/>
                </a:rPr>
                <a:t>Il est important de ne pas stocker le vêtement dans un lieu humide ou exposé à la lumière directe du soleil, étant donné que la lumière directe du soleil peut entraîner une décoloration. </a:t>
              </a:r>
              <a:r>
                <a:rPr lang="fr-FR" altLang="fr-FR" sz="600" dirty="0">
                  <a:latin typeface="Calibri"/>
                  <a:cs typeface="Calibri"/>
                </a:rPr>
                <a:t>Ce vêtement doit être transporté tel qu’il a été fourni par le fabricant.</a:t>
              </a:r>
            </a:p>
            <a:p>
              <a:endParaRPr lang="fr-FR" altLang="fr-FR" sz="600" dirty="0">
                <a:latin typeface="Calibri"/>
                <a:cs typeface="Calibri"/>
              </a:endParaRPr>
            </a:p>
            <a:p>
              <a:r>
                <a:rPr lang="en-GB" altLang="fr-FR" sz="600" b="1" dirty="0">
                  <a:latin typeface="Calibri"/>
                  <a:cs typeface="Calibri"/>
                </a:rPr>
                <a:t>Reparation </a:t>
              </a:r>
              <a:r>
                <a:rPr lang="en-GB" altLang="fr-FR" sz="600" dirty="0"/>
                <a:t>– </a:t>
              </a:r>
              <a:r>
                <a:rPr lang="en-GB" altLang="fr-FR" sz="600" dirty="0">
                  <a:latin typeface="Calibri"/>
                  <a:cs typeface="Calibri"/>
                </a:rPr>
                <a:t>Si le </a:t>
              </a:r>
              <a:r>
                <a:rPr lang="fr-FR" altLang="fr-FR" sz="600" dirty="0">
                  <a:latin typeface="Calibri"/>
                  <a:cs typeface="Calibri"/>
                </a:rPr>
                <a:t>produit</a:t>
              </a:r>
              <a:r>
                <a:rPr lang="en-GB" altLang="fr-FR" sz="600" dirty="0">
                  <a:latin typeface="Calibri"/>
                  <a:cs typeface="Calibri"/>
                </a:rPr>
                <a:t> </a:t>
              </a:r>
              <a:r>
                <a:rPr lang="fr-FR" altLang="fr-FR" sz="600" dirty="0">
                  <a:latin typeface="Calibri"/>
                  <a:cs typeface="Calibri"/>
                </a:rPr>
                <a:t>est endommagé, il ne pourra pas procurer le niveau maximal de protection, et il doit pour cela être réparé ou remplacé immédiatement. Ne jamais utiliser un produit endommagé. Réparation de ce produit est uniquement toléré dans le cadre où les revendications de ce vêtement ne soient pas affectées. Si un doute persiste, contacter le fabricant ci-dessous avant d’essayer de réparer le produit. Contacter votre prestataire de déchet pour l’élimination adéquate du vêtement.</a:t>
              </a:r>
            </a:p>
            <a:p>
              <a:endParaRPr lang="en-GB" sz="600" dirty="0">
                <a:latin typeface="Calibri"/>
                <a:cs typeface="Calibri"/>
              </a:endParaRPr>
            </a:p>
            <a:p>
              <a:pPr>
                <a:spcAft>
                  <a:spcPts val="0"/>
                </a:spcAft>
              </a:pPr>
              <a:r>
                <a:rPr lang="en-US" sz="600" b="1" dirty="0" err="1">
                  <a:latin typeface="Calibri" panose="020F0502020204030204" pitchFamily="34" charset="0"/>
                  <a:ea typeface="Calibri"/>
                  <a:cs typeface="Times New Roman"/>
                </a:rPr>
                <a:t>Recyclage</a:t>
              </a:r>
              <a:r>
                <a:rPr lang="en-US" sz="600" b="1" dirty="0">
                  <a:latin typeface="Calibri" panose="020F0502020204030204" pitchFamily="34" charset="0"/>
                  <a:ea typeface="Calibri"/>
                  <a:cs typeface="Times New Roman"/>
                </a:rPr>
                <a:t> </a:t>
              </a:r>
            </a:p>
            <a:p>
              <a:pPr>
                <a:spcAft>
                  <a:spcPts val="0"/>
                </a:spcAft>
              </a:pPr>
              <a:r>
                <a:rPr lang="en-US" sz="600" dirty="0">
                  <a:latin typeface="Calibri" panose="020F0502020204030204" pitchFamily="34" charset="0"/>
                  <a:ea typeface="Calibri"/>
                  <a:cs typeface="Times New Roman"/>
                </a:rPr>
                <a:t>Ne pas jeter le vêtement après utilisation. Si le vêtement n'est pas contaminé, il peut intégrer une chaîne de recyclage conventionnelle pour produits textiles. En cas de contamination par des polluants, le vêtement doit suivre une chaîne de retraitement adaptée et conforme avec la réglementation en vigueur.</a:t>
              </a:r>
              <a:endParaRPr lang="en-GB" sz="600" dirty="0">
                <a:latin typeface="Calibri"/>
                <a:cs typeface="Calibri"/>
              </a:endParaRPr>
            </a:p>
            <a:p>
              <a:endParaRPr lang="en-GB" sz="600" dirty="0">
                <a:latin typeface="Calibri"/>
                <a:cs typeface="Calibri"/>
              </a:endParaRPr>
            </a:p>
            <a:p>
              <a:r>
                <a:rPr lang="en-GB" sz="600" b="1" dirty="0" err="1">
                  <a:latin typeface="Calibri"/>
                  <a:cs typeface="Calibri"/>
                </a:rPr>
                <a:t>Recommandations</a:t>
              </a:r>
              <a:r>
                <a:rPr lang="en-GB" sz="600" b="1" dirty="0">
                  <a:latin typeface="Calibri"/>
                  <a:cs typeface="Calibri"/>
                </a:rPr>
                <a:t> :</a:t>
              </a:r>
            </a:p>
            <a:p>
              <a:r>
                <a:rPr lang="en-GB" sz="600" dirty="0" err="1">
                  <a:latin typeface="Calibri"/>
                  <a:cs typeface="Calibri"/>
                </a:rPr>
                <a:t>Ces</a:t>
              </a:r>
              <a:r>
                <a:rPr lang="en-GB" sz="600" dirty="0">
                  <a:latin typeface="Calibri"/>
                  <a:cs typeface="Calibri"/>
                </a:rPr>
                <a:t> vêtements protègent uniquement les zones du corps qu'ils couvrent, d'autres équipements de protection corporelle partielle peuvent être nécessaires. Des vêtements non conformes portés sur un vêtement de protection suppriment l'efficacité des protections. </a:t>
              </a:r>
            </a:p>
            <a:p>
              <a:r>
                <a:rPr lang="fr-FR" altLang="fr-FR" sz="600" dirty="0">
                  <a:latin typeface="Calibri"/>
                  <a:cs typeface="Calibri"/>
                </a:rPr>
                <a:t>Ces genouillères sont destinées à offrir une protection limitée des genoux des personnes devant s</a:t>
              </a:r>
              <a:r>
                <a:rPr lang="fr-FR" altLang="en-US" sz="600" dirty="0">
                  <a:latin typeface="Calibri"/>
                  <a:cs typeface="Calibri"/>
                </a:rPr>
                <a:t>’</a:t>
              </a:r>
              <a:r>
                <a:rPr lang="fr-FR" altLang="fr-FR" sz="600" dirty="0">
                  <a:latin typeface="Calibri"/>
                  <a:cs typeface="Calibri"/>
                </a:rPr>
                <a:t>agenouiller pour travailler afin de protéger leurs genoux sur des sols plats, lisses et secs. L</a:t>
              </a:r>
              <a:r>
                <a:rPr lang="fr-FR" altLang="en-US" sz="600" dirty="0">
                  <a:latin typeface="Calibri"/>
                  <a:cs typeface="Calibri"/>
                </a:rPr>
                <a:t>’</a:t>
              </a:r>
              <a:r>
                <a:rPr lang="fr-FR" altLang="fr-FR" sz="600" dirty="0">
                  <a:latin typeface="Calibri"/>
                  <a:cs typeface="Calibri"/>
                </a:rPr>
                <a:t>article ne doit pas être utilisé en présence d</a:t>
              </a:r>
              <a:r>
                <a:rPr lang="fr-FR" altLang="en-US" sz="600" dirty="0">
                  <a:latin typeface="Calibri"/>
                  <a:cs typeface="Calibri"/>
                </a:rPr>
                <a:t>’</a:t>
              </a:r>
              <a:r>
                <a:rPr lang="fr-FR" altLang="fr-FR" sz="600" dirty="0">
                  <a:latin typeface="Calibri"/>
                  <a:cs typeface="Calibri"/>
                </a:rPr>
                <a:t>eau. Le porteur doit être conscient que le travail à genoux implique un risque de maladies chroniques des genoux et doit se relever fréquemment afin de ralentir ces effets.  Les genouillères doivent être portées pendant toute la durée d</a:t>
              </a:r>
              <a:r>
                <a:rPr lang="fr-FR" altLang="en-US" sz="600" dirty="0">
                  <a:latin typeface="Calibri"/>
                  <a:cs typeface="Calibri"/>
                </a:rPr>
                <a:t>’</a:t>
              </a:r>
              <a:r>
                <a:rPr lang="fr-FR" altLang="fr-FR" sz="600" dirty="0">
                  <a:latin typeface="Calibri"/>
                  <a:cs typeface="Calibri"/>
                </a:rPr>
                <a:t>exposition à d</a:t>
              </a:r>
              <a:r>
                <a:rPr lang="fr-FR" altLang="en-US" sz="600" dirty="0">
                  <a:latin typeface="Calibri"/>
                  <a:cs typeface="Calibri"/>
                </a:rPr>
                <a:t>’</a:t>
              </a:r>
              <a:r>
                <a:rPr lang="fr-FR" altLang="fr-FR" sz="600" dirty="0">
                  <a:latin typeface="Calibri"/>
                  <a:cs typeface="Calibri"/>
                </a:rPr>
                <a:t>éventuels dangers pour les genoux. Lors de la mise en place, l</a:t>
              </a:r>
              <a:r>
                <a:rPr lang="fr-FR" altLang="en-US" sz="600" dirty="0">
                  <a:latin typeface="Calibri"/>
                  <a:cs typeface="Calibri"/>
                </a:rPr>
                <a:t>’</a:t>
              </a:r>
              <a:r>
                <a:rPr lang="fr-FR" altLang="fr-FR" sz="600" dirty="0">
                  <a:latin typeface="Calibri"/>
                  <a:cs typeface="Calibri"/>
                </a:rPr>
                <a:t>article doit s</a:t>
              </a:r>
              <a:r>
                <a:rPr lang="fr-FR" altLang="en-US" sz="600" dirty="0">
                  <a:latin typeface="Calibri"/>
                  <a:cs typeface="Calibri"/>
                </a:rPr>
                <a:t>’</a:t>
              </a:r>
              <a:r>
                <a:rPr lang="fr-FR" altLang="fr-FR" sz="600" dirty="0">
                  <a:latin typeface="Calibri"/>
                  <a:cs typeface="Calibri"/>
                </a:rPr>
                <a:t>intégrer sans difficulté dans l</a:t>
              </a:r>
              <a:r>
                <a:rPr lang="fr-FR" altLang="en-US" sz="600" dirty="0">
                  <a:latin typeface="Calibri"/>
                  <a:cs typeface="Calibri"/>
                </a:rPr>
                <a:t>’</a:t>
              </a:r>
              <a:r>
                <a:rPr lang="fr-FR" altLang="fr-FR" sz="600" dirty="0">
                  <a:latin typeface="Calibri"/>
                  <a:cs typeface="Calibri"/>
                </a:rPr>
                <a:t>emplacement prévu et rester en position durant toute la durée de l</a:t>
              </a:r>
              <a:r>
                <a:rPr lang="fr-FR" altLang="en-US" sz="600" dirty="0">
                  <a:latin typeface="Calibri"/>
                  <a:cs typeface="Calibri"/>
                </a:rPr>
                <a:t>’</a:t>
              </a:r>
              <a:r>
                <a:rPr lang="fr-FR" altLang="fr-FR" sz="600" dirty="0">
                  <a:latin typeface="Calibri"/>
                  <a:cs typeface="Calibri"/>
                </a:rPr>
                <a:t>utilisation. La face où il est marqué « INTERIEUR / INSIDE / INNERE / INTERIOR » doit être en contact avec le genou. L</a:t>
              </a:r>
              <a:r>
                <a:rPr lang="fr-FR" altLang="en-US" sz="600" dirty="0">
                  <a:latin typeface="Calibri"/>
                  <a:cs typeface="Calibri"/>
                </a:rPr>
                <a:t>’</a:t>
              </a:r>
              <a:r>
                <a:rPr lang="fr-FR" altLang="fr-FR" sz="600" dirty="0">
                  <a:latin typeface="Calibri"/>
                  <a:cs typeface="Calibri"/>
                </a:rPr>
                <a:t>article en position, la flèche sur l</a:t>
              </a:r>
              <a:r>
                <a:rPr lang="fr-FR" altLang="en-US" sz="600" dirty="0">
                  <a:latin typeface="Calibri"/>
                  <a:cs typeface="Calibri"/>
                </a:rPr>
                <a:t>’</a:t>
              </a:r>
              <a:r>
                <a:rPr lang="fr-FR" altLang="fr-FR" sz="600" dirty="0">
                  <a:latin typeface="Calibri"/>
                  <a:cs typeface="Calibri"/>
                </a:rPr>
                <a:t>article doit pointer vers la haut. Ces vêtements comportent une poche plaquée sur chaque genou, adaptée pour recevoir une genouillère (protection genou) homologuée CE, de type 2, en taille unique. Les dimensions de la genouillère garantissent la protection des genoux pendant les mouvements. Recourber la genouillère, glisser la dans la poche genou et relâcher les bords.</a:t>
              </a:r>
            </a:p>
            <a:p>
              <a:r>
                <a:rPr lang="fr-FR" altLang="fr-FR" sz="600" dirty="0">
                  <a:latin typeface="Calibri"/>
                  <a:cs typeface="Calibri"/>
                </a:rPr>
                <a:t>La genouillère reste en place dans le vêtement dans les mouvements professionnels supposés (agenouillé et déplacement sur les genoux).</a:t>
              </a:r>
            </a:p>
            <a:p>
              <a:endParaRPr lang="fr-FR" altLang="fr-FR" sz="600" b="1" dirty="0">
                <a:latin typeface="Calibri" panose="020F0502020204030204" pitchFamily="34" charset="0"/>
                <a:cs typeface="Times New Roman"/>
              </a:endParaRPr>
            </a:p>
            <a:p>
              <a:r>
                <a:rPr lang="fr-FR" altLang="fr-FR" sz="600" b="1" dirty="0">
                  <a:latin typeface="Calibri" panose="020F0502020204030204" pitchFamily="34" charset="0"/>
                  <a:cs typeface="Times New Roman"/>
                </a:rPr>
                <a:t>Restriction :</a:t>
              </a:r>
            </a:p>
            <a:p>
              <a:pPr eaLnBrk="1" hangingPunct="1">
                <a:lnSpc>
                  <a:spcPct val="88000"/>
                </a:lnSpc>
              </a:pPr>
              <a:r>
                <a:rPr lang="fr-FR" altLang="fr-FR" sz="600" dirty="0">
                  <a:latin typeface="Calibri"/>
                  <a:cs typeface="Calibri"/>
                </a:rPr>
                <a:t>Ces genouillères n</a:t>
              </a:r>
              <a:r>
                <a:rPr lang="fr-FR" altLang="en-US" sz="600" dirty="0">
                  <a:latin typeface="Calibri"/>
                  <a:cs typeface="Calibri"/>
                </a:rPr>
                <a:t>’</a:t>
              </a:r>
              <a:r>
                <a:rPr lang="fr-FR" altLang="fr-FR" sz="600" dirty="0">
                  <a:latin typeface="Calibri"/>
                  <a:cs typeface="Calibri"/>
                </a:rPr>
                <a:t>offrent pas une protection illimitée des genoux pour le travail à genoux, aucune protection ne peut offrir une totale protection contre les blessures. Elles ne sont pas destinées à protéger contre des objets coupants, et ne sont pas adaptées pour des conditions difficiles de travail telles que le travail à genoux sur des roches brisées, dans les mines et les carrières. Elles ne sont pas adaptées pour des activités de loisirs ou de sport, ou des applications médicales.</a:t>
              </a:r>
            </a:p>
            <a:p>
              <a:r>
                <a:rPr lang="fr-FR" altLang="fr-FR" sz="600" u="sng" dirty="0">
                  <a:latin typeface="Calibri" panose="020F0502020204030204" pitchFamily="34" charset="0"/>
                  <a:cs typeface="Calibri" panose="020F0502020204030204" pitchFamily="34" charset="0"/>
                </a:rPr>
                <a:t>Tout changement des conditions environnementales, par exemple de température, diminueraient de façon significative les performances de la protection. Toute contamination, altération de la protection ou mauvaise utilisation diminuerait de façon dangereuse les performances de la protection.</a:t>
              </a:r>
              <a:endParaRPr lang="fr-FR" altLang="fr-FR" sz="600" dirty="0">
                <a:latin typeface="Calibri" panose="020F0502020204030204" pitchFamily="34" charset="0"/>
                <a:cs typeface="Calibri" panose="020F0502020204030204" pitchFamily="34" charset="0"/>
              </a:endParaRPr>
            </a:p>
            <a:p>
              <a:endParaRPr lang="en-GB" sz="600" dirty="0">
                <a:latin typeface="Calibri"/>
                <a:cs typeface="Calibri"/>
              </a:endParaRPr>
            </a:p>
            <a:p>
              <a:r>
                <a:rPr lang="fr-FR" altLang="en-US" sz="600" b="1" dirty="0">
                  <a:latin typeface="Calibri" pitchFamily="34" charset="0"/>
                </a:rPr>
                <a:t>Déclaration</a:t>
              </a:r>
            </a:p>
            <a:p>
              <a:pPr lvl="0" eaLnBrk="0" hangingPunct="0"/>
              <a:r>
                <a:rPr lang="fr-FR" altLang="en-US" sz="600" dirty="0">
                  <a:latin typeface="Calibri" panose="020F0502020204030204" pitchFamily="34" charset="0"/>
                </a:rPr>
                <a:t>Le marquage CE apposé sur ce gant signifie le respect des exigences essentielles du règlement 2016/425. l’examen CE de type a été réalisé par l’organisme notifié IFTH N°0072. La déclaration de conformité et disponible sur le site internet : voir **.</a:t>
              </a:r>
            </a:p>
          </p:txBody>
        </p:sp>
        <p:sp>
          <p:nvSpPr>
            <p:cNvPr id="23" name="Text Box 233"/>
            <p:cNvSpPr txBox="1">
              <a:spLocks noChangeArrowheads="1"/>
            </p:cNvSpPr>
            <p:nvPr/>
          </p:nvSpPr>
          <p:spPr bwMode="auto">
            <a:xfrm>
              <a:off x="6039614" y="721035"/>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FR</a:t>
              </a:r>
              <a:endParaRPr lang="fr-FR"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3163823465"/>
              </p:ext>
            </p:extLst>
          </p:nvPr>
        </p:nvGraphicFramePr>
        <p:xfrm>
          <a:off x="2212756" y="7190344"/>
          <a:ext cx="3883244" cy="548640"/>
        </p:xfrm>
        <a:graphic>
          <a:graphicData uri="http://schemas.openxmlformats.org/drawingml/2006/table">
            <a:tbl>
              <a:tblPr firstRow="1" bandRow="1">
                <a:effectLst/>
                <a:tableStyleId>{5C22544A-7EE6-4342-B048-85BDC9FD1C3A}</a:tableStyleId>
              </a:tblPr>
              <a:tblGrid>
                <a:gridCol w="2130644">
                  <a:extLst>
                    <a:ext uri="{9D8B030D-6E8A-4147-A177-3AD203B41FA5}">
                      <a16:colId xmlns:a16="http://schemas.microsoft.com/office/drawing/2014/main" xmlns="" val="20000"/>
                    </a:ext>
                  </a:extLst>
                </a:gridCol>
                <a:gridCol w="1752600">
                  <a:extLst>
                    <a:ext uri="{9D8B030D-6E8A-4147-A177-3AD203B41FA5}">
                      <a16:colId xmlns:a16="http://schemas.microsoft.com/office/drawing/2014/main" xmlns="" val="20001"/>
                    </a:ext>
                  </a:extLst>
                </a:gridCol>
              </a:tblGrid>
              <a:tr h="45720">
                <a:tc>
                  <a:txBody>
                    <a:bodyPr/>
                    <a:lstStyle/>
                    <a:p>
                      <a:pPr algn="ctr"/>
                      <a:r>
                        <a:rPr lang="fr-FR" sz="600" dirty="0">
                          <a:ln>
                            <a:noFill/>
                          </a:ln>
                          <a:solidFill>
                            <a:schemeClr val="tx1"/>
                          </a:solidFill>
                          <a:latin typeface="Calibri"/>
                          <a:cs typeface="Calibri"/>
                        </a:rPr>
                        <a:t>SOCIÉTÉ</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ORGANISME NOTIFIÉ - CERTIFICATION DES PRODUITS</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411480">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r>
                        <a:rPr lang="en-US" sz="600" b="0" baseline="0" dirty="0">
                          <a:ln>
                            <a:noFill/>
                          </a:ln>
                          <a:solidFill>
                            <a:schemeClr val="tx1"/>
                          </a:solidFill>
                          <a:latin typeface="Calibri" panose="020F0502020204030204" pitchFamily="34" charset="0"/>
                        </a:rPr>
                        <a:t> </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fr-FR" sz="800" dirty="0"/>
          </a:p>
        </p:txBody>
      </p:sp>
      <p:grpSp>
        <p:nvGrpSpPr>
          <p:cNvPr id="49" name="Group 49"/>
          <p:cNvGrpSpPr>
            <a:grpSpLocks/>
          </p:cNvGrpSpPr>
          <p:nvPr/>
        </p:nvGrpSpPr>
        <p:grpSpPr bwMode="auto">
          <a:xfrm>
            <a:off x="3213100" y="575042"/>
            <a:ext cx="431800" cy="394048"/>
            <a:chOff x="5638" y="2735"/>
            <a:chExt cx="680" cy="654"/>
          </a:xfrm>
        </p:grpSpPr>
        <p:pic>
          <p:nvPicPr>
            <p:cNvPr id="50" name="Picture 20" descr="ce"/>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48"/>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sp>
        <p:nvSpPr>
          <p:cNvPr id="53" name="Rectangle 52"/>
          <p:cNvSpPr/>
          <p:nvPr/>
        </p:nvSpPr>
        <p:spPr>
          <a:xfrm>
            <a:off x="3789985" y="983081"/>
            <a:ext cx="2808000" cy="76944"/>
          </a:xfrm>
          <a:prstGeom prst="rect">
            <a:avLst/>
          </a:prstGeom>
        </p:spPr>
        <p:txBody>
          <a:bodyPr wrap="square" lIns="0" tIns="0" rIns="0" bIns="0" anchor="t" anchorCtr="0">
            <a:spAutoFit/>
          </a:bodyPr>
          <a:lstStyle/>
          <a:p>
            <a:pPr algn="r"/>
            <a:endParaRPr lang="en-GB" sz="500" dirty="0">
              <a:latin typeface="Calibri"/>
              <a:cs typeface="Calibri"/>
            </a:endParaRPr>
          </a:p>
        </p:txBody>
      </p:sp>
      <p:pic>
        <p:nvPicPr>
          <p:cNvPr id="38" name="Image 37" descr="14404.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1608204"/>
            <a:ext cx="180000" cy="180000"/>
          </a:xfrm>
          <a:prstGeom prst="rect">
            <a:avLst/>
          </a:prstGeom>
        </p:spPr>
      </p:pic>
      <p:grpSp>
        <p:nvGrpSpPr>
          <p:cNvPr id="25" name="Groupe 24">
            <a:extLst>
              <a:ext uri="{FF2B5EF4-FFF2-40B4-BE49-F238E27FC236}">
                <a16:creationId xmlns:a16="http://schemas.microsoft.com/office/drawing/2014/main" xmlns="" id="{35DBC18F-F8DC-4AE9-8AD0-596D7BEA7FEA}"/>
              </a:ext>
            </a:extLst>
          </p:cNvPr>
          <p:cNvGrpSpPr/>
          <p:nvPr/>
        </p:nvGrpSpPr>
        <p:grpSpPr>
          <a:xfrm>
            <a:off x="3833785" y="3276600"/>
            <a:ext cx="1384012" cy="236899"/>
            <a:chOff x="637356" y="2836135"/>
            <a:chExt cx="1737256" cy="297363"/>
          </a:xfrm>
        </p:grpSpPr>
        <p:grpSp>
          <p:nvGrpSpPr>
            <p:cNvPr id="28" name="Groupe 27">
              <a:extLst>
                <a:ext uri="{FF2B5EF4-FFF2-40B4-BE49-F238E27FC236}">
                  <a16:creationId xmlns:a16="http://schemas.microsoft.com/office/drawing/2014/main" xmlns="" id="{509ED857-AC26-4A4E-BAF9-AC199BF2D59F}"/>
                </a:ext>
              </a:extLst>
            </p:cNvPr>
            <p:cNvGrpSpPr/>
            <p:nvPr/>
          </p:nvGrpSpPr>
          <p:grpSpPr>
            <a:xfrm>
              <a:off x="702350" y="2836135"/>
              <a:ext cx="1672262" cy="297363"/>
              <a:chOff x="682021" y="2758182"/>
              <a:chExt cx="1672262" cy="297363"/>
            </a:xfrm>
          </p:grpSpPr>
          <p:grpSp>
            <p:nvGrpSpPr>
              <p:cNvPr id="31" name="Groupe 34">
                <a:extLst>
                  <a:ext uri="{FF2B5EF4-FFF2-40B4-BE49-F238E27FC236}">
                    <a16:creationId xmlns:a16="http://schemas.microsoft.com/office/drawing/2014/main" xmlns="" id="{6C021ABA-24E7-4F4A-8462-8999251194F1}"/>
                  </a:ext>
                </a:extLst>
              </p:cNvPr>
              <p:cNvGrpSpPr/>
              <p:nvPr/>
            </p:nvGrpSpPr>
            <p:grpSpPr>
              <a:xfrm>
                <a:off x="682021" y="2758182"/>
                <a:ext cx="1564997" cy="280574"/>
                <a:chOff x="1151830" y="2655416"/>
                <a:chExt cx="1564997" cy="280574"/>
              </a:xfrm>
            </p:grpSpPr>
            <p:pic>
              <p:nvPicPr>
                <p:cNvPr id="36" name="Image 37">
                  <a:extLst>
                    <a:ext uri="{FF2B5EF4-FFF2-40B4-BE49-F238E27FC236}">
                      <a16:creationId xmlns:a16="http://schemas.microsoft.com/office/drawing/2014/main" xmlns="" id="{C6E17A20-39C9-435B-8C5F-081E68F8F92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39" name="Image 44">
                  <a:extLst>
                    <a:ext uri="{FF2B5EF4-FFF2-40B4-BE49-F238E27FC236}">
                      <a16:creationId xmlns:a16="http://schemas.microsoft.com/office/drawing/2014/main" xmlns="" id="{7448848E-25B4-4594-943B-FC93463A63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40" name="Image 45">
                  <a:extLst>
                    <a:ext uri="{FF2B5EF4-FFF2-40B4-BE49-F238E27FC236}">
                      <a16:creationId xmlns:a16="http://schemas.microsoft.com/office/drawing/2014/main" xmlns="" id="{78CDE9D6-8F29-4365-AF8A-44A91BAB4BB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41" name="Image 46">
                  <a:extLst>
                    <a:ext uri="{FF2B5EF4-FFF2-40B4-BE49-F238E27FC236}">
                      <a16:creationId xmlns:a16="http://schemas.microsoft.com/office/drawing/2014/main" xmlns="" id="{8F7B0CC1-2D01-4708-A130-CB874FF22D2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42" name="Image 47">
                  <a:extLst>
                    <a:ext uri="{FF2B5EF4-FFF2-40B4-BE49-F238E27FC236}">
                      <a16:creationId xmlns:a16="http://schemas.microsoft.com/office/drawing/2014/main" xmlns="" id="{EDB34E51-B2C7-4164-83E2-A69F0769836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32" name="Rectangle 31">
                <a:extLst>
                  <a:ext uri="{FF2B5EF4-FFF2-40B4-BE49-F238E27FC236}">
                    <a16:creationId xmlns:a16="http://schemas.microsoft.com/office/drawing/2014/main" xmlns="" id="{8F6F15DB-3BBC-470A-9ABC-00A171A42BCA}"/>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3" name="Image 32">
                <a:extLst>
                  <a:ext uri="{FF2B5EF4-FFF2-40B4-BE49-F238E27FC236}">
                    <a16:creationId xmlns:a16="http://schemas.microsoft.com/office/drawing/2014/main" xmlns="" id="{06DC317D-E631-48D1-817B-50D12124D19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34" name="Image 33">
                <a:extLst>
                  <a:ext uri="{FF2B5EF4-FFF2-40B4-BE49-F238E27FC236}">
                    <a16:creationId xmlns:a16="http://schemas.microsoft.com/office/drawing/2014/main" xmlns="" id="{94467C31-9F7E-4853-8E49-5919096E809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35" name="Image 34">
                <a:extLst>
                  <a:ext uri="{FF2B5EF4-FFF2-40B4-BE49-F238E27FC236}">
                    <a16:creationId xmlns:a16="http://schemas.microsoft.com/office/drawing/2014/main" xmlns="" id="{5196844A-8FF8-433B-A63D-A08E872C736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29" name="Rectangle 28">
              <a:extLst>
                <a:ext uri="{FF2B5EF4-FFF2-40B4-BE49-F238E27FC236}">
                  <a16:creationId xmlns:a16="http://schemas.microsoft.com/office/drawing/2014/main" xmlns="" id="{1EE888E9-C779-4047-B9D5-DF04D053E4C5}"/>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0" name="Image 29">
              <a:extLst>
                <a:ext uri="{FF2B5EF4-FFF2-40B4-BE49-F238E27FC236}">
                  <a16:creationId xmlns:a16="http://schemas.microsoft.com/office/drawing/2014/main" xmlns="" id="{8C66F765-9245-4735-A83E-BB51EF9DB309}"/>
                </a:ext>
              </a:extLst>
            </p:cNvPr>
            <p:cNvPicPr/>
            <p:nvPr/>
          </p:nvPicPr>
          <p:blipFill>
            <a:blip r:embed="rId13"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43" name="Tableau 42">
            <a:extLst>
              <a:ext uri="{FF2B5EF4-FFF2-40B4-BE49-F238E27FC236}">
                <a16:creationId xmlns:a16="http://schemas.microsoft.com/office/drawing/2014/main" xmlns="" id="{115F4F2B-A4FA-4099-9171-1358BCB0F78E}"/>
              </a:ext>
            </a:extLst>
          </p:cNvPr>
          <p:cNvGraphicFramePr>
            <a:graphicFrameLocks noGrp="1"/>
          </p:cNvGraphicFramePr>
          <p:nvPr>
            <p:extLst>
              <p:ext uri="{D42A27DB-BD31-4B8C-83A1-F6EECF244321}">
                <p14:modId xmlns:p14="http://schemas.microsoft.com/office/powerpoint/2010/main" val="302471757"/>
              </p:ext>
            </p:extLst>
          </p:nvPr>
        </p:nvGraphicFramePr>
        <p:xfrm>
          <a:off x="2212757" y="80010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44" name="Image 43">
            <a:extLst>
              <a:ext uri="{FF2B5EF4-FFF2-40B4-BE49-F238E27FC236}">
                <a16:creationId xmlns:a16="http://schemas.microsoft.com/office/drawing/2014/main" xmlns="" id="{2B749634-DD5E-43A2-A3FB-B523C190CAD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66800" y="8080172"/>
            <a:ext cx="918896" cy="1543961"/>
          </a:xfrm>
          <a:prstGeom prst="rect">
            <a:avLst/>
          </a:prstGeom>
        </p:spPr>
      </p:pic>
      <p:pic>
        <p:nvPicPr>
          <p:cNvPr id="46" name="Image 22" descr="Une image contenant clipart&#10;&#10;Description générée automatiquement">
            <a:extLst>
              <a:ext uri="{FF2B5EF4-FFF2-40B4-BE49-F238E27FC236}">
                <a16:creationId xmlns:a16="http://schemas.microsoft.com/office/drawing/2014/main" xmlns="" id="{B24C5843-CE65-48C2-83CF-16D1E1A8D954}"/>
              </a:ext>
            </a:extLst>
          </p:cNvPr>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8657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ZoneTexte 30">
            <a:extLst>
              <a:ext uri="{FF2B5EF4-FFF2-40B4-BE49-F238E27FC236}">
                <a16:creationId xmlns:a16="http://schemas.microsoft.com/office/drawing/2014/main" xmlns="" id="{C276C34B-58C2-45DB-98DD-BC649DB11FF9}"/>
              </a:ext>
            </a:extLst>
          </p:cNvPr>
          <p:cNvSpPr txBox="1"/>
          <p:nvPr/>
        </p:nvSpPr>
        <p:spPr>
          <a:xfrm>
            <a:off x="2290724" y="67489"/>
            <a:ext cx="2276585" cy="276999"/>
          </a:xfrm>
          <a:prstGeom prst="rect">
            <a:avLst/>
          </a:prstGeom>
          <a:noFill/>
          <a:ln w="3175">
            <a:noFill/>
          </a:ln>
        </p:spPr>
        <p:txBody>
          <a:bodyPr wrap="none">
            <a:spAutoFit/>
          </a:bodyPr>
          <a:lstStyle/>
          <a:p>
            <a:pPr algn="ctr"/>
            <a:r>
              <a:rPr lang="en-US" sz="1200" b="1" dirty="0"/>
              <a:t>πα</a:t>
            </a:r>
            <a:r>
              <a:rPr lang="en-US" sz="1200" b="1" dirty="0" err="1"/>
              <a:t>ντελόνι</a:t>
            </a:r>
            <a:r>
              <a:rPr lang="en-GB" sz="1200" b="1" dirty="0"/>
              <a:t> &amp; </a:t>
            </a:r>
            <a:r>
              <a:rPr lang="el-GR" sz="1200" b="1" dirty="0"/>
              <a:t>ολόσωμη</a:t>
            </a:r>
            <a:r>
              <a:rPr lang="en-GB" sz="1200" b="1" dirty="0"/>
              <a:t> MISTI</a:t>
            </a:r>
            <a:endParaRPr lang="en-GB" sz="3600" dirty="0"/>
          </a:p>
        </p:txBody>
      </p:sp>
      <p:sp>
        <p:nvSpPr>
          <p:cNvPr id="22" name="Rectangle 21"/>
          <p:cNvSpPr/>
          <p:nvPr/>
        </p:nvSpPr>
        <p:spPr>
          <a:xfrm>
            <a:off x="188800" y="1313933"/>
            <a:ext cx="6552568" cy="6010200"/>
          </a:xfrm>
          <a:prstGeom prst="rect">
            <a:avLst/>
          </a:prstGeom>
          <a:ln>
            <a:solidFill>
              <a:schemeClr val="tx1"/>
            </a:solidFill>
          </a:ln>
        </p:spPr>
        <p:txBody>
          <a:bodyPr wrap="square" tIns="0" bIns="0">
            <a:noAutofit/>
          </a:bodyPr>
          <a:lstStyle/>
          <a:p>
            <a:pPr algn="ctr"/>
            <a:endParaRPr lang="en-GB" sz="300" b="1" u="sng" dirty="0">
              <a:latin typeface="Calibri"/>
              <a:cs typeface="Calibri"/>
            </a:endParaRPr>
          </a:p>
          <a:p>
            <a:pPr algn="ctr"/>
            <a:r>
              <a:rPr lang="en-GB" sz="600" b="1" u="sng" dirty="0">
                <a:latin typeface="Calibri"/>
                <a:cs typeface="Calibri"/>
              </a:rPr>
              <a:t>Κα</a:t>
            </a:r>
            <a:r>
              <a:rPr lang="en-GB" sz="600" b="1" u="sng" dirty="0" err="1">
                <a:latin typeface="Calibri"/>
                <a:cs typeface="Calibri"/>
              </a:rPr>
              <a:t>τηγορί</a:t>
            </a:r>
            <a:r>
              <a:rPr lang="en-GB" sz="600" b="1" u="sng" dirty="0">
                <a:latin typeface="Calibri"/>
                <a:cs typeface="Calibri"/>
              </a:rPr>
              <a:t>α ΜΑΠ 2 - Σύμφωνα με τους κανόνες</a:t>
            </a:r>
          </a:p>
          <a:p>
            <a:pPr algn="ctr"/>
            <a:endParaRPr lang="en-GB" sz="600" b="1" u="sng" dirty="0">
              <a:latin typeface="Calibri"/>
              <a:cs typeface="Calibri"/>
            </a:endParaRPr>
          </a:p>
          <a:p>
            <a:pPr algn="ctr"/>
            <a:endParaRPr lang="en-GB" sz="500" dirty="0">
              <a:solidFill>
                <a:srgbClr val="000000"/>
              </a:solidFill>
              <a:latin typeface="Calibri"/>
              <a:cs typeface="Calibri"/>
            </a:endParaRPr>
          </a:p>
          <a:p>
            <a:pPr>
              <a:tabLst>
                <a:tab pos="266700" algn="l"/>
              </a:tabLst>
            </a:pPr>
            <a:r>
              <a:rPr lang="en-GB" sz="600" b="1" dirty="0">
                <a:latin typeface="Calibri"/>
                <a:cs typeface="Calibri"/>
              </a:rPr>
              <a:t>	EN ISO 13688:2013 (EN 340: 2003) - </a:t>
            </a:r>
            <a:r>
              <a:rPr lang="en-GB" sz="600" b="1" dirty="0" err="1">
                <a:latin typeface="Calibri"/>
                <a:cs typeface="Calibri"/>
              </a:rPr>
              <a:t>Προστ</a:t>
            </a:r>
            <a:r>
              <a:rPr lang="en-GB" sz="600" b="1" dirty="0">
                <a:latin typeface="Calibri"/>
                <a:cs typeface="Calibri"/>
              </a:rPr>
              <a:t>ατευτική ενδυμασία: Γενικές απαιτήσεις</a:t>
            </a:r>
          </a:p>
          <a:p>
            <a:pPr>
              <a:tabLst>
                <a:tab pos="266700" algn="l"/>
              </a:tabLst>
            </a:pPr>
            <a:r>
              <a:rPr lang="en-GB" sz="600" b="1" dirty="0">
                <a:latin typeface="Calibri"/>
                <a:cs typeface="Calibri"/>
              </a:rPr>
              <a:t>	</a:t>
            </a:r>
          </a:p>
          <a:p>
            <a:pPr>
              <a:tabLst>
                <a:tab pos="266700" algn="l"/>
              </a:tabLst>
            </a:pPr>
            <a:r>
              <a:rPr lang="en-GB" sz="600" b="1" dirty="0">
                <a:latin typeface="Calibri"/>
                <a:cs typeface="Calibri"/>
              </a:rPr>
              <a:t>	EN 14404: 2004 + A1: 2010 (</a:t>
            </a:r>
            <a:r>
              <a:rPr lang="en-US" sz="600" b="1" dirty="0">
                <a:latin typeface="Calibri"/>
                <a:cs typeface="Calibri"/>
              </a:rPr>
              <a:t>πα</a:t>
            </a:r>
            <a:r>
              <a:rPr lang="en-US" sz="600" b="1" dirty="0" err="1">
                <a:latin typeface="Calibri"/>
                <a:cs typeface="Calibri"/>
              </a:rPr>
              <a:t>ντελόνι</a:t>
            </a:r>
            <a:r>
              <a:rPr lang="en-GB" sz="600" b="1" dirty="0">
                <a:latin typeface="Calibri"/>
                <a:cs typeface="Calibri"/>
              </a:rPr>
              <a:t> &amp;</a:t>
            </a:r>
            <a:r>
              <a:rPr lang="el-GR" sz="600" dirty="0">
                <a:solidFill>
                  <a:srgbClr val="000000"/>
                </a:solidFill>
                <a:cs typeface="Calibri"/>
              </a:rPr>
              <a:t> </a:t>
            </a:r>
            <a:r>
              <a:rPr lang="el-GR" sz="600" b="1" dirty="0">
                <a:latin typeface="Calibri"/>
                <a:cs typeface="Calibri"/>
              </a:rPr>
              <a:t>ολόσωμη φόρμα</a:t>
            </a:r>
            <a:r>
              <a:rPr lang="en-GB" sz="600" b="1" dirty="0">
                <a:latin typeface="Calibri"/>
                <a:cs typeface="Calibri"/>
              </a:rPr>
              <a:t>) </a:t>
            </a:r>
            <a:r>
              <a:rPr lang="en-GB" sz="600" b="1" dirty="0" err="1">
                <a:latin typeface="Calibri"/>
                <a:cs typeface="Calibri"/>
              </a:rPr>
              <a:t>Προστ</a:t>
            </a:r>
            <a:r>
              <a:rPr lang="en-GB" sz="600" b="1" dirty="0">
                <a:latin typeface="Calibri"/>
                <a:cs typeface="Calibri"/>
              </a:rPr>
              <a:t>ατευτικά γόνατου για εργασία σε γονατιστή θέση </a:t>
            </a:r>
          </a:p>
          <a:p>
            <a:pPr>
              <a:tabLst>
                <a:tab pos="266700" algn="l"/>
              </a:tabLst>
            </a:pPr>
            <a:r>
              <a:rPr lang="en-GB" sz="600" dirty="0">
                <a:latin typeface="Calibri"/>
                <a:cs typeface="Calibri"/>
              </a:rPr>
              <a:t>	</a:t>
            </a:r>
            <a:r>
              <a:rPr lang="en-GB" sz="600" dirty="0" err="1">
                <a:latin typeface="Calibri"/>
                <a:cs typeface="Calibri"/>
              </a:rPr>
              <a:t>Προε</a:t>
            </a:r>
            <a:r>
              <a:rPr lang="en-GB" sz="600" dirty="0">
                <a:latin typeface="Calibri"/>
                <a:cs typeface="Calibri"/>
              </a:rPr>
              <a:t>πεξεργασία - 5 πλύσεις στους </a:t>
            </a:r>
            <a:r>
              <a:rPr lang="en-US" sz="600" dirty="0">
                <a:latin typeface="Calibri"/>
                <a:cs typeface="Calibri"/>
              </a:rPr>
              <a:t>40 °C </a:t>
            </a:r>
            <a:r>
              <a:rPr lang="en-US" sz="600" dirty="0" err="1">
                <a:latin typeface="Calibri"/>
                <a:cs typeface="Calibri"/>
              </a:rPr>
              <a:t>σύμφων</a:t>
            </a:r>
            <a:r>
              <a:rPr lang="en-US" sz="600" dirty="0">
                <a:latin typeface="Calibri"/>
                <a:cs typeface="Calibri"/>
              </a:rPr>
              <a:t>α με το πρότυπο ISO 6330: οικιακές μέθοδοι πλυσίματος και στεγνώματος.</a:t>
            </a:r>
            <a:endParaRPr lang="en-GB" sz="600" dirty="0">
              <a:latin typeface="Calibri"/>
              <a:cs typeface="Calibri"/>
            </a:endParaRPr>
          </a:p>
          <a:p>
            <a:pPr>
              <a:tabLst>
                <a:tab pos="266700" algn="l"/>
              </a:tabLst>
            </a:pPr>
            <a:r>
              <a:rPr lang="en-GB" sz="600" dirty="0">
                <a:latin typeface="Calibri"/>
                <a:cs typeface="Calibri"/>
              </a:rPr>
              <a:t>	Επ</a:t>
            </a:r>
            <a:r>
              <a:rPr lang="en-GB" sz="600" dirty="0" err="1">
                <a:latin typeface="Calibri"/>
                <a:cs typeface="Calibri"/>
              </a:rPr>
              <a:t>ιδόσεις</a:t>
            </a:r>
            <a:r>
              <a:rPr lang="en-GB" sz="600" dirty="0">
                <a:latin typeface="Calibri"/>
                <a:cs typeface="Calibri"/>
              </a:rPr>
              <a:t>: 	</a:t>
            </a:r>
            <a:r>
              <a:rPr lang="en-US" sz="600" dirty="0">
                <a:latin typeface="Calibri"/>
                <a:cs typeface="Calibri"/>
              </a:rPr>
              <a:t>πα</a:t>
            </a:r>
            <a:r>
              <a:rPr lang="en-US" sz="600" dirty="0" err="1">
                <a:latin typeface="Calibri"/>
                <a:cs typeface="Calibri"/>
              </a:rPr>
              <a:t>ντελόνι</a:t>
            </a:r>
            <a:r>
              <a:rPr lang="en-GB" sz="600" dirty="0">
                <a:latin typeface="Calibri"/>
                <a:cs typeface="Calibri"/>
              </a:rPr>
              <a:t> </a:t>
            </a:r>
            <a:r>
              <a:rPr lang="fr-FR" sz="600" dirty="0">
                <a:latin typeface="Calibri"/>
                <a:cs typeface="Calibri"/>
              </a:rPr>
              <a:t>5MIP150 (</a:t>
            </a:r>
            <a:r>
              <a:rPr lang="el-GR" sz="600" dirty="0">
                <a:latin typeface="Calibri"/>
                <a:cs typeface="Calibri"/>
              </a:rPr>
              <a:t>Γκρι/Πορτοκαλί</a:t>
            </a:r>
            <a:r>
              <a:rPr lang="fr-FR" sz="600" dirty="0">
                <a:latin typeface="Calibri"/>
                <a:cs typeface="Calibri"/>
              </a:rPr>
              <a:t>),5MIP050 (</a:t>
            </a:r>
            <a:r>
              <a:rPr lang="el-GR" sz="600" dirty="0">
                <a:latin typeface="Calibri"/>
                <a:cs typeface="Calibri"/>
              </a:rPr>
              <a:t>Ναυτικό Μπλε/Γκρι</a:t>
            </a:r>
            <a:r>
              <a:rPr lang="fr-FR" sz="600" dirty="0">
                <a:latin typeface="Calibri"/>
                <a:cs typeface="Calibri"/>
              </a:rPr>
              <a:t>) </a:t>
            </a:r>
            <a:r>
              <a:rPr lang="en-GB" sz="600" dirty="0">
                <a:latin typeface="Calibri"/>
                <a:cs typeface="Calibri"/>
              </a:rPr>
              <a:t>- </a:t>
            </a:r>
            <a:r>
              <a:rPr lang="en-GB" sz="600" b="1" dirty="0" err="1">
                <a:latin typeface="Calibri"/>
                <a:cs typeface="Calibri"/>
              </a:rPr>
              <a:t>Τύ</a:t>
            </a:r>
            <a:r>
              <a:rPr lang="en-GB" sz="600" b="1" dirty="0">
                <a:latin typeface="Calibri"/>
                <a:cs typeface="Calibri"/>
              </a:rPr>
              <a:t>πος 2 - Επίπεδο 0 </a:t>
            </a:r>
            <a:r>
              <a:rPr lang="en-GB" sz="600" dirty="0">
                <a:latin typeface="Calibri"/>
                <a:cs typeface="Calibri"/>
              </a:rPr>
              <a:t>(Εφαρμοστέο με Προστατευτικά γονάτου κωδ. 8KNEE)</a:t>
            </a:r>
          </a:p>
          <a:p>
            <a:pPr>
              <a:tabLst>
                <a:tab pos="266700" algn="l"/>
              </a:tabLst>
            </a:pPr>
            <a:r>
              <a:rPr lang="en-GB" sz="600" dirty="0">
                <a:latin typeface="Calibri"/>
                <a:cs typeface="Calibri"/>
              </a:rPr>
              <a:t>		</a:t>
            </a:r>
            <a:r>
              <a:rPr lang="el-GR" sz="600" dirty="0">
                <a:latin typeface="Calibri"/>
                <a:cs typeface="Calibri"/>
              </a:rPr>
              <a:t>ολόσωμη φόρμα</a:t>
            </a:r>
            <a:r>
              <a:rPr lang="en-GB" sz="600" dirty="0">
                <a:latin typeface="Calibri"/>
                <a:cs typeface="Calibri"/>
              </a:rPr>
              <a:t> MISTI </a:t>
            </a:r>
            <a:r>
              <a:rPr lang="fr-FR" sz="600" dirty="0">
                <a:latin typeface="Calibri"/>
                <a:cs typeface="Calibri"/>
              </a:rPr>
              <a:t>5MIB150 (</a:t>
            </a:r>
            <a:r>
              <a:rPr lang="el-GR" sz="600" dirty="0">
                <a:latin typeface="Calibri"/>
                <a:cs typeface="Calibri"/>
              </a:rPr>
              <a:t>Γκρι/Πορτοκαλί</a:t>
            </a:r>
            <a:r>
              <a:rPr lang="fr-FR" sz="600" dirty="0">
                <a:latin typeface="Calibri"/>
                <a:cs typeface="Calibri"/>
              </a:rPr>
              <a:t>), 5MIB050 (</a:t>
            </a:r>
            <a:r>
              <a:rPr lang="el-GR" sz="600" dirty="0">
                <a:latin typeface="Calibri"/>
                <a:cs typeface="Calibri"/>
              </a:rPr>
              <a:t>Ναυτικό Μπλε/Γκρι</a:t>
            </a:r>
            <a:r>
              <a:rPr lang="pt-PT" sz="600" dirty="0">
                <a:latin typeface="Calibri"/>
                <a:cs typeface="Calibri"/>
              </a:rPr>
              <a:t>)</a:t>
            </a:r>
            <a:r>
              <a:rPr lang="en-GB" sz="600" dirty="0">
                <a:latin typeface="Calibri"/>
                <a:cs typeface="Calibri"/>
              </a:rPr>
              <a:t> - </a:t>
            </a:r>
            <a:r>
              <a:rPr lang="en-GB" sz="600" b="1" dirty="0" err="1">
                <a:latin typeface="Calibri"/>
                <a:cs typeface="Calibri"/>
              </a:rPr>
              <a:t>Τύ</a:t>
            </a:r>
            <a:r>
              <a:rPr lang="en-GB" sz="600" b="1" dirty="0">
                <a:latin typeface="Calibri"/>
                <a:cs typeface="Calibri"/>
              </a:rPr>
              <a:t>πος 2 - Επίπεδο 0 </a:t>
            </a:r>
            <a:r>
              <a:rPr lang="en-GB" sz="600" dirty="0">
                <a:latin typeface="Calibri"/>
                <a:cs typeface="Calibri"/>
              </a:rPr>
              <a:t>(Εφαρμοστέο με Προστατευτικά γονάτου κωδ. 8KNEE)</a:t>
            </a:r>
          </a:p>
          <a:p>
            <a:pPr>
              <a:tabLst>
                <a:tab pos="266700" algn="l"/>
              </a:tabLst>
            </a:pPr>
            <a:r>
              <a:rPr lang="en-GB" sz="600" b="1" dirty="0">
                <a:latin typeface="Calibri"/>
                <a:cs typeface="Calibri"/>
              </a:rPr>
              <a:t>	Η </a:t>
            </a:r>
            <a:r>
              <a:rPr lang="en-GB" sz="600" b="1" dirty="0" err="1">
                <a:latin typeface="Calibri"/>
                <a:cs typeface="Calibri"/>
              </a:rPr>
              <a:t>κλάση</a:t>
            </a:r>
            <a:r>
              <a:rPr lang="en-GB" sz="600" b="1" dirty="0">
                <a:latin typeface="Calibri"/>
                <a:cs typeface="Calibri"/>
              </a:rPr>
              <a:t> π</a:t>
            </a:r>
            <a:r>
              <a:rPr lang="en-GB" sz="600" b="1" dirty="0" err="1">
                <a:latin typeface="Calibri"/>
                <a:cs typeface="Calibri"/>
              </a:rPr>
              <a:t>ροστ</a:t>
            </a:r>
            <a:r>
              <a:rPr lang="en-GB" sz="600" b="1" dirty="0">
                <a:latin typeface="Calibri"/>
                <a:cs typeface="Calibri"/>
              </a:rPr>
              <a:t>ατευτικών γονάτου ταξινομείται ως εξής:</a:t>
            </a:r>
          </a:p>
          <a:p>
            <a:pPr>
              <a:tabLst>
                <a:tab pos="266700" algn="l"/>
              </a:tabLst>
            </a:pPr>
            <a:r>
              <a:rPr lang="en-GB" sz="600" b="1" dirty="0">
                <a:latin typeface="Calibri"/>
                <a:cs typeface="Calibri"/>
              </a:rPr>
              <a:t>	</a:t>
            </a:r>
            <a:r>
              <a:rPr lang="en-GB" sz="600" b="1" dirty="0" err="1">
                <a:latin typeface="Calibri"/>
                <a:cs typeface="Calibri"/>
              </a:rPr>
              <a:t>Τύ</a:t>
            </a:r>
            <a:r>
              <a:rPr lang="en-GB" sz="600" b="1" dirty="0">
                <a:latin typeface="Calibri"/>
                <a:cs typeface="Calibri"/>
              </a:rPr>
              <a:t>πος 1: </a:t>
            </a:r>
            <a:r>
              <a:rPr lang="en-GB" sz="600" dirty="0">
                <a:latin typeface="Calibri"/>
                <a:cs typeface="Calibri"/>
              </a:rPr>
              <a:t>Προστατευτικά γονάτου ανεξάρτητα από άλλα ρούχα, ασφαλισμένα γύρω από τα πόδια.	</a:t>
            </a:r>
          </a:p>
          <a:p>
            <a:pPr>
              <a:tabLst>
                <a:tab pos="266700" algn="l"/>
              </a:tabLst>
            </a:pPr>
            <a:r>
              <a:rPr lang="en-GB" sz="600" b="1" dirty="0">
                <a:latin typeface="Calibri"/>
                <a:cs typeface="Calibri"/>
              </a:rPr>
              <a:t>	</a:t>
            </a:r>
            <a:r>
              <a:rPr lang="en-GB" sz="600" b="1" dirty="0" err="1">
                <a:latin typeface="Calibri"/>
                <a:cs typeface="Calibri"/>
              </a:rPr>
              <a:t>Τύ</a:t>
            </a:r>
            <a:r>
              <a:rPr lang="en-GB" sz="600" b="1" dirty="0">
                <a:latin typeface="Calibri"/>
                <a:cs typeface="Calibri"/>
              </a:rPr>
              <a:t>πος 2: </a:t>
            </a:r>
            <a:r>
              <a:rPr lang="en-GB" sz="600" dirty="0">
                <a:latin typeface="Calibri"/>
                <a:cs typeface="Calibri"/>
              </a:rPr>
              <a:t>Προστατευτικά γονάτου αφρώδους υλικού ή άλλης επένδυσης, ασφαλισμένα σε τσέπες στα πόδια ή που είναι μονίμως </a:t>
            </a:r>
          </a:p>
          <a:p>
            <a:pPr>
              <a:tabLst>
                <a:tab pos="266700" algn="l"/>
              </a:tabLst>
            </a:pPr>
            <a:r>
              <a:rPr lang="en-GB" sz="600" dirty="0">
                <a:latin typeface="Calibri"/>
                <a:cs typeface="Calibri"/>
              </a:rPr>
              <a:t>	</a:t>
            </a:r>
            <a:r>
              <a:rPr lang="en-GB" sz="600" dirty="0" err="1">
                <a:latin typeface="Calibri"/>
                <a:cs typeface="Calibri"/>
              </a:rPr>
              <a:t>συνδεδεμέν</a:t>
            </a:r>
            <a:r>
              <a:rPr lang="en-GB" sz="600" dirty="0">
                <a:latin typeface="Calibri"/>
                <a:cs typeface="Calibri"/>
              </a:rPr>
              <a:t>α με τα παντελόνια.	</a:t>
            </a:r>
          </a:p>
          <a:p>
            <a:pPr>
              <a:tabLst>
                <a:tab pos="266700" algn="l"/>
              </a:tabLst>
            </a:pPr>
            <a:r>
              <a:rPr lang="en-GB" sz="600" b="1" dirty="0">
                <a:latin typeface="Calibri"/>
                <a:cs typeface="Calibri"/>
              </a:rPr>
              <a:t>	</a:t>
            </a:r>
            <a:r>
              <a:rPr lang="en-GB" sz="600" b="1" dirty="0" err="1">
                <a:latin typeface="Calibri"/>
                <a:cs typeface="Calibri"/>
              </a:rPr>
              <a:t>Τύ</a:t>
            </a:r>
            <a:r>
              <a:rPr lang="en-GB" sz="600" b="1" dirty="0">
                <a:latin typeface="Calibri"/>
                <a:cs typeface="Calibri"/>
              </a:rPr>
              <a:t>πος 3: </a:t>
            </a:r>
            <a:r>
              <a:rPr lang="en-GB" sz="600" dirty="0">
                <a:latin typeface="Calibri"/>
                <a:cs typeface="Calibri"/>
              </a:rPr>
              <a:t>Προστατευτικά γονάτου που δεν στερεώνονται στο σώμα, αλλά τοποθετούνται ανάλογα με την κίνηση του χρήστη.	</a:t>
            </a:r>
          </a:p>
          <a:p>
            <a:pPr>
              <a:tabLst>
                <a:tab pos="266700" algn="l"/>
              </a:tabLst>
            </a:pPr>
            <a:r>
              <a:rPr lang="en-GB" sz="600" b="1" dirty="0">
                <a:latin typeface="Calibri"/>
                <a:cs typeface="Calibri"/>
              </a:rPr>
              <a:t>	</a:t>
            </a:r>
            <a:r>
              <a:rPr lang="en-GB" sz="600" b="1" dirty="0" err="1">
                <a:latin typeface="Calibri"/>
                <a:cs typeface="Calibri"/>
              </a:rPr>
              <a:t>Τύ</a:t>
            </a:r>
            <a:r>
              <a:rPr lang="en-GB" sz="600" b="1" dirty="0">
                <a:latin typeface="Calibri"/>
                <a:cs typeface="Calibri"/>
              </a:rPr>
              <a:t>πος 4: </a:t>
            </a:r>
            <a:r>
              <a:rPr lang="en-GB" sz="600" dirty="0">
                <a:latin typeface="Calibri"/>
                <a:cs typeface="Calibri"/>
              </a:rPr>
              <a:t>Προστατευτικά γονάτου, τα οποία αποτελούν μέρος μιας μονάδας με πρόσθετες λειτουργίες, όπως το πλαίσιο στήριξης για όρθια θέση ή σε κάθισμα γονυκλισίας. Μπ</a:t>
            </a:r>
            <a:r>
              <a:rPr lang="en-GB" sz="600" dirty="0" err="1">
                <a:latin typeface="Calibri"/>
                <a:cs typeface="Calibri"/>
              </a:rPr>
              <a:t>ορεί</a:t>
            </a:r>
            <a:r>
              <a:rPr lang="en-GB" sz="600" dirty="0">
                <a:latin typeface="Calibri"/>
                <a:cs typeface="Calibri"/>
              </a:rPr>
              <a:t> να 	</a:t>
            </a:r>
            <a:r>
              <a:rPr lang="en-GB" sz="600" dirty="0" err="1">
                <a:latin typeface="Calibri"/>
                <a:cs typeface="Calibri"/>
              </a:rPr>
              <a:t>εφ</a:t>
            </a:r>
            <a:r>
              <a:rPr lang="en-GB" sz="600" dirty="0">
                <a:latin typeface="Calibri"/>
                <a:cs typeface="Calibri"/>
              </a:rPr>
              <a:t>αρμοστούν στο σώμα, ή να παραμείνουν ανεξάρτητα.</a:t>
            </a:r>
          </a:p>
          <a:p>
            <a:pPr>
              <a:tabLst>
                <a:tab pos="266700" algn="l"/>
              </a:tabLst>
            </a:pPr>
            <a:endParaRPr lang="en-GB" sz="600" dirty="0">
              <a:latin typeface="Calibri"/>
              <a:cs typeface="Calibri"/>
            </a:endParaRPr>
          </a:p>
          <a:p>
            <a:pPr>
              <a:tabLst>
                <a:tab pos="266700" algn="l"/>
              </a:tabLst>
            </a:pPr>
            <a:r>
              <a:rPr lang="en-GB" sz="600" b="1" dirty="0">
                <a:latin typeface="Calibri"/>
                <a:cs typeface="Calibri"/>
              </a:rPr>
              <a:t>	Επίπ</a:t>
            </a:r>
            <a:r>
              <a:rPr lang="en-GB" sz="600" b="1" dirty="0" err="1">
                <a:latin typeface="Calibri"/>
                <a:cs typeface="Calibri"/>
              </a:rPr>
              <a:t>εδο</a:t>
            </a:r>
            <a:r>
              <a:rPr lang="en-GB" sz="600" b="1" dirty="0">
                <a:latin typeface="Calibri"/>
                <a:cs typeface="Calibri"/>
              </a:rPr>
              <a:t> π</a:t>
            </a:r>
            <a:r>
              <a:rPr lang="en-GB" sz="600" b="1" dirty="0" err="1">
                <a:latin typeface="Calibri"/>
                <a:cs typeface="Calibri"/>
              </a:rPr>
              <a:t>ροστ</a:t>
            </a:r>
            <a:r>
              <a:rPr lang="en-GB" sz="600" b="1" dirty="0">
                <a:latin typeface="Calibri"/>
                <a:cs typeface="Calibri"/>
              </a:rPr>
              <a:t>ασίας 0: </a:t>
            </a:r>
            <a:r>
              <a:rPr lang="en-GB" sz="600" dirty="0">
                <a:latin typeface="Calibri"/>
                <a:cs typeface="Calibri"/>
              </a:rPr>
              <a:t>Επίπεδες επιφάνειες δαπέδου	</a:t>
            </a:r>
          </a:p>
          <a:p>
            <a:pPr>
              <a:tabLst>
                <a:tab pos="266700" algn="l"/>
              </a:tabLst>
            </a:pPr>
            <a:r>
              <a:rPr lang="en-GB" sz="600" b="1" dirty="0">
                <a:latin typeface="Calibri"/>
                <a:cs typeface="Calibri"/>
              </a:rPr>
              <a:t>	Επίπ</a:t>
            </a:r>
            <a:r>
              <a:rPr lang="en-GB" sz="600" b="1" dirty="0" err="1">
                <a:latin typeface="Calibri"/>
                <a:cs typeface="Calibri"/>
              </a:rPr>
              <a:t>εδο</a:t>
            </a:r>
            <a:r>
              <a:rPr lang="en-GB" sz="600" b="1" dirty="0">
                <a:latin typeface="Calibri"/>
                <a:cs typeface="Calibri"/>
              </a:rPr>
              <a:t> π</a:t>
            </a:r>
            <a:r>
              <a:rPr lang="en-GB" sz="600" b="1" dirty="0" err="1">
                <a:latin typeface="Calibri"/>
                <a:cs typeface="Calibri"/>
              </a:rPr>
              <a:t>ροστ</a:t>
            </a:r>
            <a:r>
              <a:rPr lang="en-GB" sz="600" b="1" dirty="0">
                <a:latin typeface="Calibri"/>
                <a:cs typeface="Calibri"/>
              </a:rPr>
              <a:t>ασίας 1: </a:t>
            </a:r>
            <a:r>
              <a:rPr lang="en-GB" sz="600" dirty="0">
                <a:latin typeface="Calibri"/>
                <a:cs typeface="Calibri"/>
              </a:rPr>
              <a:t>Επίπεδες ή ανόμοιες επιφάνειες δαπέδου. </a:t>
            </a:r>
            <a:r>
              <a:rPr lang="en-GB" sz="600" dirty="0" err="1">
                <a:latin typeface="Calibri"/>
                <a:cs typeface="Calibri"/>
              </a:rPr>
              <a:t>Προστ</a:t>
            </a:r>
            <a:r>
              <a:rPr lang="en-GB" sz="600" dirty="0">
                <a:latin typeface="Calibri"/>
                <a:cs typeface="Calibri"/>
              </a:rPr>
              <a:t>ατεύει από τη διείσδυση δύναμης τουλάχιστον (100 ± 5) N	</a:t>
            </a:r>
          </a:p>
          <a:p>
            <a:pPr>
              <a:tabLst>
                <a:tab pos="266700" algn="l"/>
              </a:tabLst>
            </a:pPr>
            <a:r>
              <a:rPr lang="en-GB" sz="600" b="1" dirty="0">
                <a:latin typeface="Calibri"/>
                <a:cs typeface="Calibri"/>
              </a:rPr>
              <a:t>	Επίπ</a:t>
            </a:r>
            <a:r>
              <a:rPr lang="en-GB" sz="600" b="1" dirty="0" err="1">
                <a:latin typeface="Calibri"/>
                <a:cs typeface="Calibri"/>
              </a:rPr>
              <a:t>εδο</a:t>
            </a:r>
            <a:r>
              <a:rPr lang="en-GB" sz="600" b="1" dirty="0">
                <a:latin typeface="Calibri"/>
                <a:cs typeface="Calibri"/>
              </a:rPr>
              <a:t> π</a:t>
            </a:r>
            <a:r>
              <a:rPr lang="en-GB" sz="600" b="1" dirty="0" err="1">
                <a:latin typeface="Calibri"/>
                <a:cs typeface="Calibri"/>
              </a:rPr>
              <a:t>ροστ</a:t>
            </a:r>
            <a:r>
              <a:rPr lang="en-GB" sz="600" b="1" dirty="0">
                <a:latin typeface="Calibri"/>
                <a:cs typeface="Calibri"/>
              </a:rPr>
              <a:t>ασίας 2: </a:t>
            </a:r>
            <a:r>
              <a:rPr lang="en-GB" sz="600" dirty="0">
                <a:latin typeface="Calibri"/>
                <a:cs typeface="Calibri"/>
              </a:rPr>
              <a:t>Επίπεδες ή ανόμοιες επιφάνειες δαπέδου κάτω από δριμείες συνθήκες. </a:t>
            </a:r>
            <a:r>
              <a:rPr lang="en-GB" sz="600" dirty="0" err="1">
                <a:latin typeface="Calibri"/>
                <a:cs typeface="Calibri"/>
              </a:rPr>
              <a:t>Προστ</a:t>
            </a:r>
            <a:r>
              <a:rPr lang="en-GB" sz="600" dirty="0">
                <a:latin typeface="Calibri"/>
                <a:cs typeface="Calibri"/>
              </a:rPr>
              <a:t>ατεύει από τη διείσδυση δύναμης τουλάχιστον (250 ± 10) Ν.</a:t>
            </a:r>
          </a:p>
          <a:p>
            <a:endParaRPr lang="en-GB" sz="300" b="1" dirty="0">
              <a:latin typeface="Calibri"/>
              <a:cs typeface="Calibri"/>
            </a:endParaRPr>
          </a:p>
          <a:p>
            <a:endParaRPr lang="en-GB" sz="600" b="1" dirty="0">
              <a:latin typeface="Calibri"/>
              <a:cs typeface="Calibri"/>
            </a:endParaRPr>
          </a:p>
          <a:p>
            <a:r>
              <a:rPr lang="en-GB" sz="600" b="1" dirty="0" err="1">
                <a:latin typeface="Calibri"/>
                <a:cs typeface="Calibri"/>
              </a:rPr>
              <a:t>Οδηγίες</a:t>
            </a:r>
            <a:r>
              <a:rPr lang="en-GB" sz="600" b="1" dirty="0">
                <a:latin typeface="Calibri"/>
                <a:cs typeface="Calibri"/>
              </a:rPr>
              <a:t> π</a:t>
            </a:r>
            <a:r>
              <a:rPr lang="en-GB" sz="600" b="1" dirty="0" err="1">
                <a:latin typeface="Calibri"/>
                <a:cs typeface="Calibri"/>
              </a:rPr>
              <a:t>λύσης</a:t>
            </a:r>
            <a:endParaRPr lang="en-GB" sz="600" dirty="0">
              <a:latin typeface="Calibri"/>
              <a:cs typeface="Calibri"/>
            </a:endParaRPr>
          </a:p>
          <a:p>
            <a:r>
              <a:rPr lang="en-US" sz="600" dirty="0" err="1">
                <a:latin typeface="Calibri"/>
                <a:cs typeface="Calibri"/>
              </a:rPr>
              <a:t>Πλύνετε</a:t>
            </a:r>
            <a:r>
              <a:rPr lang="en-US" sz="600" dirty="0">
                <a:latin typeface="Calibri"/>
                <a:cs typeface="Calibri"/>
              </a:rPr>
              <a:t> </a:t>
            </a:r>
            <a:r>
              <a:rPr lang="en-US" sz="600" dirty="0" err="1">
                <a:latin typeface="Calibri"/>
                <a:cs typeface="Calibri"/>
              </a:rPr>
              <a:t>στους</a:t>
            </a:r>
            <a:r>
              <a:rPr lang="en-US" sz="600" dirty="0">
                <a:latin typeface="Calibri"/>
                <a:cs typeface="Calibri"/>
              </a:rPr>
              <a:t> 40 °C </a:t>
            </a:r>
            <a:r>
              <a:rPr lang="en-US" sz="600" dirty="0" err="1">
                <a:latin typeface="Calibri"/>
                <a:cs typeface="Calibri"/>
              </a:rPr>
              <a:t>σύμφων</a:t>
            </a:r>
            <a:r>
              <a:rPr lang="en-US" sz="600" dirty="0">
                <a:latin typeface="Calibri"/>
                <a:cs typeface="Calibri"/>
              </a:rPr>
              <a:t>α με το πρότυπο ISO 6330: οικιακές μέθοδοι πλυσίματος και στεγνώματος.</a:t>
            </a:r>
            <a:endParaRPr lang="fr-FR" sz="600" dirty="0">
              <a:latin typeface="Calibri"/>
              <a:cs typeface="Calibri"/>
            </a:endParaRPr>
          </a:p>
          <a:p>
            <a:r>
              <a:rPr lang="en-US" sz="600" dirty="0">
                <a:latin typeface="Calibri"/>
                <a:cs typeface="Calibri"/>
              </a:rPr>
              <a:t>Επ</a:t>
            </a:r>
            <a:r>
              <a:rPr lang="en-US" sz="600" dirty="0" err="1">
                <a:latin typeface="Calibri"/>
                <a:cs typeface="Calibri"/>
              </a:rPr>
              <a:t>ιτρέ</a:t>
            </a:r>
            <a:r>
              <a:rPr lang="en-US" sz="600" dirty="0">
                <a:latin typeface="Calibri"/>
                <a:cs typeface="Calibri"/>
              </a:rPr>
              <a:t>πεται στέγνωμα σε μέτρια θερμοκρασία (μέγιστη 60 °C)</a:t>
            </a:r>
            <a:endParaRPr lang="fr-FR" sz="600" dirty="0">
              <a:latin typeface="Calibri"/>
              <a:cs typeface="Calibri"/>
            </a:endParaRPr>
          </a:p>
          <a:p>
            <a:r>
              <a:rPr lang="en-US" sz="600" dirty="0" err="1">
                <a:latin typeface="Calibri"/>
                <a:cs typeface="Calibri"/>
              </a:rPr>
              <a:t>Μην</a:t>
            </a:r>
            <a:r>
              <a:rPr lang="en-US" sz="600" dirty="0">
                <a:latin typeface="Calibri"/>
                <a:cs typeface="Calibri"/>
              </a:rPr>
              <a:t> </a:t>
            </a:r>
            <a:r>
              <a:rPr lang="en-US" sz="600" dirty="0" err="1">
                <a:latin typeface="Calibri"/>
                <a:cs typeface="Calibri"/>
              </a:rPr>
              <a:t>κάνετε</a:t>
            </a:r>
            <a:r>
              <a:rPr lang="en-US" sz="600" dirty="0">
                <a:latin typeface="Calibri"/>
                <a:cs typeface="Calibri"/>
              </a:rPr>
              <a:t> </a:t>
            </a:r>
            <a:r>
              <a:rPr lang="en-US" sz="600" dirty="0" err="1">
                <a:latin typeface="Calibri"/>
                <a:cs typeface="Calibri"/>
              </a:rPr>
              <a:t>λεύκ</a:t>
            </a:r>
            <a:r>
              <a:rPr lang="en-US" sz="600" dirty="0">
                <a:latin typeface="Calibri"/>
                <a:cs typeface="Calibri"/>
              </a:rPr>
              <a:t>ανση, επιτρέπεται στεγνό καθάρισμα με κοινούς διαλύτες.</a:t>
            </a:r>
            <a:endParaRPr lang="fr-FR" sz="600" dirty="0">
              <a:latin typeface="Calibri"/>
              <a:cs typeface="Calibri"/>
            </a:endParaRPr>
          </a:p>
          <a:p>
            <a:r>
              <a:rPr lang="en-US" sz="600" dirty="0" err="1">
                <a:latin typeface="Calibri"/>
                <a:cs typeface="Calibri"/>
              </a:rPr>
              <a:t>Σιδέρωμ</a:t>
            </a:r>
            <a:r>
              <a:rPr lang="en-US" sz="600" dirty="0">
                <a:latin typeface="Calibri"/>
                <a:cs typeface="Calibri"/>
              </a:rPr>
              <a:t>α σε μέτρια θερμοκρασία (κάτω των 150 °C).</a:t>
            </a:r>
          </a:p>
          <a:p>
            <a:endParaRPr lang="en-US" sz="600" dirty="0">
              <a:latin typeface="Calibri"/>
              <a:cs typeface="Calibri"/>
            </a:endParaRPr>
          </a:p>
          <a:p>
            <a:r>
              <a:rPr lang="el-GR" sz="600" dirty="0">
                <a:latin typeface="Calibri"/>
                <a:cs typeface="Calibri"/>
              </a:rPr>
              <a:t>Τα προστατευτικά ενδύματα πρέπει να καθαρίζονται τακτικά σύμφωνα με τις συνιστώμενες οδηγίες. Αφού καθαρίσετε το ένδυμα, ελέγξτε το πριν από την επαναχρησιμοποίηση. Στεγνώστε σε στεγνωτήριο &amp; σιδερώστε το ένδυμα μετά από κάθε πλύση για καλύτερη απόδοση. Ο χρόνος ζωής του ενδύματος συνδέεται με τις συνθήκες χρήσης και συντήρησης.</a:t>
            </a:r>
          </a:p>
          <a:p>
            <a:endParaRPr lang="en-GB" sz="600" b="1" dirty="0">
              <a:latin typeface="Calibri"/>
              <a:cs typeface="Calibri"/>
            </a:endParaRPr>
          </a:p>
          <a:p>
            <a:r>
              <a:rPr lang="en-GB" sz="600" b="1" dirty="0">
                <a:latin typeface="Calibri"/>
                <a:cs typeface="Calibri"/>
              </a:rPr>
              <a:t>Απ</a:t>
            </a:r>
            <a:r>
              <a:rPr lang="en-GB" sz="600" b="1" dirty="0" err="1">
                <a:latin typeface="Calibri"/>
                <a:cs typeface="Calibri"/>
              </a:rPr>
              <a:t>οθήκευση</a:t>
            </a:r>
            <a:r>
              <a:rPr lang="en-GB" sz="600" b="1" dirty="0">
                <a:latin typeface="Calibri"/>
                <a:cs typeface="Calibri"/>
              </a:rPr>
              <a:t> stockage</a:t>
            </a:r>
          </a:p>
          <a:p>
            <a:r>
              <a:rPr lang="en-GB" sz="600" dirty="0" err="1">
                <a:latin typeface="Calibri"/>
                <a:cs typeface="Calibri"/>
              </a:rPr>
              <a:t>Πρέ</a:t>
            </a:r>
            <a:r>
              <a:rPr lang="en-GB" sz="600" dirty="0">
                <a:latin typeface="Calibri"/>
                <a:cs typeface="Calibri"/>
              </a:rPr>
              <a:t>πει να δοθεί ιδιαίτερη σημασία στη διασφάλιση ότι τα ενδύματα δεν υπόκεινται σε συνθήκες υγρασίας και δεν εκτίθενται σε άμεση ηλιακή ακτινοβολία, καθώς το άμεσο ηλιακό φως μπορεί να προκαλέσει εξασθένηση του χρώματος. </a:t>
            </a:r>
            <a:r>
              <a:rPr lang="el-GR" sz="600" dirty="0">
                <a:latin typeface="Calibri"/>
                <a:cs typeface="Calibri"/>
              </a:rPr>
              <a:t>Αυτό το είδος πρέπει να μεταφέρεται στη συσκευασία του κατασκευαστή. </a:t>
            </a:r>
            <a:endParaRPr lang="en-GB" sz="600" dirty="0">
              <a:latin typeface="Calibri"/>
              <a:cs typeface="Calibri"/>
            </a:endParaRPr>
          </a:p>
          <a:p>
            <a:endParaRPr lang="en-GB" sz="600" dirty="0">
              <a:latin typeface="Calibri"/>
              <a:cs typeface="Calibri"/>
            </a:endParaRPr>
          </a:p>
          <a:p>
            <a:r>
              <a:rPr lang="el-GR" sz="600" b="1" dirty="0">
                <a:latin typeface="Calibri"/>
                <a:cs typeface="Calibri"/>
              </a:rPr>
              <a:t>Επισκευη</a:t>
            </a:r>
            <a:r>
              <a:rPr lang="fr-FR" sz="600" b="1" dirty="0">
                <a:latin typeface="Calibri"/>
                <a:cs typeface="Calibri"/>
              </a:rPr>
              <a:t> </a:t>
            </a:r>
            <a:r>
              <a:rPr lang="fr-FR" sz="600" b="1" dirty="0" err="1">
                <a:latin typeface="Calibri"/>
                <a:cs typeface="Calibri"/>
              </a:rPr>
              <a:t>reparation</a:t>
            </a:r>
            <a:endParaRPr lang="fr-FR" sz="600" b="1" dirty="0">
              <a:latin typeface="Calibri"/>
              <a:cs typeface="Calibri"/>
            </a:endParaRPr>
          </a:p>
          <a:p>
            <a:r>
              <a:rPr lang="en-US" sz="600" dirty="0" err="1">
                <a:latin typeface="Calibri"/>
                <a:cs typeface="Calibri"/>
              </a:rPr>
              <a:t>Εάν</a:t>
            </a:r>
            <a:r>
              <a:rPr lang="en-US" sz="600" dirty="0">
                <a:latin typeface="Calibri"/>
                <a:cs typeface="Calibri"/>
              </a:rPr>
              <a:t> </a:t>
            </a:r>
            <a:r>
              <a:rPr lang="en-US" sz="600" dirty="0" err="1">
                <a:latin typeface="Calibri"/>
                <a:cs typeface="Calibri"/>
              </a:rPr>
              <a:t>το</a:t>
            </a:r>
            <a:r>
              <a:rPr lang="en-US" sz="600" dirty="0">
                <a:latin typeface="Calibri"/>
                <a:cs typeface="Calibri"/>
              </a:rPr>
              <a:t> π</a:t>
            </a:r>
            <a:r>
              <a:rPr lang="en-US" sz="600" dirty="0" err="1">
                <a:latin typeface="Calibri"/>
                <a:cs typeface="Calibri"/>
              </a:rPr>
              <a:t>ροϊόν</a:t>
            </a:r>
            <a:r>
              <a:rPr lang="en-US" sz="600" dirty="0">
                <a:latin typeface="Calibri"/>
                <a:cs typeface="Calibri"/>
              </a:rPr>
              <a:t> </a:t>
            </a:r>
            <a:r>
              <a:rPr lang="en-US" sz="600" dirty="0" err="1">
                <a:latin typeface="Calibri"/>
                <a:cs typeface="Calibri"/>
              </a:rPr>
              <a:t>έχει</a:t>
            </a:r>
            <a:r>
              <a:rPr lang="en-US" sz="600" dirty="0">
                <a:latin typeface="Calibri"/>
                <a:cs typeface="Calibri"/>
              </a:rPr>
              <a:t> υπ</a:t>
            </a:r>
            <a:r>
              <a:rPr lang="en-US" sz="600" dirty="0" err="1">
                <a:latin typeface="Calibri"/>
                <a:cs typeface="Calibri"/>
              </a:rPr>
              <a:t>οστεί</a:t>
            </a:r>
            <a:r>
              <a:rPr lang="en-US" sz="600" dirty="0">
                <a:latin typeface="Calibri"/>
                <a:cs typeface="Calibri"/>
              </a:rPr>
              <a:t> β</a:t>
            </a:r>
            <a:r>
              <a:rPr lang="en-US" sz="600" dirty="0" err="1">
                <a:latin typeface="Calibri"/>
                <a:cs typeface="Calibri"/>
              </a:rPr>
              <a:t>λά</a:t>
            </a:r>
            <a:r>
              <a:rPr lang="en-US" sz="600" dirty="0">
                <a:latin typeface="Calibri"/>
                <a:cs typeface="Calibri"/>
              </a:rPr>
              <a:t>βη, έχει σκιστεί το ένδυμα ή η επιγονατίδα, δεν μπορεί να εξασφαλιστεί το μέγιστο επίπεδο προστασίας και πρέπει να επισκευαστεί ή να αντικατασταθεί αμέσως. </a:t>
            </a:r>
            <a:r>
              <a:rPr lang="en-US" sz="600" dirty="0" err="1">
                <a:latin typeface="Calibri"/>
                <a:cs typeface="Calibri"/>
              </a:rPr>
              <a:t>Ποτέ</a:t>
            </a:r>
            <a:r>
              <a:rPr lang="en-US" sz="600" dirty="0">
                <a:latin typeface="Calibri"/>
                <a:cs typeface="Calibri"/>
              </a:rPr>
              <a:t> </a:t>
            </a:r>
            <a:r>
              <a:rPr lang="en-US" sz="600" dirty="0" err="1">
                <a:latin typeface="Calibri"/>
                <a:cs typeface="Calibri"/>
              </a:rPr>
              <a:t>μην</a:t>
            </a:r>
            <a:r>
              <a:rPr lang="en-US" sz="600" dirty="0">
                <a:latin typeface="Calibri"/>
                <a:cs typeface="Calibri"/>
              </a:rPr>
              <a:t> </a:t>
            </a:r>
            <a:r>
              <a:rPr lang="en-US" sz="600" dirty="0" err="1">
                <a:latin typeface="Calibri"/>
                <a:cs typeface="Calibri"/>
              </a:rPr>
              <a:t>χρησιμο</a:t>
            </a:r>
            <a:r>
              <a:rPr lang="en-US" sz="600" dirty="0">
                <a:latin typeface="Calibri"/>
                <a:cs typeface="Calibri"/>
              </a:rPr>
              <a:t>ποιείτε ένα φθαρμένο προϊόν. Η επ</a:t>
            </a:r>
            <a:r>
              <a:rPr lang="en-US" sz="600" dirty="0" err="1">
                <a:latin typeface="Calibri"/>
                <a:cs typeface="Calibri"/>
              </a:rPr>
              <a:t>ισκευή</a:t>
            </a:r>
            <a:r>
              <a:rPr lang="en-US" sz="600" dirty="0">
                <a:latin typeface="Calibri"/>
                <a:cs typeface="Calibri"/>
              </a:rPr>
              <a:t> α</a:t>
            </a:r>
            <a:r>
              <a:rPr lang="en-US" sz="600" dirty="0" err="1">
                <a:latin typeface="Calibri"/>
                <a:cs typeface="Calibri"/>
              </a:rPr>
              <a:t>υτού</a:t>
            </a:r>
            <a:r>
              <a:rPr lang="en-US" sz="600" dirty="0">
                <a:latin typeface="Calibri"/>
                <a:cs typeface="Calibri"/>
              </a:rPr>
              <a:t> </a:t>
            </a:r>
            <a:r>
              <a:rPr lang="en-US" sz="600" dirty="0" err="1">
                <a:latin typeface="Calibri"/>
                <a:cs typeface="Calibri"/>
              </a:rPr>
              <a:t>του</a:t>
            </a:r>
            <a:r>
              <a:rPr lang="en-US" sz="600" dirty="0">
                <a:latin typeface="Calibri"/>
                <a:cs typeface="Calibri"/>
              </a:rPr>
              <a:t> π</a:t>
            </a:r>
            <a:r>
              <a:rPr lang="en-US" sz="600" dirty="0" err="1">
                <a:latin typeface="Calibri"/>
                <a:cs typeface="Calibri"/>
              </a:rPr>
              <a:t>ροϊόντος</a:t>
            </a:r>
            <a:r>
              <a:rPr lang="en-US" sz="600" dirty="0">
                <a:latin typeface="Calibri"/>
                <a:cs typeface="Calibri"/>
              </a:rPr>
              <a:t> </a:t>
            </a:r>
            <a:r>
              <a:rPr lang="en-US" sz="600" dirty="0" err="1">
                <a:latin typeface="Calibri"/>
                <a:cs typeface="Calibri"/>
              </a:rPr>
              <a:t>είν</a:t>
            </a:r>
            <a:r>
              <a:rPr lang="en-US" sz="600" dirty="0">
                <a:latin typeface="Calibri"/>
                <a:cs typeface="Calibri"/>
              </a:rPr>
              <a:t>αι ανεκτή μόνο στον βαθμό που δεν επηρεάζονται οι απαιτήσεις αυτού του ενδύματος. </a:t>
            </a:r>
            <a:r>
              <a:rPr lang="en-US" sz="600" dirty="0" err="1">
                <a:latin typeface="Calibri"/>
                <a:cs typeface="Calibri"/>
              </a:rPr>
              <a:t>Εάν</a:t>
            </a:r>
            <a:r>
              <a:rPr lang="en-US" sz="600" dirty="0">
                <a:latin typeface="Calibri"/>
                <a:cs typeface="Calibri"/>
              </a:rPr>
              <a:t> υπ</a:t>
            </a:r>
            <a:r>
              <a:rPr lang="en-US" sz="600" dirty="0" err="1">
                <a:latin typeface="Calibri"/>
                <a:cs typeface="Calibri"/>
              </a:rPr>
              <a:t>άρχει</a:t>
            </a:r>
            <a:r>
              <a:rPr lang="en-US" sz="600" dirty="0">
                <a:latin typeface="Calibri"/>
                <a:cs typeface="Calibri"/>
              </a:rPr>
              <a:t> </a:t>
            </a:r>
            <a:r>
              <a:rPr lang="en-US" sz="600" dirty="0" err="1">
                <a:latin typeface="Calibri"/>
                <a:cs typeface="Calibri"/>
              </a:rPr>
              <a:t>κά</a:t>
            </a:r>
            <a:r>
              <a:rPr lang="en-US" sz="600" dirty="0">
                <a:latin typeface="Calibri"/>
                <a:cs typeface="Calibri"/>
              </a:rPr>
              <a:t>ποια αμφιβολία, επικοινωνήστε με τον κατασκευαστή που αναφέρεται παρακάτω πριν επιχειρήσετε να επισκευάσετε το προϊόν. Επ</a:t>
            </a:r>
            <a:r>
              <a:rPr lang="en-US" sz="600" dirty="0" err="1">
                <a:latin typeface="Calibri"/>
                <a:cs typeface="Calibri"/>
              </a:rPr>
              <a:t>ικοινωνήστε</a:t>
            </a:r>
            <a:r>
              <a:rPr lang="en-US" sz="600" dirty="0">
                <a:latin typeface="Calibri"/>
                <a:cs typeface="Calibri"/>
              </a:rPr>
              <a:t> </a:t>
            </a:r>
            <a:r>
              <a:rPr lang="en-US" sz="600" dirty="0" err="1">
                <a:latin typeface="Calibri"/>
                <a:cs typeface="Calibri"/>
              </a:rPr>
              <a:t>με</a:t>
            </a:r>
            <a:r>
              <a:rPr lang="en-US" sz="600" dirty="0">
                <a:latin typeface="Calibri"/>
                <a:cs typeface="Calibri"/>
              </a:rPr>
              <a:t> </a:t>
            </a:r>
            <a:r>
              <a:rPr lang="en-US" sz="600" dirty="0" err="1">
                <a:latin typeface="Calibri"/>
                <a:cs typeface="Calibri"/>
              </a:rPr>
              <a:t>την</a:t>
            </a:r>
            <a:r>
              <a:rPr lang="en-US" sz="600" dirty="0">
                <a:latin typeface="Calibri"/>
                <a:cs typeface="Calibri"/>
              </a:rPr>
              <a:t> υπ</a:t>
            </a:r>
            <a:r>
              <a:rPr lang="en-US" sz="600" dirty="0" err="1">
                <a:latin typeface="Calibri"/>
                <a:cs typeface="Calibri"/>
              </a:rPr>
              <a:t>ηρεσί</a:t>
            </a:r>
            <a:r>
              <a:rPr lang="en-US" sz="600" dirty="0">
                <a:latin typeface="Calibri"/>
                <a:cs typeface="Calibri"/>
              </a:rPr>
              <a:t>α αποβλήτων για τη σωστή απόρριψη του ενδύματος.</a:t>
            </a:r>
            <a:endParaRPr lang="fr-FR" sz="600" dirty="0">
              <a:latin typeface="Calibri"/>
              <a:cs typeface="Calibri"/>
            </a:endParaRPr>
          </a:p>
          <a:p>
            <a:endParaRPr lang="en-GB" sz="600" dirty="0">
              <a:latin typeface="Calibri"/>
              <a:cs typeface="Calibri"/>
            </a:endParaRPr>
          </a:p>
          <a:p>
            <a:pPr>
              <a:spcAft>
                <a:spcPts val="0"/>
              </a:spcAft>
            </a:pPr>
            <a:r>
              <a:rPr lang="en-GB" sz="600" b="1" dirty="0" err="1">
                <a:latin typeface="Calibri"/>
                <a:ea typeface="Calibri"/>
                <a:cs typeface="Calibri"/>
              </a:rPr>
              <a:t>Αν</a:t>
            </a:r>
            <a:r>
              <a:rPr lang="en-GB" sz="600" b="1" dirty="0">
                <a:latin typeface="Calibri"/>
                <a:ea typeface="Calibri"/>
                <a:cs typeface="Calibri"/>
              </a:rPr>
              <a:t>ακύκλωση </a:t>
            </a:r>
          </a:p>
          <a:p>
            <a:pPr>
              <a:spcAft>
                <a:spcPts val="0"/>
              </a:spcAft>
            </a:pPr>
            <a:r>
              <a:rPr lang="en-GB" sz="600" dirty="0" err="1">
                <a:latin typeface="Calibri"/>
                <a:ea typeface="Calibri"/>
                <a:cs typeface="Calibri"/>
              </a:rPr>
              <a:t>Μην</a:t>
            </a:r>
            <a:r>
              <a:rPr lang="en-GB" sz="600" dirty="0">
                <a:latin typeface="Calibri"/>
                <a:ea typeface="Calibri"/>
                <a:cs typeface="Calibri"/>
              </a:rPr>
              <a:t> απ</a:t>
            </a:r>
            <a:r>
              <a:rPr lang="en-GB" sz="600" dirty="0" err="1">
                <a:latin typeface="Calibri"/>
                <a:ea typeface="Calibri"/>
                <a:cs typeface="Calibri"/>
              </a:rPr>
              <a:t>ορρί</a:t>
            </a:r>
            <a:r>
              <a:rPr lang="en-GB" sz="600" dirty="0">
                <a:latin typeface="Calibri"/>
                <a:ea typeface="Calibri"/>
                <a:cs typeface="Calibri"/>
              </a:rPr>
              <a:t>πτετε το ένδυμα μετά τη χρήση. </a:t>
            </a:r>
            <a:r>
              <a:rPr lang="en-GB" sz="600" dirty="0" err="1">
                <a:latin typeface="Calibri"/>
                <a:ea typeface="Calibri"/>
                <a:cs typeface="Calibri"/>
              </a:rPr>
              <a:t>Εάν</a:t>
            </a:r>
            <a:r>
              <a:rPr lang="en-GB" sz="600" dirty="0">
                <a:latin typeface="Calibri"/>
                <a:ea typeface="Calibri"/>
                <a:cs typeface="Calibri"/>
              </a:rPr>
              <a:t> </a:t>
            </a:r>
            <a:r>
              <a:rPr lang="en-GB" sz="600" dirty="0" err="1">
                <a:latin typeface="Calibri"/>
                <a:ea typeface="Calibri"/>
                <a:cs typeface="Calibri"/>
              </a:rPr>
              <a:t>το</a:t>
            </a:r>
            <a:r>
              <a:rPr lang="en-GB" sz="600" dirty="0">
                <a:latin typeface="Calibri"/>
                <a:ea typeface="Calibri"/>
                <a:cs typeface="Calibri"/>
              </a:rPr>
              <a:t> </a:t>
            </a:r>
            <a:r>
              <a:rPr lang="en-GB" sz="600" dirty="0" err="1">
                <a:latin typeface="Calibri"/>
                <a:ea typeface="Calibri"/>
                <a:cs typeface="Calibri"/>
              </a:rPr>
              <a:t>ένδυμ</a:t>
            </a:r>
            <a:r>
              <a:rPr lang="en-GB" sz="600" dirty="0">
                <a:latin typeface="Calibri"/>
                <a:ea typeface="Calibri"/>
                <a:cs typeface="Calibri"/>
              </a:rPr>
              <a:t>α δεν είναι μολυσμένο, μπορεί να ακολουθήσει μια συμβατική αλυσίδα ανακύκλωσης υφασμάτων. </a:t>
            </a:r>
            <a:r>
              <a:rPr lang="en-GB" sz="600" dirty="0" err="1">
                <a:latin typeface="Calibri"/>
                <a:ea typeface="Calibri"/>
                <a:cs typeface="Calibri"/>
              </a:rPr>
              <a:t>Εάν</a:t>
            </a:r>
            <a:r>
              <a:rPr lang="en-GB" sz="600" dirty="0">
                <a:latin typeface="Calibri"/>
                <a:ea typeface="Calibri"/>
                <a:cs typeface="Calibri"/>
              </a:rPr>
              <a:t> </a:t>
            </a:r>
            <a:r>
              <a:rPr lang="en-GB" sz="600" dirty="0" err="1">
                <a:latin typeface="Calibri"/>
                <a:ea typeface="Calibri"/>
                <a:cs typeface="Calibri"/>
              </a:rPr>
              <a:t>έχει</a:t>
            </a:r>
            <a:r>
              <a:rPr lang="en-GB" sz="600" dirty="0">
                <a:latin typeface="Calibri"/>
                <a:ea typeface="Calibri"/>
                <a:cs typeface="Calibri"/>
              </a:rPr>
              <a:t> </a:t>
            </a:r>
            <a:r>
              <a:rPr lang="en-GB" sz="600" dirty="0" err="1">
                <a:latin typeface="Calibri"/>
                <a:ea typeface="Calibri"/>
                <a:cs typeface="Calibri"/>
              </a:rPr>
              <a:t>μολυνθεί</a:t>
            </a:r>
            <a:r>
              <a:rPr lang="en-GB" sz="600" dirty="0">
                <a:latin typeface="Calibri"/>
                <a:ea typeface="Calibri"/>
                <a:cs typeface="Calibri"/>
              </a:rPr>
              <a:t> από </a:t>
            </a:r>
            <a:r>
              <a:rPr lang="en-GB" sz="600" dirty="0" err="1">
                <a:latin typeface="Calibri"/>
                <a:ea typeface="Calibri"/>
                <a:cs typeface="Calibri"/>
              </a:rPr>
              <a:t>ρύ</a:t>
            </a:r>
            <a:r>
              <a:rPr lang="en-GB" sz="600" dirty="0">
                <a:latin typeface="Calibri"/>
                <a:ea typeface="Calibri"/>
                <a:cs typeface="Calibri"/>
              </a:rPr>
              <a:t>πους, το ένδυμα πρέπει να ανακυκλωθεί ακολουθώντας την κατάλληλη αλυσίδα επανεπεξεργασίας σύμφωνα με τον ισχύοντα κανονισμό.</a:t>
            </a:r>
          </a:p>
          <a:p>
            <a:pPr>
              <a:spcAft>
                <a:spcPts val="0"/>
              </a:spcAft>
            </a:pPr>
            <a:endParaRPr lang="en-GB" sz="600" dirty="0">
              <a:latin typeface="Calibri"/>
              <a:cs typeface="Calibri"/>
            </a:endParaRPr>
          </a:p>
          <a:p>
            <a:r>
              <a:rPr lang="en-GB" sz="600" b="1" dirty="0" err="1">
                <a:latin typeface="Calibri"/>
                <a:cs typeface="Calibri"/>
              </a:rPr>
              <a:t>Συστάσεις</a:t>
            </a:r>
            <a:r>
              <a:rPr lang="en-GB" sz="600" b="1" dirty="0">
                <a:latin typeface="Calibri"/>
                <a:cs typeface="Calibri"/>
              </a:rPr>
              <a:t> :</a:t>
            </a:r>
          </a:p>
          <a:p>
            <a:r>
              <a:rPr lang="el-GR" sz="600" dirty="0">
                <a:latin typeface="Calibri"/>
                <a:cs typeface="Calibri"/>
              </a:rPr>
              <a:t>Αυτά τα ενδύματα μπορούν να προστατεύσουν μόνο τα σημεία του σώματος που καλύπτουν, ενδέχεται να απαιτείται η χρήση πρόσθετης μερικής προστασίας σώματος. Τα μη συμβατά ενδύματα σύμφωνα με το EN 11612 ή/και το EN 1149-5 όταν χρησιμοποιούνται πάνω από αυτά τα ενδύματα εξαλείφουν την αποτελεσματικότητα αυτών των ενδυμάτων. </a:t>
            </a:r>
            <a:r>
              <a:rPr lang="el-GR" altLang="fr-FR" sz="600" dirty="0"/>
              <a:t>Αυτές οι επιγονατίδες σχεδιάστηκαν για να παρέχουν περιορισμένη προστασία των γονάτων σε άτομα που πρέπει να εργάζονται σε γονατιστή στάση, για να προστατεύουν τα γόνατά τους σε επίπεδα, λεία και στεγνά δάπεδα. Δεν πρέπει να χρησιμοποιούνται παρουσία νερού. Ο χρήστης πρέπει να γνωρίζει ότι η εργασία σε γονατιστή στάση ενέχει κίνδυνο χρόνιων παθήσεων των γονάτων και πρέπει να σηκώνεται τακτικά για να επιβραδύνει αυτές τις επιδράσεις.  Οι επιγονατίδες πρέπει να φοριούνται για όλη τη διάρκεια της έκθεσης σε ενδεχόμενους κινδύνους για τα γόνατα. Κατά την τοποθέτησή τους, πρέπει να φοριούνται χωρίς δυσκολία στην προβλεπόμενη θέση και να παραμένουν στη θέση τους για όλη τη διάρκεια της χρήσης. Η όψη με την επισήμανση «</a:t>
            </a:r>
            <a:r>
              <a:rPr lang="en-GB" altLang="fr-FR" sz="600" dirty="0"/>
              <a:t>La face o</a:t>
            </a:r>
            <a:r>
              <a:rPr lang="el-GR" altLang="fr-FR" sz="600" dirty="0"/>
              <a:t>ù </a:t>
            </a:r>
            <a:r>
              <a:rPr lang="en-GB" altLang="fr-FR" sz="600" dirty="0" err="1"/>
              <a:t>il</a:t>
            </a:r>
            <a:r>
              <a:rPr lang="en-GB" altLang="fr-FR" sz="600" dirty="0"/>
              <a:t> </a:t>
            </a:r>
            <a:r>
              <a:rPr lang="en-GB" altLang="fr-FR" sz="600" dirty="0" err="1"/>
              <a:t>est</a:t>
            </a:r>
            <a:r>
              <a:rPr lang="en-GB" altLang="fr-FR" sz="600" dirty="0"/>
              <a:t> </a:t>
            </a:r>
            <a:r>
              <a:rPr lang="en-GB" altLang="fr-FR" sz="600" dirty="0" err="1"/>
              <a:t>marqu</a:t>
            </a:r>
            <a:r>
              <a:rPr lang="el-GR" altLang="fr-FR" sz="600" dirty="0"/>
              <a:t>é «</a:t>
            </a:r>
            <a:r>
              <a:rPr lang="en-GB" altLang="fr-FR" sz="600" dirty="0"/>
              <a:t> INTERIEUR</a:t>
            </a:r>
            <a:r>
              <a:rPr lang="el-GR" altLang="fr-FR" sz="600" dirty="0"/>
              <a:t> / </a:t>
            </a:r>
            <a:r>
              <a:rPr lang="en-GB" altLang="fr-FR" sz="600" dirty="0"/>
              <a:t>INSIDE</a:t>
            </a:r>
            <a:r>
              <a:rPr lang="el-GR" altLang="fr-FR" sz="600" dirty="0"/>
              <a:t> / </a:t>
            </a:r>
            <a:r>
              <a:rPr lang="en-GB" altLang="fr-FR" sz="600" dirty="0"/>
              <a:t>INNERE</a:t>
            </a:r>
            <a:r>
              <a:rPr lang="el-GR" altLang="fr-FR" sz="600" dirty="0"/>
              <a:t> / </a:t>
            </a:r>
            <a:r>
              <a:rPr lang="en-GB" altLang="fr-FR" sz="600" dirty="0"/>
              <a:t>INTERIOR </a:t>
            </a:r>
            <a:r>
              <a:rPr lang="el-GR" altLang="fr-FR" sz="600" dirty="0"/>
              <a:t>» πρέπει να έρχεται σε επαφή με το γόνατο. Όταν φοριούνται, το βέλος επάνω σε κάθε επιγονατίδα πρέπει να δείχνει προς τα επάνω.</a:t>
            </a:r>
            <a:endParaRPr lang="fr-FR" altLang="fr-FR" sz="600" dirty="0"/>
          </a:p>
          <a:p>
            <a:r>
              <a:rPr lang="en-US" sz="600" dirty="0" err="1"/>
              <a:t>Αυτά</a:t>
            </a:r>
            <a:r>
              <a:rPr lang="en-US" sz="600" dirty="0"/>
              <a:t> τα </a:t>
            </a:r>
            <a:r>
              <a:rPr lang="en-US" sz="600" dirty="0" err="1"/>
              <a:t>ενδύμ</a:t>
            </a:r>
            <a:r>
              <a:rPr lang="en-US" sz="600" dirty="0"/>
              <a:t>ατα διαθέτουν μια τσέπη σε κάθε γόνατο, η οποία είναι κατάλληλη για την τοποθέτηση επιγονατίδας (προστασία γονάτου) με έγκριση ΕΚ τύπου 2, σε ένα μέγεθος. </a:t>
            </a:r>
            <a:r>
              <a:rPr lang="en-US" sz="600" dirty="0" err="1"/>
              <a:t>Οι</a:t>
            </a:r>
            <a:r>
              <a:rPr lang="en-US" sz="600" dirty="0"/>
              <a:t> </a:t>
            </a:r>
            <a:r>
              <a:rPr lang="en-US" sz="600" dirty="0" err="1"/>
              <a:t>δι</a:t>
            </a:r>
            <a:r>
              <a:rPr lang="en-US" sz="600" dirty="0"/>
              <a:t>αστάσεις της επιγονατίδας εγγυώνται την προστασία των γονάτων κατά τη διάρκεια των κινήσεων. </a:t>
            </a:r>
            <a:r>
              <a:rPr lang="en-US" sz="600" dirty="0" err="1"/>
              <a:t>Λυγίστε</a:t>
            </a:r>
            <a:r>
              <a:rPr lang="en-US" sz="600" dirty="0"/>
              <a:t> </a:t>
            </a:r>
            <a:r>
              <a:rPr lang="en-US" sz="600" dirty="0" err="1"/>
              <a:t>την</a:t>
            </a:r>
            <a:r>
              <a:rPr lang="en-US" sz="600" dirty="0"/>
              <a:t> επ</a:t>
            </a:r>
            <a:r>
              <a:rPr lang="en-US" sz="600" dirty="0" err="1"/>
              <a:t>ιγον</a:t>
            </a:r>
            <a:r>
              <a:rPr lang="en-US" sz="600" dirty="0"/>
              <a:t>ατίδα, σύρετέ τη στην τσέπη του γονάτου και ελευθερώστε τις άκρες.</a:t>
            </a:r>
            <a:endParaRPr lang="fr-FR" sz="600" dirty="0"/>
          </a:p>
          <a:p>
            <a:r>
              <a:rPr lang="en-US" sz="600" dirty="0"/>
              <a:t>Η επ</a:t>
            </a:r>
            <a:r>
              <a:rPr lang="en-US" sz="600" dirty="0" err="1"/>
              <a:t>ιγον</a:t>
            </a:r>
            <a:r>
              <a:rPr lang="en-US" sz="600" dirty="0"/>
              <a:t>ατίδα παραμένει στη θέση της στο ένδυμα σε υποθετικές επαγγελματικές κινήσεις (γονατιστά και κίνηση στα γόνατα).</a:t>
            </a:r>
            <a:endParaRPr lang="fr-FR" sz="600" dirty="0"/>
          </a:p>
          <a:p>
            <a:endParaRPr lang="en-GB" sz="600" dirty="0">
              <a:latin typeface="Calibri"/>
              <a:cs typeface="Calibri"/>
            </a:endParaRPr>
          </a:p>
          <a:p>
            <a:pPr eaLnBrk="1" hangingPunct="1">
              <a:lnSpc>
                <a:spcPct val="92000"/>
              </a:lnSpc>
            </a:pPr>
            <a:r>
              <a:rPr lang="el-GR" altLang="fr-FR" sz="600" b="1" dirty="0">
                <a:latin typeface="Calibri"/>
                <a:cs typeface="Calibri"/>
              </a:rPr>
              <a:t>Προσοχη</a:t>
            </a:r>
            <a:r>
              <a:rPr lang="el-GR" altLang="fr-FR" sz="600" dirty="0"/>
              <a:t>: </a:t>
            </a:r>
            <a:endParaRPr lang="fr-FR" altLang="fr-FR" sz="600" dirty="0"/>
          </a:p>
          <a:p>
            <a:pPr eaLnBrk="1" hangingPunct="1">
              <a:lnSpc>
                <a:spcPct val="92000"/>
              </a:lnSpc>
            </a:pPr>
            <a:r>
              <a:rPr lang="el-GR" altLang="fr-FR" sz="600" dirty="0"/>
              <a:t>Αυτές οι επιγονατίδες δεν παρέχουν απεριόριστη προστασία των γονάτων για τις εργασίες στις οποίες συμμετέχουν τα γόνατα. Κανένα μέσο </a:t>
            </a:r>
            <a:endParaRPr lang="fr-FR" altLang="fr-FR" sz="600" dirty="0"/>
          </a:p>
          <a:p>
            <a:pPr>
              <a:lnSpc>
                <a:spcPct val="92000"/>
              </a:lnSpc>
            </a:pPr>
            <a:r>
              <a:rPr lang="el-GR" altLang="fr-FR" sz="600" dirty="0"/>
              <a:t>προστασίας δεν μπορεί να παράσχει πλήρη προστασία κατά των τραυματισμών. Δεν έχουν σχεδιαστεί για να παράσχουν προστασία κατά των αιχμηρών αντικειμένων, δεν είναι κατάλληλες για δύσκολες συνθήκες εργασίας, όπως η εργασία σε γονατιστή στάση επάνω σε θρυμματισμένα βράχια, μέσα σε ορυχεία και σε λατομεία. Δεν είναι κατάλληλες για ψυχαγωγικές ή αθλητικές δραστηριότητες</a:t>
            </a:r>
            <a:r>
              <a:rPr lang="fr-FR" altLang="fr-FR" sz="600" dirty="0"/>
              <a:t> </a:t>
            </a:r>
            <a:r>
              <a:rPr lang="en-US" sz="600" dirty="0"/>
              <a:t>ή ια</a:t>
            </a:r>
            <a:r>
              <a:rPr lang="en-US" sz="600" dirty="0" err="1"/>
              <a:t>τρικές</a:t>
            </a:r>
            <a:r>
              <a:rPr lang="en-US" sz="600" dirty="0"/>
              <a:t> </a:t>
            </a:r>
            <a:r>
              <a:rPr lang="en-US" sz="600" dirty="0" err="1"/>
              <a:t>εφ</a:t>
            </a:r>
            <a:r>
              <a:rPr lang="en-US" sz="600" dirty="0"/>
              <a:t>αρμογές.</a:t>
            </a:r>
          </a:p>
          <a:p>
            <a:pPr>
              <a:lnSpc>
                <a:spcPct val="92000"/>
              </a:lnSpc>
            </a:pPr>
            <a:r>
              <a:rPr lang="el-GR" altLang="fr-FR" sz="600" dirty="0"/>
              <a:t>Οποιαδήποτε αλλαγή στις περιβαλλοντικές συνθήκες, π.χ. θερμοκρασία, θα μείωνε σημαντικά την απόδοση της προστασίας. Η μόλυνση, η παραβίαση της προστασίας ή η ακατάλληλη χρήση θα μειώσει επικίνδυνα την απόδοση της προστασίας.</a:t>
            </a:r>
          </a:p>
          <a:p>
            <a:endParaRPr lang="en-GB" sz="600" b="1" dirty="0">
              <a:latin typeface="Calibri"/>
              <a:cs typeface="Calibri"/>
            </a:endParaRPr>
          </a:p>
          <a:p>
            <a:r>
              <a:rPr lang="en-GB" sz="600" b="1" dirty="0" err="1">
                <a:latin typeface="Calibri"/>
                <a:cs typeface="Calibri"/>
              </a:rPr>
              <a:t>Δήλωση</a:t>
            </a:r>
            <a:r>
              <a:rPr lang="en-GB" sz="600" b="1" dirty="0">
                <a:latin typeface="Calibri"/>
                <a:cs typeface="Calibri"/>
              </a:rPr>
              <a:t> : </a:t>
            </a:r>
            <a:endParaRPr lang="el-GR" sz="600" dirty="0">
              <a:latin typeface="Calibri"/>
              <a:cs typeface="Calibri"/>
            </a:endParaRPr>
          </a:p>
          <a:p>
            <a:r>
              <a:rPr lang="el-GR" sz="600" dirty="0">
                <a:latin typeface="Calibri"/>
                <a:cs typeface="Calibri"/>
              </a:rPr>
              <a:t>Η σήμανση CE που τοποθετείται σε αυτό το γάντι σημαίνει ότι τηρούνται οι βασικές απαιτήσεις του κανονισμού 2016/425.</a:t>
            </a:r>
            <a:r>
              <a:rPr lang="fr-FR" sz="600" dirty="0">
                <a:latin typeface="Calibri"/>
                <a:cs typeface="Calibri"/>
              </a:rPr>
              <a:t> La déclaration de conformité et disponible sur le site internet : voir **.</a:t>
            </a:r>
            <a:endParaRPr lang="en-GB" sz="600" dirty="0">
              <a:latin typeface="Calibri"/>
              <a:cs typeface="Calibri"/>
            </a:endParaRPr>
          </a:p>
        </p:txBody>
      </p:sp>
      <p:sp>
        <p:nvSpPr>
          <p:cNvPr id="23" name="Text Box 233"/>
          <p:cNvSpPr txBox="1">
            <a:spLocks noChangeArrowheads="1"/>
          </p:cNvSpPr>
          <p:nvPr/>
        </p:nvSpPr>
        <p:spPr bwMode="auto">
          <a:xfrm>
            <a:off x="6463976" y="1313933"/>
            <a:ext cx="277392" cy="1643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EL</a:t>
            </a:r>
            <a:endParaRPr lang="fr-FR" altLang="fr-FR" sz="1800" dirty="0"/>
          </a:p>
        </p:txBody>
      </p:sp>
      <p:graphicFrame>
        <p:nvGraphicFramePr>
          <p:cNvPr id="26" name="Tableau 25"/>
          <p:cNvGraphicFramePr>
            <a:graphicFrameLocks noGrp="1"/>
          </p:cNvGraphicFramePr>
          <p:nvPr>
            <p:extLst>
              <p:ext uri="{D42A27DB-BD31-4B8C-83A1-F6EECF244321}">
                <p14:modId xmlns:p14="http://schemas.microsoft.com/office/powerpoint/2010/main" val="2380355653"/>
              </p:ext>
            </p:extLst>
          </p:nvPr>
        </p:nvGraphicFramePr>
        <p:xfrm>
          <a:off x="1752599" y="7404523"/>
          <a:ext cx="4230575" cy="646936"/>
        </p:xfrm>
        <a:graphic>
          <a:graphicData uri="http://schemas.openxmlformats.org/drawingml/2006/table">
            <a:tbl>
              <a:tblPr firstRow="1" bandRow="1">
                <a:effectLst/>
                <a:tableStyleId>{5C22544A-7EE6-4342-B048-85BDC9FD1C3A}</a:tableStyleId>
              </a:tblPr>
              <a:tblGrid>
                <a:gridCol w="2057401">
                  <a:extLst>
                    <a:ext uri="{9D8B030D-6E8A-4147-A177-3AD203B41FA5}">
                      <a16:colId xmlns:a16="http://schemas.microsoft.com/office/drawing/2014/main" xmlns="" val="20000"/>
                    </a:ext>
                  </a:extLst>
                </a:gridCol>
                <a:gridCol w="2173174">
                  <a:extLst>
                    <a:ext uri="{9D8B030D-6E8A-4147-A177-3AD203B41FA5}">
                      <a16:colId xmlns:a16="http://schemas.microsoft.com/office/drawing/2014/main" xmlns="" val="20001"/>
                    </a:ext>
                  </a:extLst>
                </a:gridCol>
              </a:tblGrid>
              <a:tr h="189736">
                <a:tc>
                  <a:txBody>
                    <a:bodyPr/>
                    <a:lstStyle/>
                    <a:p>
                      <a:pPr algn="ctr"/>
                      <a:r>
                        <a:rPr lang="fr-FR" sz="600" dirty="0">
                          <a:ln>
                            <a:noFill/>
                          </a:ln>
                          <a:solidFill>
                            <a:schemeClr val="tx1"/>
                          </a:solidFill>
                          <a:latin typeface="Calibri"/>
                          <a:cs typeface="Calibri"/>
                        </a:rPr>
                        <a:t>ΕΤΑΙΡΕΙΑ</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ΚΟΙΝΟΠΟΙΗΜΕΝΟΣ ΟΡΓΑΝΙΣΜΟΣ - ΠΙΣΤΟΠΟΙΗΣΗ ΤΟΥ ΠΡΟΪΟΝΤΟΣ</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262725">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41" name="ZoneTexte 40"/>
          <p:cNvSpPr txBox="1"/>
          <p:nvPr/>
        </p:nvSpPr>
        <p:spPr>
          <a:xfrm>
            <a:off x="6235682" y="228956"/>
            <a:ext cx="482504" cy="123111"/>
          </a:xfrm>
          <a:prstGeom prst="rect">
            <a:avLst/>
          </a:prstGeom>
          <a:noFill/>
        </p:spPr>
        <p:txBody>
          <a:bodyPr wrap="none" lIns="0" tIns="0" rIns="0" bIns="0" anchor="ctr">
            <a:spAutoFit/>
          </a:bodyPr>
          <a:lstStyle/>
          <a:p>
            <a:pPr algn="ctr"/>
            <a:r>
              <a:rPr lang="fr-FR" sz="800" dirty="0" smtClean="0">
                <a:latin typeface="Calibri"/>
                <a:cs typeface="Calibri"/>
              </a:rPr>
              <a:t>v.20200106</a:t>
            </a:r>
            <a:endParaRPr lang="fr-FR" sz="800" dirty="0">
              <a:latin typeface="Calibri"/>
              <a:cs typeface="Calibri"/>
            </a:endParaRPr>
          </a:p>
        </p:txBody>
      </p:sp>
      <p:sp>
        <p:nvSpPr>
          <p:cNvPr id="48" name="ZoneTexte 47"/>
          <p:cNvSpPr txBox="1"/>
          <p:nvPr/>
        </p:nvSpPr>
        <p:spPr>
          <a:xfrm>
            <a:off x="149884" y="526776"/>
            <a:ext cx="3037816" cy="677108"/>
          </a:xfrm>
          <a:prstGeom prst="rect">
            <a:avLst/>
          </a:prstGeom>
          <a:noFill/>
        </p:spPr>
        <p:txBody>
          <a:bodyPr wrap="square">
            <a:spAutoFit/>
          </a:bodyPr>
          <a:lstStyle/>
          <a:p>
            <a:r>
              <a:rPr lang="en-GB" sz="800" b="1" u="sng" dirty="0">
                <a:latin typeface="Calibri"/>
                <a:cs typeface="Calibri"/>
              </a:rPr>
              <a:t>ΕΓΧΕΙΡΙΔΙΟ ΧΡΗΣΤΗ</a:t>
            </a:r>
          </a:p>
          <a:p>
            <a:r>
              <a:rPr lang="en-US" sz="600" b="1" dirty="0" err="1">
                <a:latin typeface="+mj-lt"/>
                <a:ea typeface="Calibri" charset="0"/>
                <a:cs typeface="Calibri" charset="0"/>
              </a:rPr>
              <a:t>Αυτές</a:t>
            </a:r>
            <a:r>
              <a:rPr lang="en-US" sz="600" b="1" dirty="0">
                <a:latin typeface="+mj-lt"/>
                <a:ea typeface="Calibri" charset="0"/>
                <a:cs typeface="Calibri" charset="0"/>
              </a:rPr>
              <a:t> </a:t>
            </a:r>
            <a:r>
              <a:rPr lang="en-US" sz="600" b="1" dirty="0" err="1">
                <a:latin typeface="+mj-lt"/>
                <a:ea typeface="Calibri" charset="0"/>
                <a:cs typeface="Calibri" charset="0"/>
              </a:rPr>
              <a:t>οι</a:t>
            </a:r>
            <a:r>
              <a:rPr lang="en-US" sz="600" b="1" dirty="0">
                <a:latin typeface="+mj-lt"/>
                <a:ea typeface="Calibri" charset="0"/>
                <a:cs typeface="Calibri" charset="0"/>
              </a:rPr>
              <a:t> π</a:t>
            </a:r>
            <a:r>
              <a:rPr lang="en-US" sz="600" b="1" dirty="0" err="1">
                <a:latin typeface="+mj-lt"/>
                <a:ea typeface="Calibri" charset="0"/>
                <a:cs typeface="Calibri" charset="0"/>
              </a:rPr>
              <a:t>ληροφορίες</a:t>
            </a:r>
            <a:r>
              <a:rPr lang="en-US" sz="600" b="1" dirty="0">
                <a:latin typeface="+mj-lt"/>
                <a:ea typeface="Calibri" charset="0"/>
                <a:cs typeface="Calibri" charset="0"/>
              </a:rPr>
              <a:t> π</a:t>
            </a:r>
            <a:r>
              <a:rPr lang="en-US" sz="600" b="1" dirty="0" err="1">
                <a:latin typeface="+mj-lt"/>
                <a:ea typeface="Calibri" charset="0"/>
                <a:cs typeface="Calibri" charset="0"/>
              </a:rPr>
              <a:t>ρέ</a:t>
            </a:r>
            <a:r>
              <a:rPr lang="en-US" sz="600" b="1" dirty="0">
                <a:latin typeface="+mj-lt"/>
                <a:ea typeface="Calibri" charset="0"/>
                <a:cs typeface="Calibri" charset="0"/>
              </a:rPr>
              <a:t>πει να παρέχονται στον τελικό χρήστη &amp; να διαβάζονται από αυτόν</a:t>
            </a:r>
            <a:endParaRPr lang="en-GB" sz="600" b="1" dirty="0">
              <a:latin typeface="+mj-lt"/>
              <a:cs typeface="Calibri"/>
            </a:endParaRPr>
          </a:p>
          <a:p>
            <a:r>
              <a:rPr lang="en-US" sz="600" dirty="0"/>
              <a:t>πα</a:t>
            </a:r>
            <a:r>
              <a:rPr lang="en-US" sz="600" dirty="0" err="1"/>
              <a:t>ντελόνι</a:t>
            </a:r>
            <a:r>
              <a:rPr lang="fr-FR" sz="600" dirty="0"/>
              <a:t> MISTI 5MIP150 (</a:t>
            </a:r>
            <a:r>
              <a:rPr lang="el-GR" sz="600" dirty="0"/>
              <a:t>Γκρι/Πορτοκαλί</a:t>
            </a:r>
            <a:r>
              <a:rPr lang="fr-FR" sz="600" dirty="0"/>
              <a:t>),5MIP050 (</a:t>
            </a:r>
            <a:r>
              <a:rPr lang="el-GR" sz="600" dirty="0"/>
              <a:t>Ναυτικό Μπλε/Γκρι</a:t>
            </a:r>
            <a:r>
              <a:rPr lang="fr-FR" sz="600" dirty="0"/>
              <a:t>) </a:t>
            </a:r>
            <a:endParaRPr lang="en-GB" sz="600" dirty="0">
              <a:solidFill>
                <a:srgbClr val="000000"/>
              </a:solidFill>
              <a:cs typeface="Calibri"/>
            </a:endParaRPr>
          </a:p>
          <a:p>
            <a:r>
              <a:rPr lang="el-GR" sz="600" dirty="0">
                <a:solidFill>
                  <a:srgbClr val="000000"/>
                </a:solidFill>
                <a:cs typeface="Calibri"/>
              </a:rPr>
              <a:t>ολόσωμη φόρμα</a:t>
            </a:r>
            <a:r>
              <a:rPr lang="fr-FR" sz="600" dirty="0">
                <a:solidFill>
                  <a:srgbClr val="000000"/>
                </a:solidFill>
                <a:cs typeface="Calibri"/>
              </a:rPr>
              <a:t> </a:t>
            </a:r>
            <a:r>
              <a:rPr lang="en-GB" sz="600" dirty="0">
                <a:solidFill>
                  <a:srgbClr val="000000"/>
                </a:solidFill>
                <a:cs typeface="Calibri"/>
              </a:rPr>
              <a:t>MISTI </a:t>
            </a:r>
            <a:r>
              <a:rPr lang="fr-FR" sz="600" dirty="0"/>
              <a:t>5MIB150 (</a:t>
            </a:r>
            <a:r>
              <a:rPr lang="el-GR" sz="600" dirty="0"/>
              <a:t>Γκρι/Πορτοκαλί</a:t>
            </a:r>
            <a:r>
              <a:rPr lang="fr-FR" sz="600" dirty="0"/>
              <a:t>), 5MIB050 (</a:t>
            </a:r>
            <a:r>
              <a:rPr lang="el-GR" sz="600" dirty="0"/>
              <a:t>Ναυτικό Μπλε/Γκρι</a:t>
            </a:r>
            <a:r>
              <a:rPr lang="pt-PT" sz="600" dirty="0"/>
              <a:t>)</a:t>
            </a:r>
            <a:endParaRPr lang="en-GB" sz="600" dirty="0">
              <a:solidFill>
                <a:srgbClr val="000000"/>
              </a:solidFill>
              <a:cs typeface="Calibri"/>
            </a:endParaRPr>
          </a:p>
          <a:p>
            <a:r>
              <a:rPr lang="en-US" sz="600" b="1" dirty="0">
                <a:latin typeface="+mj-lt"/>
                <a:cs typeface="Calibri" charset="0"/>
              </a:rPr>
              <a:t>60% βαμβ</a:t>
            </a:r>
            <a:r>
              <a:rPr lang="en-US" sz="600" b="1" dirty="0" err="1">
                <a:latin typeface="+mj-lt"/>
                <a:cs typeface="Calibri" charset="0"/>
              </a:rPr>
              <a:t>άκι</a:t>
            </a:r>
            <a:r>
              <a:rPr lang="en-US" sz="600" b="1" dirty="0">
                <a:latin typeface="+mj-lt"/>
                <a:cs typeface="Calibri" charset="0"/>
              </a:rPr>
              <a:t>, 40% π</a:t>
            </a:r>
            <a:r>
              <a:rPr lang="en-US" sz="600" b="1" dirty="0" err="1">
                <a:latin typeface="+mj-lt"/>
                <a:cs typeface="Calibri" charset="0"/>
              </a:rPr>
              <a:t>ολυεστέρ</a:t>
            </a:r>
            <a:r>
              <a:rPr lang="en-US" sz="600" b="1" dirty="0">
                <a:latin typeface="+mj-lt"/>
                <a:cs typeface="Calibri" charset="0"/>
              </a:rPr>
              <a:t>ας</a:t>
            </a:r>
            <a:r>
              <a:rPr lang="en-GB" sz="600" b="1" dirty="0">
                <a:latin typeface="+mj-lt"/>
                <a:cs typeface="Calibri"/>
              </a:rPr>
              <a:t>, 245 g/m2</a:t>
            </a:r>
          </a:p>
        </p:txBody>
      </p:sp>
      <p:pic>
        <p:nvPicPr>
          <p:cNvPr id="58" name="Image 5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854541"/>
            <a:ext cx="180000" cy="180000"/>
          </a:xfrm>
          <a:prstGeom prst="rect">
            <a:avLst/>
          </a:prstGeom>
        </p:spPr>
      </p:pic>
      <p:grpSp>
        <p:nvGrpSpPr>
          <p:cNvPr id="24" name="Group 49">
            <a:extLst>
              <a:ext uri="{FF2B5EF4-FFF2-40B4-BE49-F238E27FC236}">
                <a16:creationId xmlns:a16="http://schemas.microsoft.com/office/drawing/2014/main" xmlns="" id="{32DDC0D6-5152-4EBA-AAC3-DDDA30BC422E}"/>
              </a:ext>
            </a:extLst>
          </p:cNvPr>
          <p:cNvGrpSpPr>
            <a:grpSpLocks/>
          </p:cNvGrpSpPr>
          <p:nvPr/>
        </p:nvGrpSpPr>
        <p:grpSpPr bwMode="auto">
          <a:xfrm>
            <a:off x="3213100" y="575042"/>
            <a:ext cx="431800" cy="394048"/>
            <a:chOff x="5638" y="2735"/>
            <a:chExt cx="680" cy="654"/>
          </a:xfrm>
        </p:grpSpPr>
        <p:pic>
          <p:nvPicPr>
            <p:cNvPr id="25" name="Picture 20" descr="ce">
              <a:extLst>
                <a:ext uri="{FF2B5EF4-FFF2-40B4-BE49-F238E27FC236}">
                  <a16:creationId xmlns:a16="http://schemas.microsoft.com/office/drawing/2014/main" xmlns="" id="{7F62911B-CE7B-4321-A537-37DF14CD1ABE}"/>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48">
              <a:extLst>
                <a:ext uri="{FF2B5EF4-FFF2-40B4-BE49-F238E27FC236}">
                  <a16:creationId xmlns:a16="http://schemas.microsoft.com/office/drawing/2014/main" xmlns="" id="{D7FC07FC-3E9C-400D-9988-B2F3C909B2D4}"/>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pic>
        <p:nvPicPr>
          <p:cNvPr id="28" name="Image 22" descr="Une image contenant clipart&#10;&#10;Description générée automatiquement">
            <a:extLst>
              <a:ext uri="{FF2B5EF4-FFF2-40B4-BE49-F238E27FC236}">
                <a16:creationId xmlns:a16="http://schemas.microsoft.com/office/drawing/2014/main" xmlns="" id="{36D0E8DA-614B-41E6-92AE-63AD5F83A47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63D80E78-CA2E-4BAE-98BB-2D2F4E568A5D}"/>
              </a:ext>
            </a:extLst>
          </p:cNvPr>
          <p:cNvSpPr>
            <a:spLocks noChangeArrowheads="1"/>
          </p:cNvSpPr>
          <p:nvPr/>
        </p:nvSpPr>
        <p:spPr bwMode="auto">
          <a:xfrm>
            <a:off x="0" y="217052"/>
            <a:ext cx="14428" cy="2309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044" rIns="0" bIns="-190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fr-FR" sz="400" b="0" i="0" u="none" strike="noStrike" cap="none" normalizeH="0" baseline="0" dirty="0">
                <a:ln>
                  <a:noFill/>
                </a:ln>
                <a:solidFill>
                  <a:schemeClr val="tx1"/>
                </a:solidFill>
                <a:effectLst/>
              </a:rPr>
              <a:t> </a:t>
            </a:r>
            <a:endParaRPr kumimoji="0" lang="el-GR" altLang="fr-FR" sz="18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xmlns="" id="{CA04C4DC-22B4-48D2-BE7E-301D714D841E}"/>
              </a:ext>
            </a:extLst>
          </p:cNvPr>
          <p:cNvSpPr>
            <a:spLocks noChangeArrowheads="1"/>
          </p:cNvSpPr>
          <p:nvPr/>
        </p:nvSpPr>
        <p:spPr bwMode="auto">
          <a:xfrm>
            <a:off x="0" y="-29169"/>
            <a:ext cx="65" cy="51553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044" rIns="0" bIns="-19044"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fr-FR"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r>
            <a:br>
              <a:rPr kumimoji="0" lang="el-GR" altLang="fr-FR" b="0" i="0" u="none" strike="noStrike" cap="none" normalizeH="0" baseline="0" dirty="0">
                <a:ln>
                  <a:noFill/>
                </a:ln>
                <a:solidFill>
                  <a:srgbClr val="222222"/>
                </a:solidFill>
                <a:effectLst/>
                <a:latin typeface="Arial" panose="020B0604020202020204" pitchFamily="34" charset="0"/>
                <a:cs typeface="Arial" panose="020B0604020202020204" pitchFamily="34" charset="0"/>
              </a:rPr>
            </a:br>
            <a:endParaRPr kumimoji="0" lang="el-GR" altLang="fr-FR" sz="1800" b="0" i="0" u="none" strike="noStrike" cap="none" normalizeH="0" baseline="0" dirty="0">
              <a:ln>
                <a:noFill/>
              </a:ln>
              <a:solidFill>
                <a:schemeClr val="tx1"/>
              </a:solidFill>
              <a:effectLst/>
              <a:latin typeface="Arial" panose="020B0604020202020204" pitchFamily="34" charset="0"/>
            </a:endParaRPr>
          </a:p>
        </p:txBody>
      </p:sp>
      <p:grpSp>
        <p:nvGrpSpPr>
          <p:cNvPr id="33" name="Groupe 32">
            <a:extLst>
              <a:ext uri="{FF2B5EF4-FFF2-40B4-BE49-F238E27FC236}">
                <a16:creationId xmlns:a16="http://schemas.microsoft.com/office/drawing/2014/main" xmlns="" id="{4AB74836-8AA5-445D-8887-A51001091930}"/>
              </a:ext>
            </a:extLst>
          </p:cNvPr>
          <p:cNvGrpSpPr/>
          <p:nvPr/>
        </p:nvGrpSpPr>
        <p:grpSpPr>
          <a:xfrm>
            <a:off x="3735874" y="3429000"/>
            <a:ext cx="1384012" cy="236899"/>
            <a:chOff x="637356" y="2836135"/>
            <a:chExt cx="1737256" cy="297363"/>
          </a:xfrm>
        </p:grpSpPr>
        <p:grpSp>
          <p:nvGrpSpPr>
            <p:cNvPr id="42" name="Groupe 41">
              <a:extLst>
                <a:ext uri="{FF2B5EF4-FFF2-40B4-BE49-F238E27FC236}">
                  <a16:creationId xmlns:a16="http://schemas.microsoft.com/office/drawing/2014/main" xmlns="" id="{D85AD9EC-9827-4267-B358-04BA4E017B11}"/>
                </a:ext>
              </a:extLst>
            </p:cNvPr>
            <p:cNvGrpSpPr/>
            <p:nvPr/>
          </p:nvGrpSpPr>
          <p:grpSpPr>
            <a:xfrm>
              <a:off x="702350" y="2836135"/>
              <a:ext cx="1672262" cy="297363"/>
              <a:chOff x="682021" y="2758182"/>
              <a:chExt cx="1672262" cy="297363"/>
            </a:xfrm>
          </p:grpSpPr>
          <p:grpSp>
            <p:nvGrpSpPr>
              <p:cNvPr id="45" name="Groupe 34">
                <a:extLst>
                  <a:ext uri="{FF2B5EF4-FFF2-40B4-BE49-F238E27FC236}">
                    <a16:creationId xmlns:a16="http://schemas.microsoft.com/office/drawing/2014/main" xmlns="" id="{98EE5B9E-77C3-4701-AD09-FA42A1E130C4}"/>
                  </a:ext>
                </a:extLst>
              </p:cNvPr>
              <p:cNvGrpSpPr/>
              <p:nvPr/>
            </p:nvGrpSpPr>
            <p:grpSpPr>
              <a:xfrm>
                <a:off x="682021" y="2758182"/>
                <a:ext cx="1564997" cy="280574"/>
                <a:chOff x="1151830" y="2655416"/>
                <a:chExt cx="1564997" cy="280574"/>
              </a:xfrm>
            </p:grpSpPr>
            <p:pic>
              <p:nvPicPr>
                <p:cNvPr id="56" name="Image 37">
                  <a:extLst>
                    <a:ext uri="{FF2B5EF4-FFF2-40B4-BE49-F238E27FC236}">
                      <a16:creationId xmlns:a16="http://schemas.microsoft.com/office/drawing/2014/main" xmlns="" id="{AD8A0E5E-2E4E-4844-ADAE-07F5E9CA586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57" name="Image 44">
                  <a:extLst>
                    <a:ext uri="{FF2B5EF4-FFF2-40B4-BE49-F238E27FC236}">
                      <a16:creationId xmlns:a16="http://schemas.microsoft.com/office/drawing/2014/main" xmlns="" id="{FAE0ADE5-1608-48FC-AFED-69F2755BC0F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1" name="Image 45">
                  <a:extLst>
                    <a:ext uri="{FF2B5EF4-FFF2-40B4-BE49-F238E27FC236}">
                      <a16:creationId xmlns:a16="http://schemas.microsoft.com/office/drawing/2014/main" xmlns="" id="{0FF6768B-9537-452A-A45B-5F4C1FDE952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2" name="Image 46">
                  <a:extLst>
                    <a:ext uri="{FF2B5EF4-FFF2-40B4-BE49-F238E27FC236}">
                      <a16:creationId xmlns:a16="http://schemas.microsoft.com/office/drawing/2014/main" xmlns="" id="{93A44DFD-FCCC-437A-8F91-71DA52D6CF9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3" name="Image 47">
                  <a:extLst>
                    <a:ext uri="{FF2B5EF4-FFF2-40B4-BE49-F238E27FC236}">
                      <a16:creationId xmlns:a16="http://schemas.microsoft.com/office/drawing/2014/main" xmlns="" id="{B12B3C27-755D-48DE-B71B-AC7CBA93AE4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46" name="Rectangle 45">
                <a:extLst>
                  <a:ext uri="{FF2B5EF4-FFF2-40B4-BE49-F238E27FC236}">
                    <a16:creationId xmlns:a16="http://schemas.microsoft.com/office/drawing/2014/main" xmlns="" id="{28F71186-0146-4A46-9619-23452940C279}"/>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1" name="Image 50">
                <a:extLst>
                  <a:ext uri="{FF2B5EF4-FFF2-40B4-BE49-F238E27FC236}">
                    <a16:creationId xmlns:a16="http://schemas.microsoft.com/office/drawing/2014/main" xmlns="" id="{1BC33164-CF82-4C33-BFE8-EBCCDA7F1DE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3" name="Image 52">
                <a:extLst>
                  <a:ext uri="{FF2B5EF4-FFF2-40B4-BE49-F238E27FC236}">
                    <a16:creationId xmlns:a16="http://schemas.microsoft.com/office/drawing/2014/main" xmlns="" id="{293474A4-AB66-4CDA-BDF5-33D0125B2AF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5" name="Image 54">
                <a:extLst>
                  <a:ext uri="{FF2B5EF4-FFF2-40B4-BE49-F238E27FC236}">
                    <a16:creationId xmlns:a16="http://schemas.microsoft.com/office/drawing/2014/main" xmlns="" id="{DED2204C-83B5-41E2-BFA7-FAA7F67C3CB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43" name="Rectangle 42">
              <a:extLst>
                <a:ext uri="{FF2B5EF4-FFF2-40B4-BE49-F238E27FC236}">
                  <a16:creationId xmlns:a16="http://schemas.microsoft.com/office/drawing/2014/main" xmlns="" id="{89136B12-7BCE-4F2B-B13F-767CB22C5E24}"/>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44" name="Image 43">
              <a:extLst>
                <a:ext uri="{FF2B5EF4-FFF2-40B4-BE49-F238E27FC236}">
                  <a16:creationId xmlns:a16="http://schemas.microsoft.com/office/drawing/2014/main" xmlns="" id="{01B85022-902E-4063-A178-753ACF500787}"/>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4" name="Tableau 63">
            <a:extLst>
              <a:ext uri="{FF2B5EF4-FFF2-40B4-BE49-F238E27FC236}">
                <a16:creationId xmlns:a16="http://schemas.microsoft.com/office/drawing/2014/main" xmlns="" id="{C137C364-0796-4AD5-A04C-2A0F3666B503}"/>
              </a:ext>
            </a:extLst>
          </p:cNvPr>
          <p:cNvGraphicFramePr>
            <a:graphicFrameLocks noGrp="1"/>
          </p:cNvGraphicFramePr>
          <p:nvPr>
            <p:extLst>
              <p:ext uri="{D42A27DB-BD31-4B8C-83A1-F6EECF244321}">
                <p14:modId xmlns:p14="http://schemas.microsoft.com/office/powerpoint/2010/main" val="1613724500"/>
              </p:ext>
            </p:extLst>
          </p:nvPr>
        </p:nvGraphicFramePr>
        <p:xfrm>
          <a:off x="1752600" y="8131849"/>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5" name="Image 64">
            <a:extLst>
              <a:ext uri="{FF2B5EF4-FFF2-40B4-BE49-F238E27FC236}">
                <a16:creationId xmlns:a16="http://schemas.microsoft.com/office/drawing/2014/main" xmlns="" id="{A94326A9-3F54-425F-AF5A-4861CAB7BC8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6643" y="8211021"/>
            <a:ext cx="918896" cy="1543961"/>
          </a:xfrm>
          <a:prstGeom prst="rect">
            <a:avLst/>
          </a:prstGeom>
        </p:spPr>
      </p:pic>
    </p:spTree>
    <p:extLst>
      <p:ext uri="{BB962C8B-B14F-4D97-AF65-F5344CB8AC3E}">
        <p14:creationId xmlns:p14="http://schemas.microsoft.com/office/powerpoint/2010/main" val="187127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40719" y="582971"/>
            <a:ext cx="2532213" cy="477054"/>
          </a:xfrm>
          <a:prstGeom prst="rect">
            <a:avLst/>
          </a:prstGeom>
          <a:noFill/>
          <a:ln>
            <a:noFill/>
          </a:ln>
        </p:spPr>
        <p:txBody>
          <a:bodyPr wrap="square">
            <a:spAutoFit/>
          </a:bodyPr>
          <a:lstStyle/>
          <a:p>
            <a:pPr algn="r"/>
            <a:r>
              <a:rPr lang="ar-AE" sz="500" dirty="0"/>
              <a:t>ورقة معلومات المستخدم</a:t>
            </a:r>
          </a:p>
          <a:p>
            <a:pPr algn="r"/>
            <a:r>
              <a:rPr lang="ar-AE" sz="500" dirty="0"/>
              <a:t>يجب تقديم هذه المعلومات وقراءتها من قبل المستخدم النهائي</a:t>
            </a:r>
          </a:p>
          <a:p>
            <a:pPr algn="r"/>
            <a:r>
              <a:rPr lang="ar-AE" sz="500" dirty="0"/>
              <a:t>السراويل </a:t>
            </a:r>
            <a:r>
              <a:rPr lang="fr-FR" sz="500" dirty="0"/>
              <a:t>MISTI </a:t>
            </a:r>
            <a:r>
              <a:rPr lang="ar-AE" sz="500" dirty="0"/>
              <a:t>المرجع. 5</a:t>
            </a:r>
            <a:r>
              <a:rPr lang="fr-FR" sz="500" dirty="0"/>
              <a:t>MIP150 (</a:t>
            </a:r>
            <a:r>
              <a:rPr lang="ar-AE" sz="500" dirty="0"/>
              <a:t>رمادي / برتقالي) ، المرجع. 5</a:t>
            </a:r>
            <a:r>
              <a:rPr lang="fr-FR" sz="500" dirty="0"/>
              <a:t>MIP050 (</a:t>
            </a:r>
            <a:r>
              <a:rPr lang="ar-AE" sz="500" dirty="0"/>
              <a:t>البحرية / رمادي)</a:t>
            </a:r>
          </a:p>
          <a:p>
            <a:pPr algn="r"/>
            <a:r>
              <a:rPr lang="ar-AE" sz="500" dirty="0"/>
              <a:t>كوتي ميستي المرجع. 5</a:t>
            </a:r>
            <a:r>
              <a:rPr lang="fr-FR" sz="500" dirty="0"/>
              <a:t>MIB150 (</a:t>
            </a:r>
            <a:r>
              <a:rPr lang="ar-AE" sz="500" dirty="0"/>
              <a:t>رمادي / برتقالي) ، المرجع. 5</a:t>
            </a:r>
            <a:r>
              <a:rPr lang="fr-FR" sz="500" dirty="0"/>
              <a:t>MIB050 (</a:t>
            </a:r>
            <a:r>
              <a:rPr lang="ar-AE" sz="500" dirty="0"/>
              <a:t>البحرية / رمادي)</a:t>
            </a:r>
          </a:p>
          <a:p>
            <a:pPr algn="r"/>
            <a:r>
              <a:rPr lang="ar-AE" sz="500" dirty="0"/>
              <a:t>60٪ قطن ، 40٪ بوليستر ، 245 جم / م 2</a:t>
            </a:r>
            <a:endParaRPr lang="fr-FR" sz="500" dirty="0"/>
          </a:p>
        </p:txBody>
      </p:sp>
      <p:sp>
        <p:nvSpPr>
          <p:cNvPr id="20" name="ZoneTexte 19"/>
          <p:cNvSpPr txBox="1"/>
          <p:nvPr/>
        </p:nvSpPr>
        <p:spPr>
          <a:xfrm>
            <a:off x="2690671" y="67489"/>
            <a:ext cx="1476687" cy="276999"/>
          </a:xfrm>
          <a:prstGeom prst="rect">
            <a:avLst/>
          </a:prstGeom>
          <a:noFill/>
          <a:ln w="3175">
            <a:noFill/>
          </a:ln>
        </p:spPr>
        <p:txBody>
          <a:bodyPr wrap="none">
            <a:spAutoFit/>
          </a:bodyPr>
          <a:lstStyle/>
          <a:p>
            <a:pPr algn="ctr"/>
            <a:r>
              <a:rPr lang="en-GB" sz="1200" b="1" dirty="0"/>
              <a:t>MISTI </a:t>
            </a:r>
            <a:r>
              <a:rPr lang="ar-AE" sz="1200" b="1" dirty="0"/>
              <a:t>السراويل والقطط</a:t>
            </a:r>
            <a:endParaRPr lang="en-GB" sz="3600" dirty="0"/>
          </a:p>
        </p:txBody>
      </p:sp>
      <p:grpSp>
        <p:nvGrpSpPr>
          <p:cNvPr id="21" name="Groupe 20"/>
          <p:cNvGrpSpPr/>
          <p:nvPr/>
        </p:nvGrpSpPr>
        <p:grpSpPr>
          <a:xfrm>
            <a:off x="302349" y="1213913"/>
            <a:ext cx="6416948" cy="4755148"/>
            <a:chOff x="979046" y="714399"/>
            <a:chExt cx="5287981" cy="5968837"/>
          </a:xfrm>
        </p:grpSpPr>
        <p:sp>
          <p:nvSpPr>
            <p:cNvPr id="22" name="Rectangle 21"/>
            <p:cNvSpPr/>
            <p:nvPr/>
          </p:nvSpPr>
          <p:spPr>
            <a:xfrm>
              <a:off x="979046" y="714399"/>
              <a:ext cx="5287981" cy="5968837"/>
            </a:xfrm>
            <a:prstGeom prst="rect">
              <a:avLst/>
            </a:prstGeom>
            <a:noFill/>
            <a:ln>
              <a:solidFill>
                <a:schemeClr val="tx1"/>
              </a:solidFill>
            </a:ln>
          </p:spPr>
          <p:txBody>
            <a:bodyPr wrap="square" tIns="0" bIns="0">
              <a:spAutoFit/>
            </a:bodyPr>
            <a:lstStyle/>
            <a:p>
              <a:pPr algn="ctr"/>
              <a:endParaRPr lang="en-GB" sz="300" b="1" u="sng" dirty="0">
                <a:latin typeface="Calibri"/>
                <a:cs typeface="Calibri"/>
              </a:endParaRPr>
            </a:p>
            <a:p>
              <a:pPr algn="r"/>
              <a:r>
                <a:rPr lang="ar-AE" sz="600" b="1" u="sng" dirty="0">
                  <a:latin typeface="Calibri"/>
                  <a:cs typeface="Calibri"/>
                </a:rPr>
                <a:t>معدات الوقاية الشخصية من الفئة 2 - وفقًا للمعايير</a:t>
              </a:r>
              <a:endParaRPr lang="ar-AE" sz="600" dirty="0">
                <a:latin typeface="Calibri"/>
                <a:cs typeface="Calibri"/>
              </a:endParaRPr>
            </a:p>
            <a:p>
              <a:pPr algn="r"/>
              <a:endParaRPr lang="ar-AE" sz="600" dirty="0">
                <a:latin typeface="Calibri"/>
                <a:cs typeface="Calibri"/>
              </a:endParaRPr>
            </a:p>
            <a:p>
              <a:pPr algn="r"/>
              <a:r>
                <a:rPr lang="en-GB" sz="600" dirty="0">
                  <a:latin typeface="Calibri"/>
                  <a:cs typeface="Calibri"/>
                </a:rPr>
                <a:t>EN ISO 13688: 2013 (EN 340: 2003) - </a:t>
              </a:r>
              <a:r>
                <a:rPr lang="ar-AE" sz="600" dirty="0">
                  <a:latin typeface="Calibri"/>
                  <a:cs typeface="Calibri"/>
                </a:rPr>
                <a:t>ملابس واقية: المتطلبات العامة</a:t>
              </a:r>
            </a:p>
            <a:p>
              <a:pPr algn="r"/>
              <a:endParaRPr lang="ar-AE" sz="600" dirty="0">
                <a:latin typeface="Calibri"/>
                <a:cs typeface="Calibri"/>
              </a:endParaRPr>
            </a:p>
            <a:p>
              <a:pPr algn="r"/>
              <a:endParaRPr lang="ar-AE" sz="600" dirty="0">
                <a:latin typeface="Calibri"/>
                <a:cs typeface="Calibri"/>
              </a:endParaRPr>
            </a:p>
            <a:p>
              <a:pPr algn="r"/>
              <a:r>
                <a:rPr lang="en-GB" sz="600" dirty="0">
                  <a:latin typeface="Calibri"/>
                  <a:cs typeface="Calibri"/>
                </a:rPr>
                <a:t>EN 14404: 2004 A1: 2010 (</a:t>
              </a:r>
              <a:r>
                <a:rPr lang="ar-AE" sz="600" dirty="0">
                  <a:latin typeface="Calibri"/>
                  <a:cs typeface="Calibri"/>
                </a:rPr>
                <a:t>سروال وأصفاد) - النوع 2 - المستوى 0 - واقيات الركبة للعمل في وضع الركوع (ينطبق على وزرة وسروال مع </a:t>
              </a:r>
              <a:r>
                <a:rPr lang="ar-AE" sz="600" dirty="0" err="1">
                  <a:latin typeface="Calibri"/>
                  <a:cs typeface="Calibri"/>
                </a:rPr>
                <a:t>نيباد</a:t>
              </a:r>
              <a:r>
                <a:rPr lang="ar-AE" sz="600" dirty="0">
                  <a:latin typeface="Calibri"/>
                  <a:cs typeface="Calibri"/>
                </a:rPr>
                <a:t> 8</a:t>
              </a:r>
              <a:r>
                <a:rPr lang="en-GB" sz="600" dirty="0">
                  <a:latin typeface="Calibri"/>
                  <a:cs typeface="Calibri"/>
                </a:rPr>
                <a:t>KNEE)</a:t>
              </a:r>
            </a:p>
            <a:p>
              <a:pPr algn="r"/>
              <a:r>
                <a:rPr lang="ar-AE" sz="600" dirty="0">
                  <a:latin typeface="Calibri"/>
                  <a:cs typeface="Calibri"/>
                </a:rPr>
                <a:t>قبل المعالجة - 5 يغسل عند 40 درجة مئوية وفقًا للمواصفة </a:t>
              </a:r>
              <a:r>
                <a:rPr lang="en-GB" sz="600" dirty="0">
                  <a:latin typeface="Calibri"/>
                  <a:cs typeface="Calibri"/>
                </a:rPr>
                <a:t>ISO 6330: 2002. </a:t>
              </a:r>
              <a:r>
                <a:rPr lang="ar-AE" sz="600" dirty="0">
                  <a:latin typeface="Calibri"/>
                  <a:cs typeface="Calibri"/>
                </a:rPr>
                <a:t>الغسيل المنزلي وتجفيف المنسوجات.</a:t>
              </a:r>
            </a:p>
            <a:p>
              <a:pPr algn="r"/>
              <a:r>
                <a:rPr lang="ar-AE" sz="600" dirty="0">
                  <a:latin typeface="Calibri"/>
                  <a:cs typeface="Calibri"/>
                </a:rPr>
                <a:t>                الأداء: بانت 5</a:t>
              </a:r>
              <a:r>
                <a:rPr lang="en-GB" sz="600" dirty="0">
                  <a:latin typeface="Calibri"/>
                  <a:cs typeface="Calibri"/>
                </a:rPr>
                <a:t>MIP150 (</a:t>
              </a:r>
              <a:r>
                <a:rPr lang="ar-AE" sz="600" dirty="0">
                  <a:latin typeface="Calibri"/>
                  <a:cs typeface="Calibri"/>
                </a:rPr>
                <a:t>رمادي / برتقالي) ، 5</a:t>
              </a:r>
              <a:r>
                <a:rPr lang="en-GB" sz="600" dirty="0">
                  <a:latin typeface="Calibri"/>
                  <a:cs typeface="Calibri"/>
                </a:rPr>
                <a:t>MIP050 (</a:t>
              </a:r>
              <a:r>
                <a:rPr lang="ar-AE" sz="600" dirty="0">
                  <a:latin typeface="Calibri"/>
                  <a:cs typeface="Calibri"/>
                </a:rPr>
                <a:t>كحلي / رمادي) - النوع 2 المستوى 0 (قابل للتطبيق مع </a:t>
              </a:r>
              <a:r>
                <a:rPr lang="ar-AE" sz="600" dirty="0" err="1">
                  <a:latin typeface="Calibri"/>
                  <a:cs typeface="Calibri"/>
                </a:rPr>
                <a:t>نيبادس</a:t>
              </a:r>
              <a:r>
                <a:rPr lang="ar-AE" sz="600" dirty="0">
                  <a:latin typeface="Calibri"/>
                  <a:cs typeface="Calibri"/>
                </a:rPr>
                <a:t> المرجع 8</a:t>
              </a:r>
              <a:r>
                <a:rPr lang="en-GB" sz="600" dirty="0">
                  <a:latin typeface="Calibri"/>
                  <a:cs typeface="Calibri"/>
                </a:rPr>
                <a:t>KNEE)</a:t>
              </a:r>
            </a:p>
            <a:p>
              <a:pPr algn="r"/>
              <a:r>
                <a:rPr lang="ar-AE" sz="600" dirty="0">
                  <a:latin typeface="Calibri"/>
                  <a:cs typeface="Calibri"/>
                </a:rPr>
                <a:t>قفص 5</a:t>
              </a:r>
              <a:r>
                <a:rPr lang="en-GB" sz="600" dirty="0">
                  <a:latin typeface="Calibri"/>
                  <a:cs typeface="Calibri"/>
                </a:rPr>
                <a:t>MIB150 (</a:t>
              </a:r>
              <a:r>
                <a:rPr lang="ar-AE" sz="600" dirty="0">
                  <a:latin typeface="Calibri"/>
                  <a:cs typeface="Calibri"/>
                </a:rPr>
                <a:t>رمادي / برتقالي) ، 5</a:t>
              </a:r>
              <a:r>
                <a:rPr lang="en-GB" sz="600" dirty="0">
                  <a:latin typeface="Calibri"/>
                  <a:cs typeface="Calibri"/>
                </a:rPr>
                <a:t>MIB050 (</a:t>
              </a:r>
              <a:r>
                <a:rPr lang="ar-AE" sz="600" dirty="0">
                  <a:latin typeface="Calibri"/>
                  <a:cs typeface="Calibri"/>
                </a:rPr>
                <a:t>البحرية / رمادي) - النوع 2 - المستوى 0 (ينطبق مع منصات الركبة البند 8</a:t>
              </a:r>
              <a:r>
                <a:rPr lang="en-GB" sz="600" dirty="0">
                  <a:latin typeface="Calibri"/>
                  <a:cs typeface="Calibri"/>
                </a:rPr>
                <a:t>KNEE)</a:t>
              </a:r>
            </a:p>
            <a:p>
              <a:pPr algn="r"/>
              <a:r>
                <a:rPr lang="ar-AE" sz="600" dirty="0">
                  <a:latin typeface="Calibri"/>
                  <a:cs typeface="Calibri"/>
                </a:rPr>
                <a:t>يتم تصنيف فئات حماية الركبة على النحو التالي:</a:t>
              </a:r>
            </a:p>
            <a:p>
              <a:pPr algn="r"/>
              <a:r>
                <a:rPr lang="ar-AE" sz="600" dirty="0">
                  <a:latin typeface="Calibri"/>
                  <a:cs typeface="Calibri"/>
                </a:rPr>
                <a:t>النوع 1: منصات الركبة مستقلة عن الملابس الأخرى ، مثبتة حول الأرجل.</a:t>
              </a:r>
            </a:p>
            <a:p>
              <a:pPr algn="r"/>
              <a:r>
                <a:rPr lang="ar-AE" sz="600" dirty="0">
                  <a:latin typeface="Calibri"/>
                  <a:cs typeface="Calibri"/>
                </a:rPr>
                <a:t>النوع 2: وسادات الركبة الرغوية أو الحشوات الأخرى ، مثبتة بشكل آمن على الجيوب المدمجة في الساقين ، أو المثبتة بشكل آمن على </a:t>
              </a:r>
              <a:r>
                <a:rPr lang="ar-AE" sz="600" dirty="0" err="1">
                  <a:latin typeface="Calibri"/>
                  <a:cs typeface="Calibri"/>
                </a:rPr>
                <a:t>البنطال</a:t>
              </a:r>
              <a:r>
                <a:rPr lang="ar-AE" sz="600" dirty="0">
                  <a:latin typeface="Calibri"/>
                  <a:cs typeface="Calibri"/>
                </a:rPr>
                <a:t>.</a:t>
              </a:r>
            </a:p>
            <a:p>
              <a:pPr algn="r"/>
              <a:r>
                <a:rPr lang="ar-AE" sz="600" dirty="0">
                  <a:latin typeface="Calibri"/>
                  <a:cs typeface="Calibri"/>
                </a:rPr>
                <a:t>النوع 3: منصات الركبة غير متصلة بالجسم ، ولكن يتم وضعها وفقًا لحركات المستخدم.</a:t>
              </a:r>
            </a:p>
            <a:p>
              <a:pPr algn="r"/>
              <a:r>
                <a:rPr lang="en-GB" sz="600" dirty="0">
                  <a:latin typeface="Calibri"/>
                  <a:cs typeface="Calibri"/>
                </a:rPr>
                <a:t>Type4: </a:t>
              </a:r>
              <a:r>
                <a:rPr lang="ar-AE" sz="600" dirty="0">
                  <a:latin typeface="Calibri"/>
                  <a:cs typeface="Calibri"/>
                </a:rPr>
                <a:t>منصات الركبة مدمجة في عنصر مع وظائف أخرى ، مثل هيكل الدعم لموضع الوقوف ، أو مقعد الركبة. يمكن أن ترتديه على الجسم ، أو تكون مستقلة.</a:t>
              </a:r>
            </a:p>
            <a:p>
              <a:pPr algn="r"/>
              <a:endParaRPr lang="ar-AE" sz="600" dirty="0">
                <a:latin typeface="Calibri"/>
                <a:cs typeface="Calibri"/>
              </a:endParaRPr>
            </a:p>
            <a:p>
              <a:pPr algn="r"/>
              <a:r>
                <a:rPr lang="ar-AE" sz="600" dirty="0">
                  <a:latin typeface="Calibri"/>
                  <a:cs typeface="Calibri"/>
                </a:rPr>
                <a:t>حماية الفئة 0: الأسطح المسطحة</a:t>
              </a:r>
            </a:p>
            <a:p>
              <a:pPr algn="r"/>
              <a:r>
                <a:rPr lang="ar-AE" sz="600" dirty="0">
                  <a:latin typeface="Calibri"/>
                  <a:cs typeface="Calibri"/>
                </a:rPr>
                <a:t>فئة الحماية 1: التربة مع سطح مستو أو غير منتظم. يحمي من تغلغل قوة لا تقل عن (100 ± 5) </a:t>
              </a:r>
              <a:r>
                <a:rPr lang="en-GB" sz="600" dirty="0">
                  <a:latin typeface="Calibri"/>
                  <a:cs typeface="Calibri"/>
                </a:rPr>
                <a:t>N</a:t>
              </a:r>
            </a:p>
            <a:p>
              <a:pPr algn="r"/>
              <a:r>
                <a:rPr lang="ar-AE" sz="600" dirty="0">
                  <a:latin typeface="Calibri"/>
                  <a:cs typeface="Calibri"/>
                </a:rPr>
                <a:t>فئة الحماية 2: التربة ذات سطح مستو أو غير منتظم في ظل ظروف صعبة. يحمي من تغلغل قوة لا تقل عن (250 ± 10) </a:t>
              </a:r>
              <a:r>
                <a:rPr lang="en-GB" sz="600" dirty="0">
                  <a:latin typeface="Calibri"/>
                  <a:cs typeface="Calibri"/>
                </a:rPr>
                <a:t>N.</a:t>
              </a:r>
            </a:p>
            <a:p>
              <a:pPr algn="r"/>
              <a:endParaRPr lang="en-GB" sz="600" dirty="0">
                <a:latin typeface="Calibri"/>
                <a:cs typeface="Calibri"/>
              </a:endParaRPr>
            </a:p>
            <a:p>
              <a:pPr algn="r"/>
              <a:r>
                <a:rPr lang="ar-AE" sz="600" dirty="0">
                  <a:latin typeface="Calibri"/>
                  <a:cs typeface="Calibri"/>
                </a:rPr>
                <a:t>تعليمات الغسيل والصيانة:</a:t>
              </a:r>
            </a:p>
            <a:p>
              <a:pPr algn="r"/>
              <a:r>
                <a:rPr lang="ar-AE" sz="600" dirty="0">
                  <a:latin typeface="Calibri"/>
                  <a:cs typeface="Calibri"/>
                </a:rPr>
                <a:t>الغسيل عند 40 درجة مئوية ، وفقًا لمعايير </a:t>
              </a:r>
              <a:r>
                <a:rPr lang="fr-FR" sz="600" dirty="0">
                  <a:latin typeface="Calibri"/>
                  <a:cs typeface="Calibri"/>
                </a:rPr>
                <a:t>6330</a:t>
              </a:r>
              <a:r>
                <a:rPr lang="en-GB" sz="600" dirty="0">
                  <a:latin typeface="Calibri"/>
                  <a:cs typeface="Calibri"/>
                </a:rPr>
                <a:t>: 2002 </a:t>
              </a:r>
              <a:r>
                <a:rPr lang="ar-AE" sz="600" dirty="0">
                  <a:latin typeface="Calibri"/>
                  <a:cs typeface="Calibri"/>
                </a:rPr>
                <a:t>الطريقة 8 و </a:t>
              </a:r>
              <a:r>
                <a:rPr lang="en-GB" sz="600" dirty="0">
                  <a:latin typeface="Calibri"/>
                  <a:cs typeface="Calibri"/>
                </a:rPr>
                <a:t>A </a:t>
              </a:r>
              <a:r>
                <a:rPr lang="ar-AE" sz="600" dirty="0">
                  <a:latin typeface="Calibri"/>
                  <a:cs typeface="Calibri"/>
                </a:rPr>
                <a:t>تجفيف الأسطوانة.</a:t>
              </a:r>
            </a:p>
            <a:p>
              <a:pPr algn="r"/>
              <a:r>
                <a:rPr lang="ar-AE" sz="600" dirty="0">
                  <a:latin typeface="Calibri"/>
                  <a:cs typeface="Calibri"/>
                </a:rPr>
                <a:t>تجفيف في درجة حرارة معتدلة المسموح بها (60 درجة مئوية كحد أقصى)</a:t>
              </a:r>
            </a:p>
            <a:p>
              <a:pPr algn="r"/>
              <a:r>
                <a:rPr lang="ar-AE" sz="600" dirty="0">
                  <a:latin typeface="Calibri"/>
                  <a:cs typeface="Calibri"/>
                </a:rPr>
                <a:t>لا تبيض ، والتنظيف الجاف مع المذيبات المعتادة المسموح بها.</a:t>
              </a:r>
            </a:p>
            <a:p>
              <a:pPr algn="r"/>
              <a:r>
                <a:rPr lang="ar-AE" sz="600" dirty="0">
                  <a:latin typeface="Calibri"/>
                  <a:cs typeface="Calibri"/>
                </a:rPr>
                <a:t>الحديد في درجة حرارة متوسطة (أقل من 150 درجة مئوية).</a:t>
              </a:r>
            </a:p>
            <a:p>
              <a:pPr algn="r"/>
              <a:r>
                <a:rPr lang="ar-AE" sz="600" dirty="0">
                  <a:latin typeface="Calibri"/>
                  <a:cs typeface="Calibri"/>
                </a:rPr>
                <a:t> </a:t>
              </a:r>
            </a:p>
            <a:p>
              <a:pPr algn="r"/>
              <a:r>
                <a:rPr lang="ar-AE" sz="600" dirty="0">
                  <a:latin typeface="Calibri"/>
                  <a:cs typeface="Calibri"/>
                </a:rPr>
                <a:t>يجب تنظيف الملابس الواقية بانتظام كما هو موصى به. بعد تنظيف الثوب ، قم بفحصه قبل إعادة الاستخدام. يرتبط عمر الملابس بشروط الاستخدام والصيانة.</a:t>
              </a:r>
            </a:p>
            <a:p>
              <a:pPr algn="r"/>
              <a:endParaRPr lang="ar-AE" sz="600" dirty="0">
                <a:latin typeface="Calibri"/>
                <a:cs typeface="Calibri"/>
              </a:endParaRPr>
            </a:p>
            <a:p>
              <a:pPr algn="r"/>
              <a:r>
                <a:rPr lang="ar-AE" sz="600" dirty="0">
                  <a:latin typeface="Calibri"/>
                  <a:cs typeface="Calibri"/>
                </a:rPr>
                <a:t>التخزين:</a:t>
              </a:r>
            </a:p>
            <a:p>
              <a:pPr algn="r"/>
              <a:r>
                <a:rPr lang="ar-AE" sz="600" dirty="0">
                  <a:latin typeface="Calibri"/>
                  <a:cs typeface="Calibri"/>
                </a:rPr>
                <a:t>من المهم عدم تخزين الثوب في مكان رطب أو في ضوء الشمس المباشر ، لأن أشعة الشمس المباشرة قد تسبب تغير اللون. يجب أن يتم نقل هذه الملابس كما هو مقدم من الشركة المصنعة.</a:t>
              </a:r>
            </a:p>
            <a:p>
              <a:pPr algn="r"/>
              <a:endParaRPr lang="ar-AE" sz="600" dirty="0">
                <a:latin typeface="Calibri"/>
                <a:cs typeface="Calibri"/>
              </a:endParaRPr>
            </a:p>
            <a:p>
              <a:pPr algn="r"/>
              <a:r>
                <a:rPr lang="ar-AE" sz="600" dirty="0">
                  <a:latin typeface="Calibri"/>
                  <a:cs typeface="Calibri"/>
                </a:rPr>
                <a:t>إصلاح - في حالة تلف المنتج ، فلن يتمكن من توفير أقصى مستوى من الحماية ويجب إصلاحه أو استبداله على الفور. لا تستخدم المنتج التالف مطلقًا. لا يتم التسامح مع إصلاح هذا المنتج إلا في السياق الذي لا تتأثر فيه مطالبات هذه الملابس. إذا استمرت أي شك ، فاتصل بالشركة المصنعة أدناه قبل محاولة إصلاح المنتج. اتصل بمزود النفايات الخاص بك للتخلص الصحيح من الملابس.</a:t>
              </a:r>
            </a:p>
            <a:p>
              <a:pPr algn="r"/>
              <a:endParaRPr lang="ar-AE" sz="600" dirty="0">
                <a:latin typeface="Calibri"/>
                <a:cs typeface="Calibri"/>
              </a:endParaRPr>
            </a:p>
            <a:p>
              <a:pPr algn="r"/>
              <a:r>
                <a:rPr lang="ar-AE" sz="600" dirty="0">
                  <a:latin typeface="Calibri"/>
                  <a:cs typeface="Calibri"/>
                </a:rPr>
                <a:t>إعادة التدوير</a:t>
              </a:r>
            </a:p>
            <a:p>
              <a:pPr algn="r"/>
              <a:r>
                <a:rPr lang="ar-AE" sz="600" dirty="0">
                  <a:latin typeface="Calibri"/>
                  <a:cs typeface="Calibri"/>
                </a:rPr>
                <a:t>لا تتخلص من الملابس بعد الاستخدام. إذا لم يكن الثوب ملوثًا ، فيمكن أن يشتمل على خط إعادة تدوير تقليدي للمنتجات النسيجية. في حالة تلوث الملوثات ، يجب أن يتبع الثوب سلسلة إعادة معالجة مكيفة ومتوافقة مع اللوائح المعمول بها.</a:t>
              </a:r>
            </a:p>
            <a:p>
              <a:pPr algn="r"/>
              <a:endParaRPr lang="ar-AE" sz="600" dirty="0">
                <a:latin typeface="Calibri"/>
                <a:cs typeface="Calibri"/>
              </a:endParaRPr>
            </a:p>
            <a:p>
              <a:pPr algn="r"/>
              <a:r>
                <a:rPr lang="ar-AE" sz="600" dirty="0">
                  <a:latin typeface="Calibri"/>
                  <a:cs typeface="Calibri"/>
                </a:rPr>
                <a:t>التوصيات:</a:t>
              </a:r>
            </a:p>
            <a:p>
              <a:pPr algn="r"/>
              <a:r>
                <a:rPr lang="ar-AE" sz="600" dirty="0">
                  <a:latin typeface="Calibri"/>
                  <a:cs typeface="Calibri"/>
                </a:rPr>
                <a:t>تحمي هذه الملابس فقط مناطق الجسم التي تغطيها ، وقد تكون هناك حاجة إلى معدات حماية جزئية أخرى للجسم. الملابس غير المطابقة البالية على الملابس الواقية تقضي على فعالية الحماية.</a:t>
              </a:r>
            </a:p>
            <a:p>
              <a:pPr algn="r"/>
              <a:r>
                <a:rPr lang="ar-AE" sz="600" dirty="0">
                  <a:latin typeface="Calibri"/>
                  <a:cs typeface="Calibri"/>
                </a:rPr>
                <a:t>صُممت وسادات الركبتين هذه لتوفير حماية محدودة للركبة للأشخاص الذين يركعون للعمل على حماية ركبهم على أرضيات مسطحة وناعمة وجافة. لا ينبغي أن تستخدم المادة في وجود الماء. يجب أن يكون مرتديها مدركين أن عمل الركوع ينطوي على خطر الإصابة بأمراض مزمنة في الركبة ويجب أن يثار كثيرًا لإبطاء هذه الآثار. يجب ارتداء وسادات الركبة طوال فترة التعرض لمخاطر الركبة المحتملة. عند الإعداد ، يجب أن يتناسب العنصر مع الموقع المقصود دون صعوبة وأن يظل في الموضع طوال مدة الاستخدام. يجب أن يكون الوجه الذي يتم وضع علامة عليه "داخل / داخل / داخل / داخلي" على اتصال بالركبة. العنصر الموجود في الموضع ، يجب أن يشير السهم الموجود في العنصر لأعلى. تحتوي هذه الملابس على جيب على كل ركبة ، وهو مناسب لاستقبال دعامة الركبة (حماية </a:t>
              </a:r>
              <a:r>
                <a:rPr lang="en-GB" sz="600" dirty="0">
                  <a:latin typeface="Calibri"/>
                  <a:cs typeface="Calibri"/>
                </a:rPr>
                <a:t>CE) ، </a:t>
              </a:r>
              <a:r>
                <a:rPr lang="ar-AE" sz="600" dirty="0">
                  <a:latin typeface="Calibri"/>
                  <a:cs typeface="Calibri"/>
                </a:rPr>
                <a:t>النوع 2 ، بحجم واحد. أبعاد دعامة الركبة تضمن حماية الركبتين أثناء الحركات. ثني لوحة الركبة ، وأدخلها في جيب الركبة واطلق الحواف.</a:t>
              </a:r>
            </a:p>
            <a:p>
              <a:pPr algn="r"/>
              <a:r>
                <a:rPr lang="ar-AE" sz="600" dirty="0">
                  <a:latin typeface="Calibri"/>
                  <a:cs typeface="Calibri"/>
                </a:rPr>
                <a:t>تبقى الركبة في مكانها في الثوب في حركات مهنية مفترضة (الركوع والركبتين).</a:t>
              </a:r>
              <a:endParaRPr lang="fr-FR" altLang="fr-FR" sz="600" dirty="0">
                <a:latin typeface="Calibri" panose="020F0502020204030204" pitchFamily="34" charset="0"/>
                <a:cs typeface="Times New Roman"/>
              </a:endParaRPr>
            </a:p>
            <a:p>
              <a:pPr algn="r"/>
              <a:endParaRPr lang="fr-FR" altLang="fr-FR" sz="600" dirty="0">
                <a:latin typeface="Calibri" panose="020F0502020204030204" pitchFamily="34" charset="0"/>
                <a:cs typeface="Times New Roman"/>
              </a:endParaRPr>
            </a:p>
            <a:p>
              <a:pPr algn="r"/>
              <a:r>
                <a:rPr lang="ar-AE" altLang="fr-FR" sz="600" dirty="0">
                  <a:latin typeface="Calibri" panose="020F0502020204030204" pitchFamily="34" charset="0"/>
                  <a:cs typeface="Times New Roman"/>
                </a:rPr>
                <a:t>تقييد:</a:t>
              </a:r>
            </a:p>
            <a:p>
              <a:pPr algn="r"/>
              <a:r>
                <a:rPr lang="ar-AE" altLang="fr-FR" sz="600" dirty="0">
                  <a:latin typeface="Calibri" panose="020F0502020204030204" pitchFamily="34" charset="0"/>
                  <a:cs typeface="Times New Roman"/>
                </a:rPr>
                <a:t>لا توفر منصات الركبة هذه حماية غير محدودة للركبة من أجل الركوع ، ولا يمكن أن توفر أي حماية </a:t>
              </a:r>
              <a:r>
                <a:rPr lang="ar-AE" altLang="fr-FR" sz="600" dirty="0" err="1">
                  <a:latin typeface="Calibri" panose="020F0502020204030204" pitchFamily="34" charset="0"/>
                  <a:cs typeface="Times New Roman"/>
                </a:rPr>
                <a:t>حماية</a:t>
              </a:r>
              <a:r>
                <a:rPr lang="ar-AE" altLang="fr-FR" sz="600" dirty="0">
                  <a:latin typeface="Calibri" panose="020F0502020204030204" pitchFamily="34" charset="0"/>
                  <a:cs typeface="Times New Roman"/>
                </a:rPr>
                <a:t> كاملة ضد الإصابة. لا يُقصد منها الحماية من الأجسام الحادة ، وليست مناسبة لظروف العمل الصعبة مثل الركوع على الصخور المكسورة والمناجم والمحاجر. أنها ليست مناسبة للأنشطة الترفيهية أو الرياضية أو التطبيقات الطبية.</a:t>
              </a:r>
            </a:p>
            <a:p>
              <a:pPr algn="r"/>
              <a:r>
                <a:rPr lang="ar-AE" altLang="fr-FR" sz="600" dirty="0">
                  <a:latin typeface="Calibri" panose="020F0502020204030204" pitchFamily="34" charset="0"/>
                  <a:cs typeface="Times New Roman"/>
                </a:rPr>
                <a:t>أي تغيير في الظروف البيئية ، مثل درجة الحرارة ، من شأنه أن يقلل بشكل كبير من أداء الحماية. التلوث ، والعبث بالحماية أو الاستخدام غير السليم سوف يقلل بشكل خطير من أداء الحماية.</a:t>
              </a:r>
            </a:p>
            <a:p>
              <a:pPr algn="r"/>
              <a:endParaRPr lang="ar-AE" altLang="fr-FR" sz="600" dirty="0">
                <a:latin typeface="Calibri" panose="020F0502020204030204" pitchFamily="34" charset="0"/>
                <a:cs typeface="Times New Roman"/>
              </a:endParaRPr>
            </a:p>
            <a:p>
              <a:pPr algn="r"/>
              <a:r>
                <a:rPr lang="ar-AE" altLang="fr-FR" sz="600" dirty="0">
                  <a:latin typeface="Calibri" panose="020F0502020204030204" pitchFamily="34" charset="0"/>
                  <a:cs typeface="Times New Roman"/>
                </a:rPr>
                <a:t>بيان</a:t>
              </a:r>
            </a:p>
            <a:p>
              <a:pPr algn="r"/>
              <a:r>
                <a:rPr lang="ar-AE" altLang="fr-FR" sz="600" dirty="0">
                  <a:latin typeface="Calibri" panose="020F0502020204030204" pitchFamily="34" charset="0"/>
                  <a:cs typeface="Times New Roman"/>
                </a:rPr>
                <a:t>تشير علامة </a:t>
              </a:r>
              <a:r>
                <a:rPr lang="fr-FR" altLang="fr-FR" sz="600" dirty="0">
                  <a:latin typeface="Calibri" panose="020F0502020204030204" pitchFamily="34" charset="0"/>
                  <a:cs typeface="Times New Roman"/>
                </a:rPr>
                <a:t>CE </a:t>
              </a:r>
              <a:r>
                <a:rPr lang="ar-AE" altLang="fr-FR" sz="600" dirty="0">
                  <a:latin typeface="Calibri" panose="020F0502020204030204" pitchFamily="34" charset="0"/>
                  <a:cs typeface="Times New Roman"/>
                </a:rPr>
                <a:t>الملصقة على هذا القفاز إلى احترام المتطلبات الأساسية للائحة 2016/425. تم إجراء اختبار النوع </a:t>
              </a:r>
              <a:r>
                <a:rPr lang="fr-FR" altLang="fr-FR" sz="600" dirty="0">
                  <a:latin typeface="Calibri" panose="020F0502020204030204" pitchFamily="34" charset="0"/>
                  <a:cs typeface="Times New Roman"/>
                </a:rPr>
                <a:t>EC </a:t>
              </a:r>
              <a:r>
                <a:rPr lang="ar-AE" altLang="fr-FR" sz="600" dirty="0">
                  <a:latin typeface="Calibri" panose="020F0502020204030204" pitchFamily="34" charset="0"/>
                  <a:cs typeface="Times New Roman"/>
                </a:rPr>
                <a:t>من قبل الهيئة المبلغ عنها </a:t>
              </a:r>
              <a:r>
                <a:rPr lang="en-GB" sz="600" dirty="0">
                  <a:latin typeface="Calibri"/>
                  <a:cs typeface="Calibri"/>
                </a:rPr>
                <a:t>IFTH N ° 0072</a:t>
              </a:r>
              <a:r>
                <a:rPr lang="fr-FR" altLang="fr-FR" sz="600" dirty="0">
                  <a:latin typeface="Calibri" panose="020F0502020204030204" pitchFamily="34" charset="0"/>
                  <a:cs typeface="Times New Roman"/>
                </a:rPr>
                <a:t> </a:t>
              </a:r>
              <a:r>
                <a:rPr lang="ar-AE" altLang="fr-FR" sz="600" dirty="0">
                  <a:latin typeface="Calibri" panose="020F0502020204030204" pitchFamily="34" charset="0"/>
                  <a:cs typeface="Times New Roman"/>
                </a:rPr>
                <a:t>إعلان المطابقة ومتوفر على الموقع الإلكتروني: انظر **.</a:t>
              </a:r>
              <a:endParaRPr lang="fr-FR" altLang="en-US" sz="600" dirty="0">
                <a:latin typeface="Calibri" panose="020F0502020204030204" pitchFamily="34" charset="0"/>
              </a:endParaRPr>
            </a:p>
          </p:txBody>
        </p:sp>
        <p:sp>
          <p:nvSpPr>
            <p:cNvPr id="23" name="Text Box 233"/>
            <p:cNvSpPr txBox="1">
              <a:spLocks noChangeArrowheads="1"/>
            </p:cNvSpPr>
            <p:nvPr/>
          </p:nvSpPr>
          <p:spPr bwMode="auto">
            <a:xfrm>
              <a:off x="979046" y="724869"/>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AR</a:t>
              </a:r>
              <a:endParaRPr lang="fr-FR"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2426119894"/>
              </p:ext>
            </p:extLst>
          </p:nvPr>
        </p:nvGraphicFramePr>
        <p:xfrm>
          <a:off x="2332840" y="6194834"/>
          <a:ext cx="3915560" cy="548640"/>
        </p:xfrm>
        <a:graphic>
          <a:graphicData uri="http://schemas.openxmlformats.org/drawingml/2006/table">
            <a:tbl>
              <a:tblPr firstRow="1" bandRow="1">
                <a:effectLst/>
                <a:tableStyleId>{5C22544A-7EE6-4342-B048-85BDC9FD1C3A}</a:tableStyleId>
              </a:tblPr>
              <a:tblGrid>
                <a:gridCol w="1931855">
                  <a:extLst>
                    <a:ext uri="{9D8B030D-6E8A-4147-A177-3AD203B41FA5}">
                      <a16:colId xmlns:a16="http://schemas.microsoft.com/office/drawing/2014/main" xmlns="" val="20000"/>
                    </a:ext>
                  </a:extLst>
                </a:gridCol>
                <a:gridCol w="1983705">
                  <a:extLst>
                    <a:ext uri="{9D8B030D-6E8A-4147-A177-3AD203B41FA5}">
                      <a16:colId xmlns:a16="http://schemas.microsoft.com/office/drawing/2014/main" xmlns="" val="20001"/>
                    </a:ext>
                  </a:extLst>
                </a:gridCol>
              </a:tblGrid>
              <a:tr h="45720">
                <a:tc>
                  <a:txBody>
                    <a:bodyPr/>
                    <a:lstStyle/>
                    <a:p>
                      <a:pPr algn="ctr"/>
                      <a:r>
                        <a:rPr lang="fr-FR" sz="600" dirty="0">
                          <a:ln>
                            <a:noFill/>
                          </a:ln>
                          <a:solidFill>
                            <a:schemeClr val="tx1"/>
                          </a:solidFill>
                          <a:latin typeface="Calibri"/>
                          <a:cs typeface="Calibri"/>
                        </a:rPr>
                        <a:t>SOCIÉTÉ</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ORGANISME NOTIFIÉ - CERTIFICATION DES PRODUITS</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411480">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r>
                        <a:rPr lang="en-US" sz="600" b="0" baseline="0" dirty="0">
                          <a:ln>
                            <a:noFill/>
                          </a:ln>
                          <a:solidFill>
                            <a:schemeClr val="tx1"/>
                          </a:solidFill>
                          <a:latin typeface="Calibri" panose="020F0502020204030204" pitchFamily="34" charset="0"/>
                        </a:rPr>
                        <a:t> </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fr-FR" sz="800" dirty="0"/>
          </a:p>
        </p:txBody>
      </p:sp>
      <p:grpSp>
        <p:nvGrpSpPr>
          <p:cNvPr id="49" name="Group 49"/>
          <p:cNvGrpSpPr>
            <a:grpSpLocks/>
          </p:cNvGrpSpPr>
          <p:nvPr/>
        </p:nvGrpSpPr>
        <p:grpSpPr bwMode="auto">
          <a:xfrm>
            <a:off x="3213100" y="575042"/>
            <a:ext cx="431800" cy="394048"/>
            <a:chOff x="5638" y="2735"/>
            <a:chExt cx="680" cy="654"/>
          </a:xfrm>
        </p:grpSpPr>
        <p:pic>
          <p:nvPicPr>
            <p:cNvPr id="50" name="Picture 20" descr="ce"/>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48"/>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sp>
        <p:nvSpPr>
          <p:cNvPr id="53" name="Rectangle 52"/>
          <p:cNvSpPr/>
          <p:nvPr/>
        </p:nvSpPr>
        <p:spPr>
          <a:xfrm>
            <a:off x="3789985" y="983081"/>
            <a:ext cx="2808000" cy="76944"/>
          </a:xfrm>
          <a:prstGeom prst="rect">
            <a:avLst/>
          </a:prstGeom>
        </p:spPr>
        <p:txBody>
          <a:bodyPr wrap="square" lIns="0" tIns="0" rIns="0" bIns="0" anchor="t" anchorCtr="0">
            <a:spAutoFit/>
          </a:bodyPr>
          <a:lstStyle/>
          <a:p>
            <a:pPr algn="r"/>
            <a:endParaRPr lang="en-GB" sz="500" dirty="0">
              <a:latin typeface="Calibri"/>
              <a:cs typeface="Calibri"/>
            </a:endParaRPr>
          </a:p>
        </p:txBody>
      </p:sp>
      <p:pic>
        <p:nvPicPr>
          <p:cNvPr id="38" name="Image 37" descr="14404.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2841" y="1707020"/>
            <a:ext cx="180000" cy="180000"/>
          </a:xfrm>
          <a:prstGeom prst="rect">
            <a:avLst/>
          </a:prstGeom>
        </p:spPr>
      </p:pic>
      <p:grpSp>
        <p:nvGrpSpPr>
          <p:cNvPr id="25" name="Groupe 24">
            <a:extLst>
              <a:ext uri="{FF2B5EF4-FFF2-40B4-BE49-F238E27FC236}">
                <a16:creationId xmlns:a16="http://schemas.microsoft.com/office/drawing/2014/main" xmlns="" id="{35DBC18F-F8DC-4AE9-8AD0-596D7BEA7FEA}"/>
              </a:ext>
            </a:extLst>
          </p:cNvPr>
          <p:cNvGrpSpPr/>
          <p:nvPr/>
        </p:nvGrpSpPr>
        <p:grpSpPr>
          <a:xfrm>
            <a:off x="1835438" y="2731191"/>
            <a:ext cx="1384012" cy="236899"/>
            <a:chOff x="637356" y="2836135"/>
            <a:chExt cx="1737256" cy="297363"/>
          </a:xfrm>
        </p:grpSpPr>
        <p:grpSp>
          <p:nvGrpSpPr>
            <p:cNvPr id="28" name="Groupe 27">
              <a:extLst>
                <a:ext uri="{FF2B5EF4-FFF2-40B4-BE49-F238E27FC236}">
                  <a16:creationId xmlns:a16="http://schemas.microsoft.com/office/drawing/2014/main" xmlns="" id="{509ED857-AC26-4A4E-BAF9-AC199BF2D59F}"/>
                </a:ext>
              </a:extLst>
            </p:cNvPr>
            <p:cNvGrpSpPr/>
            <p:nvPr/>
          </p:nvGrpSpPr>
          <p:grpSpPr>
            <a:xfrm>
              <a:off x="702350" y="2836135"/>
              <a:ext cx="1672262" cy="297363"/>
              <a:chOff x="682021" y="2758182"/>
              <a:chExt cx="1672262" cy="297363"/>
            </a:xfrm>
          </p:grpSpPr>
          <p:grpSp>
            <p:nvGrpSpPr>
              <p:cNvPr id="31" name="Groupe 34">
                <a:extLst>
                  <a:ext uri="{FF2B5EF4-FFF2-40B4-BE49-F238E27FC236}">
                    <a16:creationId xmlns:a16="http://schemas.microsoft.com/office/drawing/2014/main" xmlns="" id="{6C021ABA-24E7-4F4A-8462-8999251194F1}"/>
                  </a:ext>
                </a:extLst>
              </p:cNvPr>
              <p:cNvGrpSpPr/>
              <p:nvPr/>
            </p:nvGrpSpPr>
            <p:grpSpPr>
              <a:xfrm>
                <a:off x="682021" y="2758182"/>
                <a:ext cx="1564997" cy="280574"/>
                <a:chOff x="1151830" y="2655416"/>
                <a:chExt cx="1564997" cy="280574"/>
              </a:xfrm>
            </p:grpSpPr>
            <p:pic>
              <p:nvPicPr>
                <p:cNvPr id="36" name="Image 37">
                  <a:extLst>
                    <a:ext uri="{FF2B5EF4-FFF2-40B4-BE49-F238E27FC236}">
                      <a16:creationId xmlns:a16="http://schemas.microsoft.com/office/drawing/2014/main" xmlns="" id="{C6E17A20-39C9-435B-8C5F-081E68F8F92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39" name="Image 44">
                  <a:extLst>
                    <a:ext uri="{FF2B5EF4-FFF2-40B4-BE49-F238E27FC236}">
                      <a16:creationId xmlns:a16="http://schemas.microsoft.com/office/drawing/2014/main" xmlns="" id="{7448848E-25B4-4594-943B-FC93463A63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40" name="Image 45">
                  <a:extLst>
                    <a:ext uri="{FF2B5EF4-FFF2-40B4-BE49-F238E27FC236}">
                      <a16:creationId xmlns:a16="http://schemas.microsoft.com/office/drawing/2014/main" xmlns="" id="{78CDE9D6-8F29-4365-AF8A-44A91BAB4BB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41" name="Image 46">
                  <a:extLst>
                    <a:ext uri="{FF2B5EF4-FFF2-40B4-BE49-F238E27FC236}">
                      <a16:creationId xmlns:a16="http://schemas.microsoft.com/office/drawing/2014/main" xmlns="" id="{8F7B0CC1-2D01-4708-A130-CB874FF22D2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42" name="Image 47">
                  <a:extLst>
                    <a:ext uri="{FF2B5EF4-FFF2-40B4-BE49-F238E27FC236}">
                      <a16:creationId xmlns:a16="http://schemas.microsoft.com/office/drawing/2014/main" xmlns="" id="{EDB34E51-B2C7-4164-83E2-A69F0769836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32" name="Rectangle 31">
                <a:extLst>
                  <a:ext uri="{FF2B5EF4-FFF2-40B4-BE49-F238E27FC236}">
                    <a16:creationId xmlns:a16="http://schemas.microsoft.com/office/drawing/2014/main" xmlns="" id="{8F6F15DB-3BBC-470A-9ABC-00A171A42BCA}"/>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3" name="Image 32">
                <a:extLst>
                  <a:ext uri="{FF2B5EF4-FFF2-40B4-BE49-F238E27FC236}">
                    <a16:creationId xmlns:a16="http://schemas.microsoft.com/office/drawing/2014/main" xmlns="" id="{06DC317D-E631-48D1-817B-50D12124D19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34" name="Image 33">
                <a:extLst>
                  <a:ext uri="{FF2B5EF4-FFF2-40B4-BE49-F238E27FC236}">
                    <a16:creationId xmlns:a16="http://schemas.microsoft.com/office/drawing/2014/main" xmlns="" id="{94467C31-9F7E-4853-8E49-5919096E809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35" name="Image 34">
                <a:extLst>
                  <a:ext uri="{FF2B5EF4-FFF2-40B4-BE49-F238E27FC236}">
                    <a16:creationId xmlns:a16="http://schemas.microsoft.com/office/drawing/2014/main" xmlns="" id="{5196844A-8FF8-433B-A63D-A08E872C736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29" name="Rectangle 28">
              <a:extLst>
                <a:ext uri="{FF2B5EF4-FFF2-40B4-BE49-F238E27FC236}">
                  <a16:creationId xmlns:a16="http://schemas.microsoft.com/office/drawing/2014/main" xmlns="" id="{1EE888E9-C779-4047-B9D5-DF04D053E4C5}"/>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0" name="Image 29">
              <a:extLst>
                <a:ext uri="{FF2B5EF4-FFF2-40B4-BE49-F238E27FC236}">
                  <a16:creationId xmlns:a16="http://schemas.microsoft.com/office/drawing/2014/main" xmlns="" id="{8C66F765-9245-4735-A83E-BB51EF9DB309}"/>
                </a:ext>
              </a:extLst>
            </p:cNvPr>
            <p:cNvPicPr/>
            <p:nvPr/>
          </p:nvPicPr>
          <p:blipFill>
            <a:blip r:embed="rId13"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43" name="Tableau 42">
            <a:extLst>
              <a:ext uri="{FF2B5EF4-FFF2-40B4-BE49-F238E27FC236}">
                <a16:creationId xmlns:a16="http://schemas.microsoft.com/office/drawing/2014/main" xmlns="" id="{115F4F2B-A4FA-4099-9171-1358BCB0F78E}"/>
              </a:ext>
            </a:extLst>
          </p:cNvPr>
          <p:cNvGraphicFramePr>
            <a:graphicFrameLocks noGrp="1"/>
          </p:cNvGraphicFramePr>
          <p:nvPr>
            <p:extLst>
              <p:ext uri="{D42A27DB-BD31-4B8C-83A1-F6EECF244321}">
                <p14:modId xmlns:p14="http://schemas.microsoft.com/office/powerpoint/2010/main" val="526368704"/>
              </p:ext>
            </p:extLst>
          </p:nvPr>
        </p:nvGraphicFramePr>
        <p:xfrm>
          <a:off x="2277987" y="6994303"/>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44" name="Image 43">
            <a:extLst>
              <a:ext uri="{FF2B5EF4-FFF2-40B4-BE49-F238E27FC236}">
                <a16:creationId xmlns:a16="http://schemas.microsoft.com/office/drawing/2014/main" xmlns="" id="{2B749634-DD5E-43A2-A3FB-B523C190CAD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32030" y="7073475"/>
            <a:ext cx="918896" cy="1543961"/>
          </a:xfrm>
          <a:prstGeom prst="rect">
            <a:avLst/>
          </a:prstGeom>
        </p:spPr>
      </p:pic>
      <p:pic>
        <p:nvPicPr>
          <p:cNvPr id="46" name="Image 22" descr="Une image contenant clipart&#10;&#10;Description générée automatiquement">
            <a:extLst>
              <a:ext uri="{FF2B5EF4-FFF2-40B4-BE49-F238E27FC236}">
                <a16:creationId xmlns:a16="http://schemas.microsoft.com/office/drawing/2014/main" xmlns="" id="{B24C5843-CE65-48C2-83CF-16D1E1A8D954}"/>
              </a:ext>
            </a:extLst>
          </p:cNvPr>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47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34787" y="563191"/>
            <a:ext cx="2880160" cy="477054"/>
          </a:xfrm>
          <a:prstGeom prst="rect">
            <a:avLst/>
          </a:prstGeom>
          <a:noFill/>
        </p:spPr>
        <p:txBody>
          <a:bodyPr wrap="square" rtlCol="0">
            <a:spAutoFit/>
          </a:bodyPr>
          <a:lstStyle/>
          <a:p>
            <a:r>
              <a:rPr lang="fr-FR" sz="500" b="1" u="sng" dirty="0"/>
              <a:t>User information </a:t>
            </a:r>
            <a:r>
              <a:rPr lang="fr-FR" sz="500" b="1" u="sng" dirty="0" err="1"/>
              <a:t>sheet</a:t>
            </a:r>
            <a:endParaRPr lang="fr-FR" sz="500" b="1" u="sng" dirty="0"/>
          </a:p>
          <a:p>
            <a:r>
              <a:rPr lang="en-US" sz="500" b="1" dirty="0">
                <a:latin typeface="Calibri" charset="0"/>
                <a:ea typeface="Calibri" charset="0"/>
                <a:cs typeface="Calibri" charset="0"/>
              </a:rPr>
              <a:t>These Information must be given &amp; read by the end user</a:t>
            </a:r>
            <a:endParaRPr lang="fr-FR" sz="500" b="1" dirty="0"/>
          </a:p>
          <a:p>
            <a:r>
              <a:rPr lang="fr-FR" sz="500" dirty="0" err="1"/>
              <a:t>Trousers</a:t>
            </a:r>
            <a:r>
              <a:rPr lang="fr-FR" sz="500" dirty="0"/>
              <a:t> MISTI </a:t>
            </a:r>
            <a:r>
              <a:rPr lang="fr-FR" sz="500" dirty="0" err="1"/>
              <a:t>Ref</a:t>
            </a:r>
            <a:r>
              <a:rPr lang="fr-FR" sz="500" dirty="0"/>
              <a:t>. 5MIP150 (Grey/Orange), </a:t>
            </a:r>
            <a:r>
              <a:rPr lang="fr-FR" sz="500" dirty="0" err="1"/>
              <a:t>Ref</a:t>
            </a:r>
            <a:r>
              <a:rPr lang="fr-FR" sz="500" dirty="0"/>
              <a:t>. 5MIP050 (</a:t>
            </a:r>
            <a:r>
              <a:rPr lang="en-US" sz="500" dirty="0"/>
              <a:t>Navy/Grey</a:t>
            </a:r>
            <a:r>
              <a:rPr lang="fr-FR" sz="500" dirty="0"/>
              <a:t>)</a:t>
            </a:r>
          </a:p>
          <a:p>
            <a:r>
              <a:rPr lang="fr-FR" sz="500" dirty="0"/>
              <a:t>Bib Pant MISTI </a:t>
            </a:r>
            <a:r>
              <a:rPr lang="fr-FR" sz="500" dirty="0" err="1"/>
              <a:t>Ref</a:t>
            </a:r>
            <a:r>
              <a:rPr lang="fr-FR" sz="500" dirty="0"/>
              <a:t>. 5MIB150 (Grey/Orange), </a:t>
            </a:r>
            <a:r>
              <a:rPr lang="fr-FR" sz="500" dirty="0" err="1"/>
              <a:t>Ref</a:t>
            </a:r>
            <a:r>
              <a:rPr lang="fr-FR" sz="500" dirty="0"/>
              <a:t>. 5MIB050 (</a:t>
            </a:r>
            <a:r>
              <a:rPr lang="en-US" sz="500" dirty="0"/>
              <a:t>Navy/Grey</a:t>
            </a:r>
            <a:r>
              <a:rPr lang="fr-FR" sz="500" dirty="0"/>
              <a:t>)</a:t>
            </a:r>
          </a:p>
          <a:p>
            <a:r>
              <a:rPr lang="fr-FR" sz="500" b="1" dirty="0"/>
              <a:t>60% Cotton, 40% Polyester, 245g /m²</a:t>
            </a:r>
          </a:p>
        </p:txBody>
      </p:sp>
      <p:sp>
        <p:nvSpPr>
          <p:cNvPr id="22" name="Rectangle 21"/>
          <p:cNvSpPr/>
          <p:nvPr/>
        </p:nvSpPr>
        <p:spPr>
          <a:xfrm>
            <a:off x="152717" y="1213913"/>
            <a:ext cx="6552882" cy="5280292"/>
          </a:xfrm>
          <a:prstGeom prst="rect">
            <a:avLst/>
          </a:prstGeom>
          <a:ln>
            <a:solidFill>
              <a:schemeClr val="tx1"/>
            </a:solidFill>
          </a:ln>
        </p:spPr>
        <p:txBody>
          <a:bodyPr wrap="square" tIns="0" bIns="0">
            <a:spAutoFit/>
          </a:bodyPr>
          <a:lstStyle/>
          <a:p>
            <a:pPr algn="ctr"/>
            <a:endParaRPr lang="en-GB" sz="300" b="1" u="sng" dirty="0">
              <a:latin typeface="Calibri"/>
              <a:cs typeface="Calibri"/>
            </a:endParaRPr>
          </a:p>
          <a:p>
            <a:pPr algn="ctr"/>
            <a:r>
              <a:rPr lang="en-GB" sz="600" b="1" u="sng" dirty="0">
                <a:latin typeface="Calibri"/>
                <a:cs typeface="Calibri"/>
              </a:rPr>
              <a:t>PPE category 2 – In accordance with the norms</a:t>
            </a:r>
          </a:p>
          <a:p>
            <a:endParaRPr lang="en-GB" sz="300" b="1" dirty="0">
              <a:latin typeface="Calibri"/>
              <a:cs typeface="Calibri"/>
            </a:endParaRPr>
          </a:p>
          <a:p>
            <a:pPr marL="266700"/>
            <a:r>
              <a:rPr lang="en-GB" sz="600" b="1" dirty="0">
                <a:solidFill>
                  <a:srgbClr val="000000"/>
                </a:solidFill>
                <a:latin typeface="Calibri" panose="020F0502020204030204" pitchFamily="34" charset="0"/>
                <a:cs typeface="Calibri" panose="020F0502020204030204" pitchFamily="34" charset="0"/>
              </a:rPr>
              <a:t>EN ISO 13688:2013 (EN340:2003) – Protective clothing : General requirements</a:t>
            </a:r>
          </a:p>
          <a:p>
            <a:pPr marL="266700"/>
            <a:endParaRPr lang="en-GB" sz="300" b="1"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EN 14404:2004+A1:2010 (Trouser &amp; Bib Pant) – Type 2 – Level 0 - Knee Protectors for work in a kneeling position </a:t>
            </a:r>
            <a:r>
              <a:rPr lang="en-GB" sz="600" dirty="0">
                <a:latin typeface="Calibri" panose="020F0502020204030204" pitchFamily="34" charset="0"/>
                <a:cs typeface="Calibri" panose="020F0502020204030204" pitchFamily="34" charset="0"/>
              </a:rPr>
              <a:t>(Applicable on coverall and trousers with kneepads 8KNEE)</a:t>
            </a:r>
          </a:p>
          <a:p>
            <a:r>
              <a:rPr lang="en-GB" sz="600" dirty="0">
                <a:latin typeface="Calibri" panose="020F0502020204030204" pitchFamily="34" charset="0"/>
                <a:cs typeface="Calibri" panose="020F0502020204030204" pitchFamily="34" charset="0"/>
              </a:rPr>
              <a:t>               Pre-treatment – 5 w</a:t>
            </a:r>
            <a:r>
              <a:rPr lang="en-US" sz="600" dirty="0">
                <a:latin typeface="Calibri" panose="020F0502020204030204" pitchFamily="34" charset="0"/>
                <a:cs typeface="Calibri" panose="020F0502020204030204" pitchFamily="34" charset="0"/>
              </a:rPr>
              <a:t>ashes at 40°C according to ISO 6330: domestic washing and drying methods.</a:t>
            </a:r>
            <a:endParaRPr lang="fr-FR" sz="600" dirty="0">
              <a:latin typeface="Calibri" panose="020F0502020204030204" pitchFamily="34" charset="0"/>
              <a:cs typeface="Calibri" panose="020F0502020204030204" pitchFamily="34" charset="0"/>
            </a:endParaRPr>
          </a:p>
          <a:p>
            <a:pPr>
              <a:tabLst>
                <a:tab pos="266700" algn="l"/>
              </a:tabLst>
            </a:pPr>
            <a:r>
              <a:rPr lang="en-GB" sz="600" dirty="0">
                <a:latin typeface="Calibri" panose="020F0502020204030204" pitchFamily="34" charset="0"/>
                <a:cs typeface="Calibri" panose="020F0502020204030204" pitchFamily="34" charset="0"/>
              </a:rPr>
              <a:t>	Performances : 	Trousers </a:t>
            </a:r>
            <a:r>
              <a:rPr lang="fr-FR" sz="600" dirty="0">
                <a:latin typeface="Calibri" panose="020F0502020204030204" pitchFamily="34" charset="0"/>
                <a:cs typeface="Calibri" panose="020F0502020204030204" pitchFamily="34" charset="0"/>
              </a:rPr>
              <a:t>5MIP150 (Grey/Orange), 5MIP050 (</a:t>
            </a:r>
            <a:r>
              <a:rPr lang="en-US" sz="600" dirty="0">
                <a:latin typeface="Calibri" panose="020F0502020204030204" pitchFamily="34" charset="0"/>
                <a:cs typeface="Calibri" panose="020F0502020204030204" pitchFamily="34" charset="0"/>
              </a:rPr>
              <a:t>Navy/Grey</a:t>
            </a:r>
            <a:r>
              <a:rPr lang="fr-FR" sz="600" dirty="0">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 </a:t>
            </a:r>
            <a:r>
              <a:rPr lang="en-GB" sz="600" b="1" dirty="0">
                <a:latin typeface="Calibri" panose="020F0502020204030204" pitchFamily="34" charset="0"/>
                <a:cs typeface="Calibri" panose="020F0502020204030204" pitchFamily="34" charset="0"/>
              </a:rPr>
              <a:t>Type 2 Level 0 </a:t>
            </a:r>
            <a:r>
              <a:rPr lang="en-GB" sz="600" dirty="0">
                <a:latin typeface="Calibri" panose="020F0502020204030204" pitchFamily="34" charset="0"/>
                <a:cs typeface="Calibri" panose="020F0502020204030204" pitchFamily="34" charset="0"/>
              </a:rPr>
              <a:t>(Applicable with Kneepads ref. 8KNEE)</a:t>
            </a:r>
          </a:p>
          <a:p>
            <a:pPr>
              <a:tabLst>
                <a:tab pos="266700" algn="l"/>
              </a:tabLst>
            </a:pPr>
            <a:r>
              <a:rPr lang="en-GB" sz="600" dirty="0">
                <a:latin typeface="Calibri" panose="020F0502020204030204" pitchFamily="34" charset="0"/>
                <a:cs typeface="Calibri" panose="020F0502020204030204" pitchFamily="34" charset="0"/>
              </a:rPr>
              <a:t>		</a:t>
            </a:r>
            <a:r>
              <a:rPr lang="fr-FR" sz="600" dirty="0">
                <a:latin typeface="Calibri" panose="020F0502020204030204" pitchFamily="34" charset="0"/>
                <a:cs typeface="Calibri" panose="020F0502020204030204" pitchFamily="34" charset="0"/>
              </a:rPr>
              <a:t>Bib Pant 5MIB150 (Grey/Orange), </a:t>
            </a:r>
            <a:r>
              <a:rPr lang="fr-FR" sz="600" dirty="0" err="1">
                <a:latin typeface="Calibri" panose="020F0502020204030204" pitchFamily="34" charset="0"/>
                <a:cs typeface="Calibri" panose="020F0502020204030204" pitchFamily="34" charset="0"/>
              </a:rPr>
              <a:t>Ref</a:t>
            </a:r>
            <a:r>
              <a:rPr lang="fr-FR" sz="600" dirty="0">
                <a:latin typeface="Calibri" panose="020F0502020204030204" pitchFamily="34" charset="0"/>
                <a:cs typeface="Calibri" panose="020F0502020204030204" pitchFamily="34" charset="0"/>
              </a:rPr>
              <a:t>. 5MIB050 (</a:t>
            </a:r>
            <a:r>
              <a:rPr lang="en-US" sz="600" dirty="0">
                <a:latin typeface="Calibri" panose="020F0502020204030204" pitchFamily="34" charset="0"/>
                <a:cs typeface="Calibri" panose="020F0502020204030204" pitchFamily="34" charset="0"/>
              </a:rPr>
              <a:t>Navy/Grey</a:t>
            </a:r>
            <a:r>
              <a:rPr lang="fr-FR" sz="600" dirty="0">
                <a:latin typeface="Calibri" panose="020F0502020204030204" pitchFamily="34" charset="0"/>
                <a:cs typeface="Calibri" panose="020F0502020204030204" pitchFamily="34" charset="0"/>
              </a:rPr>
              <a:t>)</a:t>
            </a:r>
            <a:r>
              <a:rPr lang="en-GB" sz="600" dirty="0">
                <a:latin typeface="Calibri" panose="020F0502020204030204" pitchFamily="34" charset="0"/>
                <a:cs typeface="Calibri" panose="020F0502020204030204" pitchFamily="34" charset="0"/>
              </a:rPr>
              <a:t> - </a:t>
            </a:r>
            <a:r>
              <a:rPr lang="en-GB" sz="600" b="1" dirty="0">
                <a:latin typeface="Calibri" panose="020F0502020204030204" pitchFamily="34" charset="0"/>
                <a:cs typeface="Calibri" panose="020F0502020204030204" pitchFamily="34" charset="0"/>
              </a:rPr>
              <a:t>Type 2 – Level 0 </a:t>
            </a:r>
            <a:r>
              <a:rPr lang="en-GB" sz="600" dirty="0">
                <a:latin typeface="Calibri" panose="020F0502020204030204" pitchFamily="34" charset="0"/>
                <a:cs typeface="Calibri" panose="020F0502020204030204" pitchFamily="34" charset="0"/>
              </a:rPr>
              <a:t>(Applicable with Kneepads ref. 8KNEE)</a:t>
            </a:r>
          </a:p>
          <a:p>
            <a:pPr marL="266700"/>
            <a:r>
              <a:rPr lang="en-GB" sz="600" dirty="0">
                <a:latin typeface="Calibri" panose="020F0502020204030204" pitchFamily="34" charset="0"/>
                <a:cs typeface="Calibri" panose="020F0502020204030204" pitchFamily="34" charset="0"/>
              </a:rPr>
              <a:t>Knee protection class are classified as follows:</a:t>
            </a:r>
          </a:p>
          <a:p>
            <a:pPr marL="266700"/>
            <a:r>
              <a:rPr lang="en-GB" sz="600" b="1" dirty="0">
                <a:latin typeface="Calibri" panose="020F0502020204030204" pitchFamily="34" charset="0"/>
                <a:cs typeface="Calibri" panose="020F0502020204030204" pitchFamily="34" charset="0"/>
              </a:rPr>
              <a:t>Type 1 : </a:t>
            </a:r>
            <a:r>
              <a:rPr lang="en-GB" sz="600" dirty="0">
                <a:latin typeface="Calibri" panose="020F0502020204030204" pitchFamily="34" charset="0"/>
                <a:cs typeface="Calibri" panose="020F0502020204030204" pitchFamily="34" charset="0"/>
              </a:rPr>
              <a:t>Kneepads independent of other clothing, fastened around the legs.	</a:t>
            </a:r>
          </a:p>
          <a:p>
            <a:pPr marL="266700"/>
            <a:r>
              <a:rPr lang="en-GB" sz="600" b="1" dirty="0">
                <a:latin typeface="Calibri" panose="020F0502020204030204" pitchFamily="34" charset="0"/>
                <a:cs typeface="Calibri" panose="020F0502020204030204" pitchFamily="34" charset="0"/>
              </a:rPr>
              <a:t>Type 2 : </a:t>
            </a:r>
            <a:r>
              <a:rPr lang="en-GB" sz="600" dirty="0">
                <a:latin typeface="Calibri" panose="020F0502020204030204" pitchFamily="34" charset="0"/>
                <a:cs typeface="Calibri" panose="020F0502020204030204" pitchFamily="34" charset="0"/>
              </a:rPr>
              <a:t>Knee pads in foam or other padding, secured in pockets on the legs, or which is permanently attached to the pants.	</a:t>
            </a:r>
          </a:p>
          <a:p>
            <a:pPr marL="266700"/>
            <a:r>
              <a:rPr lang="en-GB" sz="600" b="1" dirty="0">
                <a:latin typeface="Calibri" panose="020F0502020204030204" pitchFamily="34" charset="0"/>
                <a:cs typeface="Calibri" panose="020F0502020204030204" pitchFamily="34" charset="0"/>
              </a:rPr>
              <a:t>Type 3 : </a:t>
            </a:r>
            <a:r>
              <a:rPr lang="en-GB" sz="600" dirty="0">
                <a:latin typeface="Calibri" panose="020F0502020204030204" pitchFamily="34" charset="0"/>
                <a:cs typeface="Calibri" panose="020F0502020204030204" pitchFamily="34" charset="0"/>
              </a:rPr>
              <a:t>Knee pads not stuck to the body, but placed in position as the user moves around.	</a:t>
            </a:r>
          </a:p>
          <a:p>
            <a:pPr marL="266700"/>
            <a:r>
              <a:rPr lang="en-GB" sz="600" b="1" dirty="0">
                <a:latin typeface="Calibri" panose="020F0502020204030204" pitchFamily="34" charset="0"/>
                <a:cs typeface="Calibri" panose="020F0502020204030204" pitchFamily="34" charset="0"/>
              </a:rPr>
              <a:t>Type 4 : </a:t>
            </a:r>
            <a:r>
              <a:rPr lang="en-GB" sz="600" dirty="0">
                <a:latin typeface="Calibri" panose="020F0502020204030204" pitchFamily="34" charset="0"/>
                <a:cs typeface="Calibri" panose="020F0502020204030204" pitchFamily="34" charset="0"/>
              </a:rPr>
              <a:t>Knee pads, which is part of a unit with additional functions, such as the framework for support to stand up, or kneeling seat. Can be worn on the body, or be independent.</a:t>
            </a:r>
          </a:p>
          <a:p>
            <a:pPr marL="266700"/>
            <a:endParaRPr lang="en-GB" sz="300" b="1"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Protection Class 0 : </a:t>
            </a:r>
            <a:r>
              <a:rPr lang="en-GB" sz="600" dirty="0">
                <a:latin typeface="Calibri" panose="020F0502020204030204" pitchFamily="34" charset="0"/>
                <a:cs typeface="Calibri" panose="020F0502020204030204" pitchFamily="34" charset="0"/>
              </a:rPr>
              <a:t>Flat floor surfaces	</a:t>
            </a:r>
          </a:p>
          <a:p>
            <a:pPr marL="266700"/>
            <a:r>
              <a:rPr lang="en-GB" sz="600" b="1" dirty="0">
                <a:latin typeface="Calibri" panose="020F0502020204030204" pitchFamily="34" charset="0"/>
                <a:cs typeface="Calibri" panose="020F0502020204030204" pitchFamily="34" charset="0"/>
              </a:rPr>
              <a:t>Protection Class 1 : </a:t>
            </a:r>
            <a:r>
              <a:rPr lang="en-GB" sz="600" dirty="0">
                <a:latin typeface="Calibri" panose="020F0502020204030204" pitchFamily="34" charset="0"/>
                <a:cs typeface="Calibri" panose="020F0502020204030204" pitchFamily="34" charset="0"/>
              </a:rPr>
              <a:t>Flat or uneven floor surfaces. Protects against penetration by a force of at least (100 ± 5) N	</a:t>
            </a:r>
          </a:p>
          <a:p>
            <a:pPr marL="266700"/>
            <a:r>
              <a:rPr lang="en-GB" sz="600" b="1" dirty="0">
                <a:latin typeface="Calibri" panose="020F0502020204030204" pitchFamily="34" charset="0"/>
                <a:cs typeface="Calibri" panose="020F0502020204030204" pitchFamily="34" charset="0"/>
              </a:rPr>
              <a:t>Protection Class 2 : </a:t>
            </a:r>
            <a:r>
              <a:rPr lang="en-GB" sz="600" dirty="0">
                <a:latin typeface="Calibri" panose="020F0502020204030204" pitchFamily="34" charset="0"/>
                <a:cs typeface="Calibri" panose="020F0502020204030204" pitchFamily="34" charset="0"/>
              </a:rPr>
              <a:t>Flat or uneven floor surfaces under severe conditions. Protects against penetration by a force of at least (250 ± 10) N.</a:t>
            </a:r>
          </a:p>
          <a:p>
            <a:endParaRPr lang="en-GB" sz="600" b="1" dirty="0">
              <a:latin typeface="Calibri" panose="020F0502020204030204" pitchFamily="34" charset="0"/>
              <a:cs typeface="Calibri" panose="020F0502020204030204" pitchFamily="34" charset="0"/>
            </a:endParaRPr>
          </a:p>
          <a:p>
            <a:r>
              <a:rPr lang="en-GB" sz="600" b="1" dirty="0">
                <a:latin typeface="Calibri" panose="020F0502020204030204" pitchFamily="34" charset="0"/>
                <a:cs typeface="Calibri" panose="020F0502020204030204" pitchFamily="34" charset="0"/>
              </a:rPr>
              <a:t>Wash care instructions:</a:t>
            </a:r>
            <a:endParaRPr lang="en-GB" sz="600" dirty="0">
              <a:latin typeface="Calibri" panose="020F0502020204030204" pitchFamily="34" charset="0"/>
              <a:cs typeface="Calibri" panose="020F0502020204030204" pitchFamily="34" charset="0"/>
            </a:endParaRPr>
          </a:p>
          <a:p>
            <a:r>
              <a:rPr lang="en-GB" sz="600" dirty="0">
                <a:latin typeface="Calibri" panose="020F0502020204030204" pitchFamily="34" charset="0"/>
                <a:cs typeface="Calibri" panose="020F0502020204030204" pitchFamily="34" charset="0"/>
              </a:rPr>
              <a:t>Wash at 40°C, according to </a:t>
            </a:r>
            <a:r>
              <a:rPr lang="en-US" sz="600" dirty="0">
                <a:latin typeface="Calibri" panose="020F0502020204030204" pitchFamily="34" charset="0"/>
                <a:cs typeface="Calibri" panose="020F0502020204030204" pitchFamily="34" charset="0"/>
              </a:rPr>
              <a:t>ISO 6330: domestic washing and drying methods </a:t>
            </a:r>
          </a:p>
          <a:p>
            <a:r>
              <a:rPr lang="en-GB" sz="600" dirty="0">
                <a:latin typeface="Calibri" panose="020F0502020204030204" pitchFamily="34" charset="0"/>
                <a:cs typeface="Calibri" panose="020F0502020204030204" pitchFamily="34" charset="0"/>
              </a:rPr>
              <a:t>Do not bleach, do not use acids when rinsing. </a:t>
            </a:r>
          </a:p>
          <a:p>
            <a:r>
              <a:rPr lang="en-GB" sz="600" dirty="0">
                <a:latin typeface="Calibri" panose="020F0502020204030204" pitchFamily="34" charset="0"/>
                <a:cs typeface="Calibri" panose="020F0502020204030204" pitchFamily="34" charset="0"/>
              </a:rPr>
              <a:t>Iron at medium setting (below 150°C). </a:t>
            </a:r>
          </a:p>
          <a:p>
            <a:r>
              <a:rPr lang="en-GB" sz="600" dirty="0">
                <a:latin typeface="Calibri" panose="020F0502020204030204" pitchFamily="34" charset="0"/>
                <a:cs typeface="Calibri" panose="020F0502020204030204" pitchFamily="34" charset="0"/>
              </a:rPr>
              <a:t>Use dry cleaning agent other than Trichloroethyl</a:t>
            </a:r>
            <a:r>
              <a:rPr lang="en-GB" sz="600" dirty="0">
                <a:latin typeface="Calibri"/>
                <a:cs typeface="Calibri"/>
              </a:rPr>
              <a:t>ene. </a:t>
            </a:r>
          </a:p>
          <a:p>
            <a:endParaRPr lang="en-GB" sz="600" dirty="0">
              <a:latin typeface="Calibri"/>
              <a:cs typeface="Calibri"/>
            </a:endParaRPr>
          </a:p>
          <a:p>
            <a:r>
              <a:rPr lang="en-GB" sz="600" dirty="0">
                <a:latin typeface="Calibri"/>
                <a:cs typeface="Calibri"/>
              </a:rPr>
              <a:t>Protective garments should be cleaned regularly, as per recommended instructions. After cleaning the garment, please inspect before re-use. Please dry clean cycle &amp; iron the garment after each wash for better performance. The life time of the garment is linked to conditions of use and maintenance, Do not use dirty, contaminated, damaged or repaired clothing.</a:t>
            </a:r>
          </a:p>
          <a:p>
            <a:endParaRPr lang="en-GB" sz="600" dirty="0">
              <a:latin typeface="Calibri"/>
              <a:cs typeface="Calibri"/>
            </a:endParaRPr>
          </a:p>
          <a:p>
            <a:r>
              <a:rPr lang="en-GB" sz="600" b="1" dirty="0">
                <a:latin typeface="Calibri"/>
                <a:cs typeface="Calibri"/>
              </a:rPr>
              <a:t>Storage:</a:t>
            </a:r>
          </a:p>
          <a:p>
            <a:r>
              <a:rPr lang="en-GB" sz="600" dirty="0">
                <a:latin typeface="Calibri"/>
                <a:cs typeface="Calibri"/>
              </a:rPr>
              <a:t>Importance should be placed on ensuring garments are not subjected to damp storage conditions and under direct sunlight, as direct sunlight may cause the colour to fade. </a:t>
            </a:r>
          </a:p>
          <a:p>
            <a:r>
              <a:rPr lang="en-GB" sz="600" dirty="0">
                <a:latin typeface="Calibri"/>
                <a:cs typeface="Calibri"/>
              </a:rPr>
              <a:t>Garment, if unused for 1 year should be washed as per the care instruction before use. </a:t>
            </a:r>
            <a:r>
              <a:rPr lang="en-US" sz="600" dirty="0">
                <a:latin typeface="Calibri"/>
                <a:cs typeface="Calibri"/>
              </a:rPr>
              <a:t>This garment must be transported as supplied by the manufacturer.</a:t>
            </a:r>
            <a:endParaRPr lang="fr-FR" sz="600" dirty="0">
              <a:latin typeface="Calibri"/>
              <a:cs typeface="Calibri"/>
            </a:endParaRPr>
          </a:p>
          <a:p>
            <a:endParaRPr lang="en-GB" sz="600" dirty="0">
              <a:latin typeface="Calibri"/>
              <a:cs typeface="Calibri"/>
            </a:endParaRPr>
          </a:p>
          <a:p>
            <a:r>
              <a:rPr lang="en-GB" sz="600" b="1" dirty="0">
                <a:latin typeface="Calibri"/>
                <a:cs typeface="Calibri"/>
              </a:rPr>
              <a:t>Repair: </a:t>
            </a:r>
            <a:r>
              <a:rPr lang="en-US" sz="600" dirty="0">
                <a:latin typeface="Calibri"/>
                <a:cs typeface="Calibri"/>
              </a:rPr>
              <a:t>If the product is damaged, the garment torn, the knee split, it cannot provide the maximum level of protection, and it must be repaired or replaced immediately. Never use the damaged product. Repair of this product is only tolerated in the context where the claims of this garment are not affected. Should any uncertainty remain, contact the manufacturer below before attempting to repair the product. Contact your waste provider for proper disposal of the garment.</a:t>
            </a:r>
            <a:endParaRPr lang="fr-FR" sz="600" dirty="0">
              <a:latin typeface="Calibri"/>
              <a:cs typeface="Calibri"/>
            </a:endParaRPr>
          </a:p>
          <a:p>
            <a:endParaRPr lang="en-GB" sz="600" dirty="0">
              <a:latin typeface="Calibri"/>
              <a:cs typeface="Calibri"/>
            </a:endParaRPr>
          </a:p>
          <a:p>
            <a:pPr>
              <a:spcAft>
                <a:spcPts val="0"/>
              </a:spcAft>
            </a:pPr>
            <a:r>
              <a:rPr lang="en-US" sz="600" b="1" dirty="0">
                <a:latin typeface="Calibri" panose="020F0502020204030204" pitchFamily="34" charset="0"/>
                <a:ea typeface="Calibri"/>
                <a:cs typeface="Times New Roman"/>
              </a:rPr>
              <a:t>Recycling: </a:t>
            </a:r>
          </a:p>
          <a:p>
            <a:pPr>
              <a:spcAft>
                <a:spcPts val="0"/>
              </a:spcAft>
            </a:pPr>
            <a:r>
              <a:rPr lang="en-US" sz="600" dirty="0">
                <a:latin typeface="Calibri" panose="020F0502020204030204" pitchFamily="34" charset="0"/>
                <a:ea typeface="Calibri"/>
                <a:cs typeface="Times New Roman"/>
              </a:rPr>
              <a:t>Do not litter the garment  after used. If the garment is not contaminated, it can follow a conventional textile recycling chain . If contaminated with pollutants, the garment must follow an  appropriate reprocessing chain in compliance  with the current regulation.</a:t>
            </a:r>
            <a:endParaRPr lang="en-GB" sz="600" dirty="0">
              <a:latin typeface="Calibri"/>
              <a:cs typeface="Calibri"/>
            </a:endParaRPr>
          </a:p>
          <a:p>
            <a:endParaRPr lang="en-GB" sz="600" dirty="0">
              <a:latin typeface="Calibri"/>
              <a:cs typeface="Calibri"/>
            </a:endParaRPr>
          </a:p>
          <a:p>
            <a:r>
              <a:rPr lang="en-GB" sz="600" b="1" dirty="0">
                <a:latin typeface="Calibri"/>
                <a:cs typeface="Calibri"/>
              </a:rPr>
              <a:t>Recommendations:</a:t>
            </a:r>
          </a:p>
          <a:p>
            <a:r>
              <a:rPr lang="en-GB" sz="600" dirty="0">
                <a:latin typeface="Calibri"/>
                <a:cs typeface="Calibri"/>
              </a:rPr>
              <a:t>These garment can only protect where it covers the body, additional partial body protection may be required. Nonconforming garments when worn over a protective garment eliminates the effectiveness of the protections. </a:t>
            </a:r>
          </a:p>
          <a:p>
            <a:pPr eaLnBrk="1" hangingPunct="1">
              <a:lnSpc>
                <a:spcPct val="91000"/>
              </a:lnSpc>
            </a:pPr>
            <a:r>
              <a:rPr lang="en-GB" altLang="fr-FR" sz="600" dirty="0"/>
              <a:t>These kneepads offer a limited knee protection for users who have to work kneeled in the aim of protect their knees, they can lead to numbness or discomfort if they should stand up frequently. The article should not be used in water. The user must be aware that kneeling work implies a chronicle disease hazard of knees and he must stand up frequently to decrease these effects. When put in place, the article must fit into the trouser kneepad pocket without any difficulties and stay in place during all the use. The side where it is indicated « INTERIEUR / INSIDE / INNERE / INTERIOR » must in contact with the knee. When put in place, the arrow must point up. </a:t>
            </a:r>
          </a:p>
          <a:p>
            <a:r>
              <a:rPr lang="en-US" sz="600" dirty="0"/>
              <a:t>These garments have a patch pocket on each knee, adapted to receive a CE approved knee pad (knee protection), type 2, in one size. The dimensions of the knee pad guarantee the protection of the knees during movements. Bend the knee pad, slide it into the knee pocket and release the edges.</a:t>
            </a:r>
            <a:endParaRPr lang="fr-FR" sz="600" dirty="0"/>
          </a:p>
          <a:p>
            <a:r>
              <a:rPr lang="en-US" sz="600" dirty="0"/>
              <a:t>The knee stays in place in the garment in supposed professional movements (kneeling and moving on the knees).</a:t>
            </a:r>
          </a:p>
          <a:p>
            <a:endParaRPr lang="en-US" sz="600" dirty="0"/>
          </a:p>
          <a:p>
            <a:pPr eaLnBrk="1" hangingPunct="1">
              <a:lnSpc>
                <a:spcPct val="91000"/>
              </a:lnSpc>
            </a:pPr>
            <a:r>
              <a:rPr lang="en-GB" altLang="fr-FR" sz="600" b="1" dirty="0">
                <a:latin typeface="Calibri"/>
                <a:cs typeface="Calibri"/>
              </a:rPr>
              <a:t>Warning</a:t>
            </a:r>
            <a:r>
              <a:rPr lang="en-GB" altLang="fr-FR" sz="600" dirty="0"/>
              <a:t>: </a:t>
            </a:r>
          </a:p>
          <a:p>
            <a:pPr eaLnBrk="1" hangingPunct="1">
              <a:lnSpc>
                <a:spcPct val="91000"/>
              </a:lnSpc>
            </a:pPr>
            <a:r>
              <a:rPr lang="en-GB" altLang="fr-FR" sz="600" dirty="0"/>
              <a:t>These kneepads don</a:t>
            </a:r>
            <a:r>
              <a:rPr lang="en-GB" altLang="en-US" sz="600" dirty="0"/>
              <a:t>’</a:t>
            </a:r>
            <a:r>
              <a:rPr lang="en-GB" altLang="fr-FR" sz="600" dirty="0"/>
              <a:t>t provide unlimited knee protection, no PPE can offer a total protection against injury. They are not supposed to protect </a:t>
            </a:r>
          </a:p>
          <a:p>
            <a:pPr>
              <a:lnSpc>
                <a:spcPct val="91000"/>
              </a:lnSpc>
            </a:pPr>
            <a:r>
              <a:rPr lang="en-GB" altLang="fr-FR" sz="600" dirty="0"/>
              <a:t>against cutting objects and are not appropriate for difficult working conditions like kneeling work on broken stones, mining work or quarrying work. They should not be used for leisure or sport activities </a:t>
            </a:r>
            <a:r>
              <a:rPr lang="en-US" sz="600" dirty="0"/>
              <a:t>or medical applications. </a:t>
            </a:r>
            <a:r>
              <a:rPr lang="en-GB" altLang="fr-FR" sz="600" u="sng" dirty="0"/>
              <a:t>A</a:t>
            </a:r>
            <a:r>
              <a:rPr lang="en-US" altLang="fr-FR" sz="600" u="sng" dirty="0" err="1"/>
              <a:t>ny</a:t>
            </a:r>
            <a:r>
              <a:rPr lang="en-US" altLang="fr-FR" sz="600" u="sng" dirty="0"/>
              <a:t> changes in environmental conditions, such as temperature, would significantly reduce the performance of the protector.</a:t>
            </a:r>
            <a:r>
              <a:rPr lang="en-GB" altLang="fr-FR" sz="600" u="sng" dirty="0"/>
              <a:t> A</a:t>
            </a:r>
            <a:r>
              <a:rPr lang="en-US" altLang="fr-FR" sz="600" u="sng" dirty="0" err="1"/>
              <a:t>ny</a:t>
            </a:r>
            <a:r>
              <a:rPr lang="en-US" altLang="fr-FR" sz="600" u="sng" dirty="0"/>
              <a:t> contamination, alteration to the protector, or misuse would dangerously reduce the performance of the protector.</a:t>
            </a:r>
            <a:endParaRPr lang="en-GB" altLang="fr-FR" sz="600" u="sng" dirty="0"/>
          </a:p>
          <a:p>
            <a:endParaRPr lang="en-GB" sz="600" dirty="0">
              <a:latin typeface="Calibri"/>
              <a:cs typeface="Calibri"/>
            </a:endParaRPr>
          </a:p>
          <a:p>
            <a:pPr algn="just">
              <a:spcBef>
                <a:spcPts val="0"/>
              </a:spcBef>
              <a:spcAft>
                <a:spcPts val="0"/>
              </a:spcAft>
            </a:pPr>
            <a:r>
              <a:rPr lang="en-GB" sz="600" b="1" dirty="0">
                <a:latin typeface="Calibri" panose="020F0502020204030204" pitchFamily="34" charset="0"/>
                <a:ea typeface="Calibri"/>
                <a:cs typeface="Calibri"/>
              </a:rPr>
              <a:t>Declaration:</a:t>
            </a:r>
          </a:p>
          <a:p>
            <a:pPr algn="just">
              <a:spcBef>
                <a:spcPts val="0"/>
              </a:spcBef>
              <a:spcAft>
                <a:spcPts val="0"/>
              </a:spcAft>
            </a:pPr>
            <a:r>
              <a:rPr lang="en-US" sz="600" dirty="0">
                <a:latin typeface="Calibri" panose="020F0502020204030204" pitchFamily="34" charset="0"/>
                <a:ea typeface="Calibri"/>
                <a:cs typeface="Calibri"/>
              </a:rPr>
              <a:t>The CE mark on the glove represents that the glove meets the requirements of the European regulation 2016/425</a:t>
            </a:r>
            <a:r>
              <a:rPr lang="en-GB" sz="600" dirty="0">
                <a:latin typeface="Calibri" panose="020F0502020204030204" pitchFamily="34" charset="0"/>
                <a:ea typeface="Calibri"/>
                <a:cs typeface="Calibri"/>
              </a:rPr>
              <a:t>. </a:t>
            </a:r>
            <a:r>
              <a:rPr lang="en-US" sz="600" dirty="0">
                <a:latin typeface="Calibri" panose="020F0502020204030204" pitchFamily="34" charset="0"/>
                <a:ea typeface="Calibri"/>
                <a:cs typeface="Calibri"/>
              </a:rPr>
              <a:t>The declaration of conformity is available on the web site : see **.</a:t>
            </a:r>
          </a:p>
        </p:txBody>
      </p:sp>
      <p:sp>
        <p:nvSpPr>
          <p:cNvPr id="23" name="Text Box 233"/>
          <p:cNvSpPr txBox="1">
            <a:spLocks noChangeArrowheads="1"/>
          </p:cNvSpPr>
          <p:nvPr/>
        </p:nvSpPr>
        <p:spPr bwMode="auto">
          <a:xfrm>
            <a:off x="6427878" y="1213913"/>
            <a:ext cx="277405" cy="1651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GB</a:t>
            </a:r>
            <a:endParaRPr lang="fr-FR" altLang="fr-FR" sz="1800" dirty="0"/>
          </a:p>
        </p:txBody>
      </p:sp>
      <p:graphicFrame>
        <p:nvGraphicFramePr>
          <p:cNvPr id="26" name="Tableau 25"/>
          <p:cNvGraphicFramePr>
            <a:graphicFrameLocks noGrp="1"/>
          </p:cNvGraphicFramePr>
          <p:nvPr>
            <p:extLst>
              <p:ext uri="{D42A27DB-BD31-4B8C-83A1-F6EECF244321}">
                <p14:modId xmlns:p14="http://schemas.microsoft.com/office/powerpoint/2010/main" val="1162683035"/>
              </p:ext>
            </p:extLst>
          </p:nvPr>
        </p:nvGraphicFramePr>
        <p:xfrm>
          <a:off x="1740072" y="6710328"/>
          <a:ext cx="4188604" cy="548640"/>
        </p:xfrm>
        <a:graphic>
          <a:graphicData uri="http://schemas.openxmlformats.org/drawingml/2006/table">
            <a:tbl>
              <a:tblPr firstRow="1" bandRow="1">
                <a:effectLst/>
                <a:tableStyleId>{5C22544A-7EE6-4342-B048-85BDC9FD1C3A}</a:tableStyleId>
              </a:tblPr>
              <a:tblGrid>
                <a:gridCol w="1919777">
                  <a:extLst>
                    <a:ext uri="{9D8B030D-6E8A-4147-A177-3AD203B41FA5}">
                      <a16:colId xmlns:a16="http://schemas.microsoft.com/office/drawing/2014/main" xmlns="" val="20000"/>
                    </a:ext>
                  </a:extLst>
                </a:gridCol>
                <a:gridCol w="2268827">
                  <a:extLst>
                    <a:ext uri="{9D8B030D-6E8A-4147-A177-3AD203B41FA5}">
                      <a16:colId xmlns:a16="http://schemas.microsoft.com/office/drawing/2014/main" xmlns="" val="20001"/>
                    </a:ext>
                  </a:extLst>
                </a:gridCol>
              </a:tblGrid>
              <a:tr h="67489">
                <a:tc>
                  <a:txBody>
                    <a:bodyPr/>
                    <a:lstStyle/>
                    <a:p>
                      <a:pPr algn="ctr"/>
                      <a:r>
                        <a:rPr lang="fr-FR" sz="600" dirty="0">
                          <a:ln>
                            <a:noFill/>
                          </a:ln>
                          <a:solidFill>
                            <a:schemeClr val="tx1"/>
                          </a:solidFill>
                          <a:latin typeface="Calibri"/>
                          <a:cs typeface="Calibri"/>
                        </a:rPr>
                        <a:t>COMPANY</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NOTIFIED BODY – PRODUCT CERTIFICATION</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37447">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r>
                        <a:rPr lang="en-US" sz="600" b="0" baseline="0" dirty="0">
                          <a:ln>
                            <a:noFill/>
                          </a:ln>
                          <a:solidFill>
                            <a:schemeClr val="tx1"/>
                          </a:solidFill>
                          <a:latin typeface="Calibri" panose="020F0502020204030204" pitchFamily="34" charset="0"/>
                        </a:rPr>
                        <a:t> </a:t>
                      </a:r>
                      <a:endParaRPr lang="fr-FR" sz="600" b="1" dirty="0">
                        <a:ln>
                          <a:noFill/>
                        </a:ln>
                        <a:solidFill>
                          <a:schemeClr val="tx1"/>
                        </a:solidFill>
                        <a:latin typeface="Calibri" panose="020F0502020204030204" pitchFamily="34" charset="0"/>
                      </a:endParaRP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rtlCol="0">
            <a:spAutoFit/>
          </a:bodyPr>
          <a:lstStyle/>
          <a:p>
            <a:r>
              <a:rPr lang="fr-FR" sz="800" dirty="0" smtClean="0"/>
              <a:t>v.20200106</a:t>
            </a:r>
            <a:endParaRPr lang="fr-FR" sz="800" dirty="0"/>
          </a:p>
        </p:txBody>
      </p:sp>
      <p:pic>
        <p:nvPicPr>
          <p:cNvPr id="38" name="Image 3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00" y="1523676"/>
            <a:ext cx="180000" cy="180000"/>
          </a:xfrm>
          <a:prstGeom prst="rect">
            <a:avLst/>
          </a:prstGeom>
        </p:spPr>
      </p:pic>
      <p:pic>
        <p:nvPicPr>
          <p:cNvPr id="24" name="Image 22" descr="Une image contenant clipart&#10;&#10;Description générée automatiquement">
            <a:extLst>
              <a:ext uri="{FF2B5EF4-FFF2-40B4-BE49-F238E27FC236}">
                <a16:creationId xmlns:a16="http://schemas.microsoft.com/office/drawing/2014/main" xmlns="" id="{6891382A-B29E-4720-8D07-CEAF0E3A13F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ZoneTexte 28">
            <a:extLst>
              <a:ext uri="{FF2B5EF4-FFF2-40B4-BE49-F238E27FC236}">
                <a16:creationId xmlns:a16="http://schemas.microsoft.com/office/drawing/2014/main" xmlns="" id="{7E0E73B9-1361-4234-B0F4-7CB035B847E3}"/>
              </a:ext>
            </a:extLst>
          </p:cNvPr>
          <p:cNvSpPr txBox="1"/>
          <p:nvPr/>
        </p:nvSpPr>
        <p:spPr>
          <a:xfrm>
            <a:off x="2415984" y="67489"/>
            <a:ext cx="2026067" cy="276999"/>
          </a:xfrm>
          <a:prstGeom prst="rect">
            <a:avLst/>
          </a:prstGeom>
          <a:noFill/>
          <a:ln w="3175">
            <a:noFill/>
          </a:ln>
        </p:spPr>
        <p:txBody>
          <a:bodyPr wrap="none">
            <a:spAutoFit/>
          </a:bodyPr>
          <a:lstStyle/>
          <a:p>
            <a:pPr algn="ctr"/>
            <a:r>
              <a:rPr lang="en-GB" sz="1200" b="1" dirty="0"/>
              <a:t>Trouser &amp; Bib Pant MISTI</a:t>
            </a:r>
            <a:endParaRPr lang="en-GB" sz="3600" dirty="0"/>
          </a:p>
        </p:txBody>
      </p:sp>
      <p:grpSp>
        <p:nvGrpSpPr>
          <p:cNvPr id="30" name="Group 49">
            <a:extLst>
              <a:ext uri="{FF2B5EF4-FFF2-40B4-BE49-F238E27FC236}">
                <a16:creationId xmlns:a16="http://schemas.microsoft.com/office/drawing/2014/main" xmlns="" id="{1E40ADBF-4BDB-4F14-BE51-46D29FE4BB11}"/>
              </a:ext>
            </a:extLst>
          </p:cNvPr>
          <p:cNvGrpSpPr>
            <a:grpSpLocks/>
          </p:cNvGrpSpPr>
          <p:nvPr/>
        </p:nvGrpSpPr>
        <p:grpSpPr bwMode="auto">
          <a:xfrm>
            <a:off x="3213100" y="575042"/>
            <a:ext cx="431800" cy="394048"/>
            <a:chOff x="5638" y="2735"/>
            <a:chExt cx="680" cy="654"/>
          </a:xfrm>
        </p:grpSpPr>
        <p:pic>
          <p:nvPicPr>
            <p:cNvPr id="31" name="Picture 20" descr="ce">
              <a:extLst>
                <a:ext uri="{FF2B5EF4-FFF2-40B4-BE49-F238E27FC236}">
                  <a16:creationId xmlns:a16="http://schemas.microsoft.com/office/drawing/2014/main" xmlns="" id="{B06D3BFB-8F50-43A0-A11B-262275E778C7}"/>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ext Box 48">
              <a:extLst>
                <a:ext uri="{FF2B5EF4-FFF2-40B4-BE49-F238E27FC236}">
                  <a16:creationId xmlns:a16="http://schemas.microsoft.com/office/drawing/2014/main" xmlns="" id="{0E5F2DDB-8BBD-4904-A12E-2F0CAAF836E9}"/>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graphicFrame>
        <p:nvGraphicFramePr>
          <p:cNvPr id="34" name="Tableau 33">
            <a:extLst>
              <a:ext uri="{FF2B5EF4-FFF2-40B4-BE49-F238E27FC236}">
                <a16:creationId xmlns:a16="http://schemas.microsoft.com/office/drawing/2014/main" xmlns="" id="{2BD728B2-B51A-4D8C-8338-5F1A7C2C435C}"/>
              </a:ext>
            </a:extLst>
          </p:cNvPr>
          <p:cNvGraphicFramePr>
            <a:graphicFrameLocks noGrp="1"/>
          </p:cNvGraphicFramePr>
          <p:nvPr>
            <p:extLst>
              <p:ext uri="{D42A27DB-BD31-4B8C-83A1-F6EECF244321}">
                <p14:modId xmlns:p14="http://schemas.microsoft.com/office/powerpoint/2010/main" val="1691812758"/>
              </p:ext>
            </p:extLst>
          </p:nvPr>
        </p:nvGraphicFramePr>
        <p:xfrm>
          <a:off x="1698101" y="7409052"/>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35" name="Image 34">
            <a:extLst>
              <a:ext uri="{FF2B5EF4-FFF2-40B4-BE49-F238E27FC236}">
                <a16:creationId xmlns:a16="http://schemas.microsoft.com/office/drawing/2014/main" xmlns="" id="{9DD95E26-7AA8-48C4-A1BF-B388DD2194F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2144" y="7488224"/>
            <a:ext cx="918896" cy="1543961"/>
          </a:xfrm>
          <a:prstGeom prst="rect">
            <a:avLst/>
          </a:prstGeom>
        </p:spPr>
      </p:pic>
      <p:grpSp>
        <p:nvGrpSpPr>
          <p:cNvPr id="37" name="Groupe 36">
            <a:extLst>
              <a:ext uri="{FF2B5EF4-FFF2-40B4-BE49-F238E27FC236}">
                <a16:creationId xmlns:a16="http://schemas.microsoft.com/office/drawing/2014/main" xmlns="" id="{9B55066E-504E-4248-A3A7-0B38C96A1F38}"/>
              </a:ext>
            </a:extLst>
          </p:cNvPr>
          <p:cNvGrpSpPr/>
          <p:nvPr/>
        </p:nvGrpSpPr>
        <p:grpSpPr>
          <a:xfrm>
            <a:off x="3644900" y="2895600"/>
            <a:ext cx="1384012" cy="236899"/>
            <a:chOff x="637356" y="2836135"/>
            <a:chExt cx="1737256" cy="297363"/>
          </a:xfrm>
        </p:grpSpPr>
        <p:grpSp>
          <p:nvGrpSpPr>
            <p:cNvPr id="41" name="Groupe 40">
              <a:extLst>
                <a:ext uri="{FF2B5EF4-FFF2-40B4-BE49-F238E27FC236}">
                  <a16:creationId xmlns:a16="http://schemas.microsoft.com/office/drawing/2014/main" xmlns="" id="{710762EB-82E4-4620-9F6B-1A2FD00EC613}"/>
                </a:ext>
              </a:extLst>
            </p:cNvPr>
            <p:cNvGrpSpPr/>
            <p:nvPr/>
          </p:nvGrpSpPr>
          <p:grpSpPr>
            <a:xfrm>
              <a:off x="702350" y="2836135"/>
              <a:ext cx="1672262" cy="297363"/>
              <a:chOff x="682021" y="2758182"/>
              <a:chExt cx="1672262" cy="297363"/>
            </a:xfrm>
          </p:grpSpPr>
          <p:grpSp>
            <p:nvGrpSpPr>
              <p:cNvPr id="49" name="Groupe 34">
                <a:extLst>
                  <a:ext uri="{FF2B5EF4-FFF2-40B4-BE49-F238E27FC236}">
                    <a16:creationId xmlns:a16="http://schemas.microsoft.com/office/drawing/2014/main" xmlns="" id="{D0E81BC1-B770-420A-AF88-523586F4565A}"/>
                  </a:ext>
                </a:extLst>
              </p:cNvPr>
              <p:cNvGrpSpPr/>
              <p:nvPr/>
            </p:nvGrpSpPr>
            <p:grpSpPr>
              <a:xfrm>
                <a:off x="682021" y="2758182"/>
                <a:ext cx="1564997" cy="280574"/>
                <a:chOff x="1151830" y="2655416"/>
                <a:chExt cx="1564997" cy="280574"/>
              </a:xfrm>
            </p:grpSpPr>
            <p:pic>
              <p:nvPicPr>
                <p:cNvPr id="65" name="Image 37">
                  <a:extLst>
                    <a:ext uri="{FF2B5EF4-FFF2-40B4-BE49-F238E27FC236}">
                      <a16:creationId xmlns:a16="http://schemas.microsoft.com/office/drawing/2014/main" xmlns="" id="{54DFAC87-8FDB-4467-8360-63B2C4A3AD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6" name="Image 44">
                  <a:extLst>
                    <a:ext uri="{FF2B5EF4-FFF2-40B4-BE49-F238E27FC236}">
                      <a16:creationId xmlns:a16="http://schemas.microsoft.com/office/drawing/2014/main" xmlns="" id="{E0F6D482-FCE6-4212-8189-A239F2A8AA4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7" name="Image 45">
                  <a:extLst>
                    <a:ext uri="{FF2B5EF4-FFF2-40B4-BE49-F238E27FC236}">
                      <a16:creationId xmlns:a16="http://schemas.microsoft.com/office/drawing/2014/main" xmlns="" id="{115B6D91-2EE1-46F5-AB35-C24FD450913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8" name="Image 46">
                  <a:extLst>
                    <a:ext uri="{FF2B5EF4-FFF2-40B4-BE49-F238E27FC236}">
                      <a16:creationId xmlns:a16="http://schemas.microsoft.com/office/drawing/2014/main" xmlns="" id="{3EE5DEB2-983F-463D-903F-D0CA9E34042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9" name="Image 47">
                  <a:extLst>
                    <a:ext uri="{FF2B5EF4-FFF2-40B4-BE49-F238E27FC236}">
                      <a16:creationId xmlns:a16="http://schemas.microsoft.com/office/drawing/2014/main" xmlns="" id="{DC62B395-8ADD-439E-A099-4EC3A394E06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50" name="Rectangle 49">
                <a:extLst>
                  <a:ext uri="{FF2B5EF4-FFF2-40B4-BE49-F238E27FC236}">
                    <a16:creationId xmlns:a16="http://schemas.microsoft.com/office/drawing/2014/main" xmlns="" id="{AFE7DAAA-28EB-4813-8731-9C7EEFE6438F}"/>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1" name="Image 50">
                <a:extLst>
                  <a:ext uri="{FF2B5EF4-FFF2-40B4-BE49-F238E27FC236}">
                    <a16:creationId xmlns:a16="http://schemas.microsoft.com/office/drawing/2014/main" xmlns="" id="{D005A79D-1D92-4835-A611-B3E10340E11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3" name="Image 52">
                <a:extLst>
                  <a:ext uri="{FF2B5EF4-FFF2-40B4-BE49-F238E27FC236}">
                    <a16:creationId xmlns:a16="http://schemas.microsoft.com/office/drawing/2014/main" xmlns="" id="{8306CD01-BF6F-4AEC-AE21-C7ADF2187E7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64" name="Image 63">
                <a:extLst>
                  <a:ext uri="{FF2B5EF4-FFF2-40B4-BE49-F238E27FC236}">
                    <a16:creationId xmlns:a16="http://schemas.microsoft.com/office/drawing/2014/main" xmlns="" id="{83B2273C-E89E-4A9A-8FFB-2C0751EC75A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42" name="Rectangle 41">
              <a:extLst>
                <a:ext uri="{FF2B5EF4-FFF2-40B4-BE49-F238E27FC236}">
                  <a16:creationId xmlns:a16="http://schemas.microsoft.com/office/drawing/2014/main" xmlns="" id="{2E15862A-40E8-459A-8BA8-5BA08F651082}"/>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43" name="Image 42">
              <a:extLst>
                <a:ext uri="{FF2B5EF4-FFF2-40B4-BE49-F238E27FC236}">
                  <a16:creationId xmlns:a16="http://schemas.microsoft.com/office/drawing/2014/main" xmlns="" id="{205BFD30-78D2-4B44-9600-6BBEEA8F2B8D}"/>
                </a:ext>
              </a:extLst>
            </p:cNvPr>
            <p:cNvPicPr/>
            <p:nvPr/>
          </p:nvPicPr>
          <p:blipFill>
            <a:blip r:embed="rId15"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spTree>
    <p:extLst>
      <p:ext uri="{BB962C8B-B14F-4D97-AF65-F5344CB8AC3E}">
        <p14:creationId xmlns:p14="http://schemas.microsoft.com/office/powerpoint/2010/main" val="5069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49949" y="665619"/>
            <a:ext cx="2880160" cy="477054"/>
          </a:xfrm>
          <a:prstGeom prst="rect">
            <a:avLst/>
          </a:prstGeom>
          <a:noFill/>
        </p:spPr>
        <p:txBody>
          <a:bodyPr wrap="square">
            <a:spAutoFit/>
          </a:bodyPr>
          <a:lstStyle/>
          <a:p>
            <a:r>
              <a:rPr lang="fr-FR" sz="500" b="1" u="sng" dirty="0">
                <a:latin typeface="+mn-lt"/>
              </a:rPr>
              <a:t>Nutzerinformationsblatt</a:t>
            </a:r>
          </a:p>
          <a:p>
            <a:r>
              <a:rPr lang="en-US" sz="500" b="1" dirty="0">
                <a:latin typeface="+mn-lt"/>
                <a:ea typeface="Calibri" charset="0"/>
                <a:cs typeface="Calibri" charset="0"/>
              </a:rPr>
              <a:t>Diese Informationen sind dem Endanwenderauszugeben &amp; von ihm zu lesen</a:t>
            </a:r>
            <a:endParaRPr lang="fr-FR" sz="500" b="1" dirty="0">
              <a:latin typeface="+mn-lt"/>
            </a:endParaRPr>
          </a:p>
          <a:p>
            <a:r>
              <a:rPr lang="fr-FR" sz="500" dirty="0">
                <a:latin typeface="+mn-lt"/>
              </a:rPr>
              <a:t>Hose MISTI </a:t>
            </a:r>
            <a:r>
              <a:rPr lang="fr-FR" sz="500" dirty="0"/>
              <a:t>5MIP150 (</a:t>
            </a:r>
            <a:r>
              <a:rPr lang="en-US" sz="500" dirty="0"/>
              <a:t>Grau/ Orange</a:t>
            </a:r>
            <a:r>
              <a:rPr lang="fr-FR" sz="500" dirty="0"/>
              <a:t>),5MIP050 (</a:t>
            </a:r>
            <a:r>
              <a:rPr lang="en-US" sz="500" dirty="0"/>
              <a:t>Navy/ Grau</a:t>
            </a:r>
            <a:r>
              <a:rPr lang="fr-FR" sz="500" dirty="0"/>
              <a:t>)</a:t>
            </a:r>
          </a:p>
          <a:p>
            <a:r>
              <a:rPr lang="fr-FR" sz="500" dirty="0" err="1">
                <a:latin typeface="+mn-lt"/>
              </a:rPr>
              <a:t>Latzhose</a:t>
            </a:r>
            <a:r>
              <a:rPr lang="fr-FR" sz="500" dirty="0">
                <a:latin typeface="+mn-lt"/>
              </a:rPr>
              <a:t> </a:t>
            </a:r>
            <a:r>
              <a:rPr lang="fr-FR" sz="500" dirty="0"/>
              <a:t>MISTI 5MIB150 (</a:t>
            </a:r>
            <a:r>
              <a:rPr lang="en-US" sz="500" dirty="0"/>
              <a:t>Grau/ Orange</a:t>
            </a:r>
            <a:r>
              <a:rPr lang="fr-FR" sz="500" dirty="0"/>
              <a:t>), 5MIB050 (</a:t>
            </a:r>
            <a:r>
              <a:rPr lang="en-US" sz="500" dirty="0"/>
              <a:t>Navy/ Grau</a:t>
            </a:r>
            <a:r>
              <a:rPr lang="fr-FR" sz="500" dirty="0"/>
              <a:t>)</a:t>
            </a:r>
          </a:p>
          <a:p>
            <a:r>
              <a:rPr lang="en-US" sz="500" b="1" dirty="0">
                <a:latin typeface="+mn-lt"/>
              </a:rPr>
              <a:t>60 % </a:t>
            </a:r>
            <a:r>
              <a:rPr lang="en-US" sz="500" b="1" dirty="0" err="1">
                <a:latin typeface="+mn-lt"/>
              </a:rPr>
              <a:t>Baumwolle</a:t>
            </a:r>
            <a:r>
              <a:rPr lang="en-US" sz="500" b="1" dirty="0">
                <a:latin typeface="+mn-lt"/>
              </a:rPr>
              <a:t>, 40 % Polyester, 245 g/m²</a:t>
            </a:r>
          </a:p>
        </p:txBody>
      </p:sp>
      <p:grpSp>
        <p:nvGrpSpPr>
          <p:cNvPr id="21" name="Groupe 20"/>
          <p:cNvGrpSpPr/>
          <p:nvPr/>
        </p:nvGrpSpPr>
        <p:grpSpPr>
          <a:xfrm>
            <a:off x="137571" y="1441229"/>
            <a:ext cx="6552883" cy="5786199"/>
            <a:chOff x="981327" y="1064568"/>
            <a:chExt cx="5400000" cy="7038915"/>
          </a:xfrm>
        </p:grpSpPr>
        <p:sp>
          <p:nvSpPr>
            <p:cNvPr id="22" name="Rectangle 21"/>
            <p:cNvSpPr/>
            <p:nvPr/>
          </p:nvSpPr>
          <p:spPr>
            <a:xfrm>
              <a:off x="981327" y="1064568"/>
              <a:ext cx="5399999" cy="7038915"/>
            </a:xfrm>
            <a:prstGeom prst="rect">
              <a:avLst/>
            </a:prstGeom>
            <a:ln>
              <a:solidFill>
                <a:schemeClr val="tx1"/>
              </a:solidFill>
            </a:ln>
          </p:spPr>
          <p:txBody>
            <a:bodyPr wrap="square" tIns="0" bIns="0">
              <a:spAutoFit/>
            </a:bodyPr>
            <a:lstStyle/>
            <a:p>
              <a:pPr algn="ctr"/>
              <a:endParaRPr lang="en-GB" sz="300" b="1" u="sng" dirty="0">
                <a:latin typeface="Calibri"/>
                <a:cs typeface="Calibri"/>
              </a:endParaRPr>
            </a:p>
            <a:p>
              <a:pPr algn="ctr"/>
              <a:r>
                <a:rPr lang="en-GB" sz="600" b="1" u="sng" dirty="0">
                  <a:latin typeface="Calibri"/>
                  <a:cs typeface="Calibri"/>
                </a:rPr>
                <a:t>PSA </a:t>
              </a:r>
              <a:r>
                <a:rPr lang="en-GB" sz="600" b="1" u="sng" dirty="0" err="1">
                  <a:latin typeface="Calibri"/>
                  <a:cs typeface="Calibri"/>
                </a:rPr>
                <a:t>Kategorie</a:t>
              </a:r>
              <a:r>
                <a:rPr lang="en-GB" sz="600" b="1" u="sng" dirty="0">
                  <a:latin typeface="Calibri"/>
                  <a:cs typeface="Calibri"/>
                </a:rPr>
                <a:t> 2 – In Übereinstimmung mit den Normen</a:t>
              </a:r>
            </a:p>
            <a:p>
              <a:endParaRPr lang="en-GB" sz="300" b="1" dirty="0">
                <a:latin typeface="Calibri" panose="020F0502020204030204" pitchFamily="34" charset="0"/>
                <a:cs typeface="Calibri" panose="020F0502020204030204" pitchFamily="34" charset="0"/>
              </a:endParaRPr>
            </a:p>
            <a:p>
              <a:pPr marL="266700"/>
              <a:r>
                <a:rPr lang="en-GB" sz="600" b="1" dirty="0">
                  <a:solidFill>
                    <a:srgbClr val="000000"/>
                  </a:solidFill>
                  <a:latin typeface="Calibri" panose="020F0502020204030204" pitchFamily="34" charset="0"/>
                  <a:cs typeface="Calibri" panose="020F0502020204030204" pitchFamily="34" charset="0"/>
                </a:rPr>
                <a:t>EN ISO 13688:2013 (EN340:2003) – Schutzkleidung: Allgemeine Anforderungen</a:t>
              </a:r>
            </a:p>
            <a:p>
              <a:pPr marL="266700"/>
              <a:endParaRPr lang="en-GB" sz="600" b="1" dirty="0">
                <a:latin typeface="Calibri" panose="020F0502020204030204" pitchFamily="34" charset="0"/>
                <a:cs typeface="Calibri" panose="020F0502020204030204" pitchFamily="34" charset="0"/>
              </a:endParaRPr>
            </a:p>
            <a:p>
              <a:pPr marL="266700"/>
              <a:endParaRPr lang="en-GB" sz="300" b="1"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EN 14404:2004+A1:2010 (Hose &amp; </a:t>
              </a:r>
              <a:r>
                <a:rPr lang="en-GB" sz="600" b="1" dirty="0" err="1">
                  <a:latin typeface="Calibri" panose="020F0502020204030204" pitchFamily="34" charset="0"/>
                  <a:cs typeface="Calibri" panose="020F0502020204030204" pitchFamily="34" charset="0"/>
                </a:rPr>
                <a:t>Latzhose</a:t>
              </a:r>
              <a:r>
                <a:rPr lang="en-GB" sz="600" b="1" dirty="0">
                  <a:latin typeface="Calibri" panose="020F0502020204030204" pitchFamily="34" charset="0"/>
                  <a:cs typeface="Calibri" panose="020F0502020204030204" pitchFamily="34" charset="0"/>
                </a:rPr>
                <a:t>) – Typ 2 – Stufe 0 - Knieschutz für Arbeiten in kniender Position </a:t>
              </a:r>
              <a:r>
                <a:rPr lang="en-GB" sz="600" dirty="0">
                  <a:latin typeface="Calibri" panose="020F0502020204030204" pitchFamily="34" charset="0"/>
                  <a:cs typeface="Calibri" panose="020F0502020204030204" pitchFamily="34" charset="0"/>
                </a:rPr>
                <a:t>(Anwendbar auf Overall und Hosen mit Knieschützer 8KNEE)</a:t>
              </a:r>
            </a:p>
            <a:p>
              <a:pPr marL="266700"/>
              <a:r>
                <a:rPr lang="en-GB" sz="600" dirty="0">
                  <a:latin typeface="Calibri" panose="020F0502020204030204" pitchFamily="34" charset="0"/>
                  <a:cs typeface="Calibri" panose="020F0502020204030204" pitchFamily="34" charset="0"/>
                </a:rPr>
                <a:t>Vorbehandlung – 5 </a:t>
              </a:r>
              <a:r>
                <a:rPr lang="en-GB" sz="600" dirty="0" err="1">
                  <a:latin typeface="Calibri" panose="020F0502020204030204" pitchFamily="34" charset="0"/>
                  <a:cs typeface="Calibri" panose="020F0502020204030204" pitchFamily="34" charset="0"/>
                </a:rPr>
                <a:t>Wäschen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bei</a:t>
              </a:r>
              <a:r>
                <a:rPr lang="en-US" sz="600" dirty="0">
                  <a:latin typeface="Calibri" panose="020F0502020204030204" pitchFamily="34" charset="0"/>
                  <a:cs typeface="Calibri" panose="020F0502020204030204" pitchFamily="34" charset="0"/>
                </a:rPr>
                <a:t> 40 ° C </a:t>
              </a:r>
              <a:r>
                <a:rPr lang="en-US" sz="600" dirty="0" err="1">
                  <a:latin typeface="Calibri" panose="020F0502020204030204" pitchFamily="34" charset="0"/>
                  <a:cs typeface="Calibri" panose="020F0502020204030204" pitchFamily="34" charset="0"/>
                </a:rPr>
                <a:t>gemäß</a:t>
              </a:r>
              <a:r>
                <a:rPr lang="en-US" sz="600" dirty="0">
                  <a:latin typeface="Calibri" panose="020F0502020204030204" pitchFamily="34" charset="0"/>
                  <a:cs typeface="Calibri" panose="020F0502020204030204" pitchFamily="34" charset="0"/>
                </a:rPr>
                <a:t> ISO 6330: </a:t>
              </a:r>
              <a:r>
                <a:rPr lang="en-US" sz="600" dirty="0" err="1">
                  <a:latin typeface="Calibri" panose="020F0502020204030204" pitchFamily="34" charset="0"/>
                  <a:cs typeface="Calibri" panose="020F0502020204030204" pitchFamily="34" charset="0"/>
                </a:rPr>
                <a:t>häusliches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Wasch</a:t>
              </a:r>
              <a:r>
                <a:rPr lang="en-US" sz="600" dirty="0">
                  <a:latin typeface="Calibri" panose="020F0502020204030204" pitchFamily="34" charset="0"/>
                  <a:cs typeface="Calibri" panose="020F0502020204030204" pitchFamily="34" charset="0"/>
                </a:rPr>
                <a:t>- und </a:t>
              </a:r>
              <a:r>
                <a:rPr lang="en-US" sz="600" dirty="0" err="1">
                  <a:latin typeface="Calibri" panose="020F0502020204030204" pitchFamily="34" charset="0"/>
                  <a:cs typeface="Calibri" panose="020F0502020204030204" pitchFamily="34" charset="0"/>
                </a:rPr>
                <a:t>Trocknungsmethoden</a:t>
              </a:r>
              <a:endParaRPr lang="en-GB" sz="600" dirty="0">
                <a:latin typeface="Calibri" panose="020F0502020204030204" pitchFamily="34" charset="0"/>
                <a:cs typeface="Calibri" panose="020F0502020204030204" pitchFamily="34" charset="0"/>
              </a:endParaRPr>
            </a:p>
            <a:p>
              <a:pPr>
                <a:tabLst>
                  <a:tab pos="266700" algn="l"/>
                </a:tabLst>
              </a:pPr>
              <a:r>
                <a:rPr lang="en-GB" sz="600" dirty="0">
                  <a:latin typeface="Calibri" panose="020F0502020204030204" pitchFamily="34" charset="0"/>
                  <a:cs typeface="Calibri" panose="020F0502020204030204" pitchFamily="34" charset="0"/>
                </a:rPr>
                <a:t>	Eigenschaften : 	</a:t>
              </a:r>
              <a:r>
                <a:rPr lang="fr-FR" sz="600" dirty="0">
                  <a:latin typeface="Calibri" panose="020F0502020204030204" pitchFamily="34" charset="0"/>
                  <a:cs typeface="Calibri" panose="020F0502020204030204" pitchFamily="34" charset="0"/>
                </a:rPr>
                <a:t>Hose MISTI 5MIP150 (</a:t>
              </a:r>
              <a:r>
                <a:rPr lang="en-US" sz="600" dirty="0">
                  <a:latin typeface="Calibri" panose="020F0502020204030204" pitchFamily="34" charset="0"/>
                  <a:cs typeface="Calibri" panose="020F0502020204030204" pitchFamily="34" charset="0"/>
                </a:rPr>
                <a:t>Grau/ Orange</a:t>
              </a:r>
              <a:r>
                <a:rPr lang="fr-FR" sz="600" dirty="0">
                  <a:latin typeface="Calibri" panose="020F0502020204030204" pitchFamily="34" charset="0"/>
                  <a:cs typeface="Calibri" panose="020F0502020204030204" pitchFamily="34" charset="0"/>
                </a:rPr>
                <a:t>),5MIP050 (</a:t>
              </a:r>
              <a:r>
                <a:rPr lang="en-US" sz="600" dirty="0">
                  <a:latin typeface="Calibri" panose="020F0502020204030204" pitchFamily="34" charset="0"/>
                  <a:cs typeface="Calibri" panose="020F0502020204030204" pitchFamily="34" charset="0"/>
                </a:rPr>
                <a:t>Navy/ Grau</a:t>
              </a:r>
              <a:r>
                <a:rPr lang="fr-FR" sz="600" dirty="0">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 </a:t>
              </a:r>
              <a:r>
                <a:rPr lang="en-GB" sz="600" b="1" dirty="0" err="1">
                  <a:latin typeface="Calibri" panose="020F0502020204030204" pitchFamily="34" charset="0"/>
                  <a:cs typeface="Calibri" panose="020F0502020204030204" pitchFamily="34" charset="0"/>
                </a:rPr>
                <a:t>Typ</a:t>
              </a:r>
              <a:r>
                <a:rPr lang="en-GB" sz="600" b="1" dirty="0">
                  <a:latin typeface="Calibri" panose="020F0502020204030204" pitchFamily="34" charset="0"/>
                  <a:cs typeface="Calibri" panose="020F0502020204030204" pitchFamily="34" charset="0"/>
                </a:rPr>
                <a:t> 2 </a:t>
              </a:r>
              <a:r>
                <a:rPr lang="en-GB" sz="600" b="1" dirty="0" err="1">
                  <a:latin typeface="Calibri" panose="020F0502020204030204" pitchFamily="34" charset="0"/>
                  <a:cs typeface="Calibri" panose="020F0502020204030204" pitchFamily="34" charset="0"/>
                </a:rPr>
                <a:t>Stufe</a:t>
              </a:r>
              <a:r>
                <a:rPr lang="en-GB" sz="600" b="1" dirty="0">
                  <a:latin typeface="Calibri" panose="020F0502020204030204" pitchFamily="34" charset="0"/>
                  <a:cs typeface="Calibri" panose="020F0502020204030204" pitchFamily="34" charset="0"/>
                </a:rPr>
                <a:t> 0 </a:t>
              </a:r>
              <a:r>
                <a:rPr lang="en-GB" sz="600" dirty="0">
                  <a:latin typeface="Calibri" panose="020F0502020204030204" pitchFamily="34" charset="0"/>
                  <a:cs typeface="Calibri" panose="020F0502020204030204" pitchFamily="34" charset="0"/>
                </a:rPr>
                <a:t>(</a:t>
              </a:r>
              <a:r>
                <a:rPr lang="en-GB" sz="600" dirty="0" err="1">
                  <a:latin typeface="Calibri" panose="020F0502020204030204" pitchFamily="34" charset="0"/>
                  <a:cs typeface="Calibri" panose="020F0502020204030204" pitchFamily="34" charset="0"/>
                </a:rPr>
                <a:t>Anwendbar</a:t>
              </a:r>
              <a:r>
                <a:rPr lang="en-GB" sz="600" dirty="0">
                  <a:latin typeface="Calibri" panose="020F0502020204030204" pitchFamily="34" charset="0"/>
                  <a:cs typeface="Calibri" panose="020F0502020204030204" pitchFamily="34" charset="0"/>
                </a:rPr>
                <a:t> auf </a:t>
              </a:r>
              <a:r>
                <a:rPr lang="en-GB" sz="600" dirty="0" err="1">
                  <a:latin typeface="Calibri" panose="020F0502020204030204" pitchFamily="34" charset="0"/>
                  <a:cs typeface="Calibri" panose="020F0502020204030204" pitchFamily="34" charset="0"/>
                </a:rPr>
                <a:t>Kniepads</a:t>
              </a:r>
              <a:r>
                <a:rPr lang="en-GB" sz="600" dirty="0">
                  <a:latin typeface="Calibri" panose="020F0502020204030204" pitchFamily="34" charset="0"/>
                  <a:cs typeface="Calibri" panose="020F0502020204030204" pitchFamily="34" charset="0"/>
                </a:rPr>
                <a:t> ref. 8KNEE)</a:t>
              </a:r>
            </a:p>
            <a:p>
              <a:pPr>
                <a:tabLst>
                  <a:tab pos="266700" algn="l"/>
                </a:tabLst>
              </a:pPr>
              <a:r>
                <a:rPr lang="en-GB" sz="600" dirty="0">
                  <a:latin typeface="Calibri" panose="020F0502020204030204" pitchFamily="34" charset="0"/>
                  <a:cs typeface="Calibri" panose="020F0502020204030204" pitchFamily="34" charset="0"/>
                </a:rPr>
                <a:t>		</a:t>
              </a:r>
              <a:r>
                <a:rPr lang="fr-FR" sz="600" dirty="0" err="1">
                  <a:latin typeface="Calibri" panose="020F0502020204030204" pitchFamily="34" charset="0"/>
                  <a:cs typeface="Calibri" panose="020F0502020204030204" pitchFamily="34" charset="0"/>
                </a:rPr>
                <a:t>Latzhose</a:t>
              </a:r>
              <a:r>
                <a:rPr lang="fr-FR" sz="600" dirty="0">
                  <a:latin typeface="Calibri" panose="020F0502020204030204" pitchFamily="34" charset="0"/>
                  <a:cs typeface="Calibri" panose="020F0502020204030204" pitchFamily="34" charset="0"/>
                </a:rPr>
                <a:t> MISTI 5MIB150 (</a:t>
              </a:r>
              <a:r>
                <a:rPr lang="en-US" sz="600" dirty="0">
                  <a:latin typeface="Calibri" panose="020F0502020204030204" pitchFamily="34" charset="0"/>
                  <a:cs typeface="Calibri" panose="020F0502020204030204" pitchFamily="34" charset="0"/>
                </a:rPr>
                <a:t>Grau/ Orange</a:t>
              </a:r>
              <a:r>
                <a:rPr lang="fr-FR" sz="600" dirty="0">
                  <a:latin typeface="Calibri" panose="020F0502020204030204" pitchFamily="34" charset="0"/>
                  <a:cs typeface="Calibri" panose="020F0502020204030204" pitchFamily="34" charset="0"/>
                </a:rPr>
                <a:t>), 5MIB050 (</a:t>
              </a:r>
              <a:r>
                <a:rPr lang="en-US" sz="600" dirty="0">
                  <a:latin typeface="Calibri" panose="020F0502020204030204" pitchFamily="34" charset="0"/>
                  <a:cs typeface="Calibri" panose="020F0502020204030204" pitchFamily="34" charset="0"/>
                </a:rPr>
                <a:t>Navy/ Grau</a:t>
              </a:r>
              <a:r>
                <a:rPr lang="fr-FR" sz="600" dirty="0">
                  <a:latin typeface="Calibri" panose="020F0502020204030204" pitchFamily="34" charset="0"/>
                  <a:cs typeface="Calibri" panose="020F0502020204030204" pitchFamily="34" charset="0"/>
                </a:rPr>
                <a:t>)</a:t>
              </a:r>
              <a:r>
                <a:rPr lang="fr-FR" sz="600" dirty="0"/>
                <a:t> </a:t>
              </a:r>
              <a:r>
                <a:rPr lang="en-GB" sz="600" dirty="0">
                  <a:latin typeface="Calibri" panose="020F0502020204030204" pitchFamily="34" charset="0"/>
                  <a:cs typeface="Calibri" panose="020F0502020204030204" pitchFamily="34" charset="0"/>
                </a:rPr>
                <a:t>- </a:t>
              </a:r>
              <a:r>
                <a:rPr lang="en-GB" sz="600" b="1" dirty="0">
                  <a:latin typeface="Calibri" panose="020F0502020204030204" pitchFamily="34" charset="0"/>
                  <a:cs typeface="Calibri" panose="020F0502020204030204" pitchFamily="34" charset="0"/>
                </a:rPr>
                <a:t>Typ 2 - Stufe 0 </a:t>
              </a:r>
              <a:r>
                <a:rPr lang="en-GB" sz="600" dirty="0">
                  <a:latin typeface="Calibri" panose="020F0502020204030204" pitchFamily="34" charset="0"/>
                  <a:cs typeface="Calibri" panose="020F0502020204030204" pitchFamily="34" charset="0"/>
                </a:rPr>
                <a:t>(Anwendbar auf Kniepads ref. 8KNEE)</a:t>
              </a:r>
            </a:p>
            <a:p>
              <a:pPr marL="266700"/>
              <a:r>
                <a:rPr lang="en-GB" sz="600" dirty="0">
                  <a:latin typeface="Calibri" panose="020F0502020204030204" pitchFamily="34" charset="0"/>
                  <a:cs typeface="Calibri" panose="020F0502020204030204" pitchFamily="34" charset="0"/>
                </a:rPr>
                <a:t>Knieschutzklassen sind wie folgt eingeteilt:</a:t>
              </a:r>
            </a:p>
            <a:p>
              <a:pPr marL="266700"/>
              <a:r>
                <a:rPr lang="en-GB" sz="600" b="1" dirty="0">
                  <a:latin typeface="Calibri" panose="020F0502020204030204" pitchFamily="34" charset="0"/>
                  <a:cs typeface="Calibri" panose="020F0502020204030204" pitchFamily="34" charset="0"/>
                </a:rPr>
                <a:t>Typ 1 : </a:t>
              </a:r>
              <a:r>
                <a:rPr lang="en-GB" sz="600" dirty="0">
                  <a:latin typeface="Calibri" panose="020F0502020204030204" pitchFamily="34" charset="0"/>
                  <a:cs typeface="Calibri" panose="020F0502020204030204" pitchFamily="34" charset="0"/>
                </a:rPr>
                <a:t>Kniepads unabhängig von anderer Kleidung, um die Beine befestigt.	</a:t>
              </a:r>
            </a:p>
            <a:p>
              <a:pPr marL="266700"/>
              <a:r>
                <a:rPr lang="en-GB" sz="600" b="1" dirty="0">
                  <a:latin typeface="Calibri" panose="020F0502020204030204" pitchFamily="34" charset="0"/>
                  <a:cs typeface="Calibri" panose="020F0502020204030204" pitchFamily="34" charset="0"/>
                </a:rPr>
                <a:t>Typ 2 : </a:t>
              </a:r>
              <a:r>
                <a:rPr lang="en-GB" sz="600" dirty="0">
                  <a:latin typeface="Calibri" panose="020F0502020204030204" pitchFamily="34" charset="0"/>
                  <a:cs typeface="Calibri" panose="020F0502020204030204" pitchFamily="34" charset="0"/>
                </a:rPr>
                <a:t>Kniepads mit Schaum- oder anderer Polsterung, in Taschen an den Beinen gesichert oder dauerhaft an der Hose befestigt.	</a:t>
              </a:r>
            </a:p>
            <a:p>
              <a:pPr marL="266700"/>
              <a:r>
                <a:rPr lang="en-GB" sz="600" b="1" dirty="0">
                  <a:latin typeface="Calibri" panose="020F0502020204030204" pitchFamily="34" charset="0"/>
                  <a:cs typeface="Calibri" panose="020F0502020204030204" pitchFamily="34" charset="0"/>
                </a:rPr>
                <a:t>Typ 3 : </a:t>
              </a:r>
              <a:r>
                <a:rPr lang="en-GB" sz="600" dirty="0">
                  <a:latin typeface="Calibri" panose="020F0502020204030204" pitchFamily="34" charset="0"/>
                  <a:cs typeface="Calibri" panose="020F0502020204030204" pitchFamily="34" charset="0"/>
                </a:rPr>
                <a:t>Kniepads nicht am Körper befestigt, sondern positioniert während der Benutzer sich bewegt.	</a:t>
              </a:r>
            </a:p>
            <a:p>
              <a:pPr marL="266700"/>
              <a:r>
                <a:rPr lang="en-GB" sz="600" b="1" dirty="0">
                  <a:latin typeface="Calibri" panose="020F0502020204030204" pitchFamily="34" charset="0"/>
                  <a:cs typeface="Calibri" panose="020F0502020204030204" pitchFamily="34" charset="0"/>
                </a:rPr>
                <a:t>Typ 4: </a:t>
              </a:r>
              <a:r>
                <a:rPr lang="en-GB" sz="600" dirty="0">
                  <a:latin typeface="Calibri" panose="020F0502020204030204" pitchFamily="34" charset="0"/>
                  <a:cs typeface="Calibri" panose="020F0502020204030204" pitchFamily="34" charset="0"/>
                </a:rPr>
                <a:t>Kniepads , die Teil einer Einheit mit zusätzlichen Funktionen sind, wie ein Hilfegestell zum Aufstehen oder ein Kniesitz. Kann am Körper getragen werden oder unabhängig sein.</a:t>
              </a:r>
            </a:p>
            <a:p>
              <a:pPr marL="266700"/>
              <a:endParaRPr lang="en-GB" sz="300" b="1"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Schutzklasse 0 : </a:t>
              </a:r>
              <a:r>
                <a:rPr lang="en-GB" sz="600" dirty="0">
                  <a:latin typeface="Calibri" panose="020F0502020204030204" pitchFamily="34" charset="0"/>
                  <a:cs typeface="Calibri" panose="020F0502020204030204" pitchFamily="34" charset="0"/>
                </a:rPr>
                <a:t>Ebene Bodenoberflächen	</a:t>
              </a:r>
            </a:p>
            <a:p>
              <a:pPr marL="266700"/>
              <a:r>
                <a:rPr lang="en-GB" sz="600" b="1" dirty="0">
                  <a:latin typeface="Calibri" panose="020F0502020204030204" pitchFamily="34" charset="0"/>
                  <a:cs typeface="Calibri" panose="020F0502020204030204" pitchFamily="34" charset="0"/>
                </a:rPr>
                <a:t>Schutzklasse 1: </a:t>
              </a:r>
              <a:r>
                <a:rPr lang="en-GB" sz="600" dirty="0">
                  <a:latin typeface="Calibri" panose="020F0502020204030204" pitchFamily="34" charset="0"/>
                  <a:cs typeface="Calibri" panose="020F0502020204030204" pitchFamily="34" charset="0"/>
                </a:rPr>
                <a:t>Ebene oder unebene Bodenoberflächen. Schützt vor dem Eindringen durch eine Kraft von mindestens (100 ± 5) N	</a:t>
              </a:r>
            </a:p>
            <a:p>
              <a:pPr marL="266700"/>
              <a:r>
                <a:rPr lang="en-GB" sz="600" b="1" dirty="0">
                  <a:latin typeface="Calibri" panose="020F0502020204030204" pitchFamily="34" charset="0"/>
                  <a:cs typeface="Calibri" panose="020F0502020204030204" pitchFamily="34" charset="0"/>
                </a:rPr>
                <a:t>Schutzklasse 2: </a:t>
              </a:r>
              <a:r>
                <a:rPr lang="en-GB" sz="600" dirty="0">
                  <a:latin typeface="Calibri" panose="020F0502020204030204" pitchFamily="34" charset="0"/>
                  <a:cs typeface="Calibri" panose="020F0502020204030204" pitchFamily="34" charset="0"/>
                </a:rPr>
                <a:t>Ebene oder unebene Bodenoberflächen unter erschwerten Bedingungen. Schützt vor dem Eindringen durch eine Kraft von mindestens (250 ± 10) N.</a:t>
              </a:r>
            </a:p>
            <a:p>
              <a:endParaRPr lang="en-GB" sz="600" b="1" dirty="0">
                <a:latin typeface="Calibri" panose="020F0502020204030204" pitchFamily="34" charset="0"/>
                <a:cs typeface="Calibri" panose="020F0502020204030204" pitchFamily="34" charset="0"/>
              </a:endParaRPr>
            </a:p>
            <a:p>
              <a:r>
                <a:rPr lang="en-GB" sz="600" b="1" dirty="0" err="1">
                  <a:latin typeface="Calibri" panose="020F0502020204030204" pitchFamily="34" charset="0"/>
                  <a:cs typeface="Calibri" panose="020F0502020204030204" pitchFamily="34" charset="0"/>
                </a:rPr>
                <a:t>Waschanleitung</a:t>
              </a:r>
              <a:r>
                <a:rPr lang="en-GB" sz="600" b="1" dirty="0">
                  <a:latin typeface="Calibri" panose="020F0502020204030204" pitchFamily="34" charset="0"/>
                  <a:cs typeface="Calibri" panose="020F0502020204030204" pitchFamily="34" charset="0"/>
                </a:rPr>
                <a:t>:</a:t>
              </a:r>
              <a:endParaRPr lang="en-GB" sz="600" dirty="0">
                <a:latin typeface="Calibri" panose="020F0502020204030204" pitchFamily="34" charset="0"/>
                <a:cs typeface="Calibri" panose="020F0502020204030204" pitchFamily="34" charset="0"/>
              </a:endParaRPr>
            </a:p>
            <a:p>
              <a:r>
                <a:rPr lang="en-US" sz="600" dirty="0" err="1">
                  <a:latin typeface="Calibri" panose="020F0502020204030204" pitchFamily="34" charset="0"/>
                  <a:cs typeface="Calibri" panose="020F0502020204030204" pitchFamily="34" charset="0"/>
                </a:rPr>
                <a:t>Waschen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bei</a:t>
              </a:r>
              <a:r>
                <a:rPr lang="en-US" sz="600" dirty="0">
                  <a:latin typeface="Calibri" panose="020F0502020204030204" pitchFamily="34" charset="0"/>
                  <a:cs typeface="Calibri" panose="020F0502020204030204" pitchFamily="34" charset="0"/>
                </a:rPr>
                <a:t> 40 ° C </a:t>
              </a:r>
              <a:r>
                <a:rPr lang="en-US" sz="600" dirty="0" err="1">
                  <a:latin typeface="Calibri" panose="020F0502020204030204" pitchFamily="34" charset="0"/>
                  <a:cs typeface="Calibri" panose="020F0502020204030204" pitchFamily="34" charset="0"/>
                </a:rPr>
                <a:t>gemäß</a:t>
              </a:r>
              <a:r>
                <a:rPr lang="en-US" sz="600" dirty="0">
                  <a:latin typeface="Calibri" panose="020F0502020204030204" pitchFamily="34" charset="0"/>
                  <a:cs typeface="Calibri" panose="020F0502020204030204" pitchFamily="34" charset="0"/>
                </a:rPr>
                <a:t> ISO 6330: </a:t>
              </a:r>
              <a:r>
                <a:rPr lang="en-US" sz="600" dirty="0" err="1">
                  <a:latin typeface="Calibri" panose="020F0502020204030204" pitchFamily="34" charset="0"/>
                  <a:cs typeface="Calibri" panose="020F0502020204030204" pitchFamily="34" charset="0"/>
                </a:rPr>
                <a:t>häusliches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Wasch</a:t>
              </a:r>
              <a:r>
                <a:rPr lang="en-US" sz="600" dirty="0">
                  <a:latin typeface="Calibri" panose="020F0502020204030204" pitchFamily="34" charset="0"/>
                  <a:cs typeface="Calibri" panose="020F0502020204030204" pitchFamily="34" charset="0"/>
                </a:rPr>
                <a:t>- und </a:t>
              </a:r>
              <a:r>
                <a:rPr lang="en-US" sz="600" dirty="0" err="1">
                  <a:latin typeface="Calibri" panose="020F0502020204030204" pitchFamily="34" charset="0"/>
                  <a:cs typeface="Calibri" panose="020F0502020204030204" pitchFamily="34" charset="0"/>
                </a:rPr>
                <a:t>Trocknungsmethoden</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r>
                <a:rPr lang="en-US" sz="600" dirty="0" err="1">
                  <a:latin typeface="Calibri" panose="020F0502020204030204" pitchFamily="34" charset="0"/>
                  <a:cs typeface="Calibri" panose="020F0502020204030204" pitchFamily="34" charset="0"/>
                </a:rPr>
                <a:t>Trocknen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bei</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mäßiger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Temperatur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erlaubt</a:t>
              </a:r>
              <a:r>
                <a:rPr lang="en-US" sz="600" dirty="0">
                  <a:latin typeface="Calibri" panose="020F0502020204030204" pitchFamily="34" charset="0"/>
                  <a:cs typeface="Calibri" panose="020F0502020204030204" pitchFamily="34" charset="0"/>
                </a:rPr>
                <a:t> (maximal 60 °C)</a:t>
              </a:r>
              <a:endParaRPr lang="fr-FR" sz="600" dirty="0">
                <a:latin typeface="Calibri" panose="020F0502020204030204" pitchFamily="34" charset="0"/>
                <a:cs typeface="Calibri" panose="020F0502020204030204" pitchFamily="34" charset="0"/>
              </a:endParaRPr>
            </a:p>
            <a:p>
              <a:r>
                <a:rPr lang="en-US" sz="600" dirty="0" err="1">
                  <a:latin typeface="Calibri" panose="020F0502020204030204" pitchFamily="34" charset="0"/>
                  <a:cs typeface="Calibri" panose="020F0502020204030204" pitchFamily="34" charset="0"/>
                </a:rPr>
                <a:t>Nicht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bleichen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Trockenreinigung</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mit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üblichen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Lösungsmitteln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erlaubt</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Bei </a:t>
              </a:r>
              <a:r>
                <a:rPr lang="en-US" sz="600" dirty="0" err="1">
                  <a:latin typeface="Calibri" panose="020F0502020204030204" pitchFamily="34" charset="0"/>
                  <a:cs typeface="Calibri" panose="020F0502020204030204" pitchFamily="34" charset="0"/>
                </a:rPr>
                <a:t>mittlerer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Temperatur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bügeln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unter</a:t>
              </a:r>
              <a:r>
                <a:rPr lang="en-US" sz="600" dirty="0">
                  <a:latin typeface="Calibri" panose="020F0502020204030204" pitchFamily="34" charset="0"/>
                  <a:cs typeface="Calibri" panose="020F0502020204030204" pitchFamily="34" charset="0"/>
                </a:rPr>
                <a:t> 150 °C).</a:t>
              </a:r>
              <a:endParaRPr lang="fr-FR" sz="600" dirty="0">
                <a:latin typeface="Calibri" panose="020F0502020204030204" pitchFamily="34" charset="0"/>
                <a:cs typeface="Calibri" panose="020F0502020204030204" pitchFamily="34" charset="0"/>
              </a:endParaRPr>
            </a:p>
            <a:p>
              <a:endParaRPr lang="en-GB" sz="600" dirty="0">
                <a:latin typeface="Calibri" panose="020F0502020204030204" pitchFamily="34" charset="0"/>
                <a:cs typeface="Calibri" panose="020F0502020204030204" pitchFamily="34" charset="0"/>
              </a:endParaRPr>
            </a:p>
            <a:p>
              <a:r>
                <a:rPr lang="en-GB" sz="600" dirty="0" err="1">
                  <a:latin typeface="Calibri" panose="020F0502020204030204" pitchFamily="34" charset="0"/>
                  <a:cs typeface="Calibri" panose="020F0502020204030204" pitchFamily="34" charset="0"/>
                </a:rPr>
                <a:t>Schutzkleidung</a:t>
              </a:r>
              <a:r>
                <a:rPr lang="en-GB" sz="600" dirty="0">
                  <a:latin typeface="Calibri" panose="020F0502020204030204" pitchFamily="34" charset="0"/>
                  <a:cs typeface="Calibri" panose="020F0502020204030204" pitchFamily="34" charset="0"/>
                </a:rPr>
                <a:t> sollte regelmäßig gemäß empfohlener Anleitung gereinigt werden. Inspizieren Sie die Kleidung nach dem Waschen vor der Wiederverwendung. Bitte trocknen &amp; bügeln Sie die Kleidung nach jeder Wäsche für bessere Leistung. Die Lebensdauer der Kleidung hängt von den Nutzungsbedingungen und der Pflege ab. </a:t>
              </a:r>
            </a:p>
            <a:p>
              <a:endParaRPr lang="en-GB" sz="600" dirty="0">
                <a:latin typeface="Calibri" panose="020F0502020204030204" pitchFamily="34" charset="0"/>
                <a:cs typeface="Calibri" panose="020F0502020204030204" pitchFamily="34" charset="0"/>
              </a:endParaRPr>
            </a:p>
            <a:p>
              <a:r>
                <a:rPr lang="en-GB" sz="600" b="1" dirty="0">
                  <a:latin typeface="Calibri" panose="020F0502020204030204" pitchFamily="34" charset="0"/>
                  <a:cs typeface="Calibri" panose="020F0502020204030204" pitchFamily="34" charset="0"/>
                </a:rPr>
                <a:t>Aufbewahrung:</a:t>
              </a:r>
            </a:p>
            <a:p>
              <a:r>
                <a:rPr lang="en-GB" sz="600" dirty="0">
                  <a:latin typeface="Calibri" panose="020F0502020204030204" pitchFamily="34" charset="0"/>
                  <a:cs typeface="Calibri" panose="020F0502020204030204" pitchFamily="34" charset="0"/>
                </a:rPr>
                <a:t>Es ist darauf zu achten, dass die Kleidung keinen feuchten Lagerbedingungen oder direkter Sonneneinstrahlung ausgesetzt wird, da direkte Sonneneinstrahlung zum Verblassen der Farben führen kann. </a:t>
              </a:r>
            </a:p>
            <a:p>
              <a:pPr>
                <a:spcAft>
                  <a:spcPts val="0"/>
                </a:spcAft>
              </a:pPr>
              <a:r>
                <a:rPr lang="de-DE" altLang="fr-FR" sz="600" dirty="0">
                  <a:latin typeface="Calibri" panose="020F0502020204030204" pitchFamily="34" charset="0"/>
                  <a:cs typeface="Calibri" panose="020F0502020204030204" pitchFamily="34" charset="0"/>
                </a:rPr>
                <a:t>Der Artikel ist in seinem Lieferzustand durch den Hersteller zu transportieren.</a:t>
              </a:r>
            </a:p>
            <a:p>
              <a:pPr>
                <a:spcAft>
                  <a:spcPts val="0"/>
                </a:spcAft>
              </a:pPr>
              <a:endParaRPr lang="de-DE" altLang="fr-FR" sz="600" dirty="0">
                <a:latin typeface="Calibri" panose="020F0502020204030204" pitchFamily="34" charset="0"/>
                <a:cs typeface="Calibri" panose="020F0502020204030204" pitchFamily="34" charset="0"/>
              </a:endParaRPr>
            </a:p>
            <a:p>
              <a:pPr>
                <a:spcAft>
                  <a:spcPts val="0"/>
                </a:spcAft>
              </a:pPr>
              <a:r>
                <a:rPr lang="de-DE" altLang="fr-FR" sz="600" b="1" dirty="0">
                  <a:latin typeface="Calibri" panose="020F0502020204030204" pitchFamily="34" charset="0"/>
                  <a:cs typeface="Calibri" panose="020F0502020204030204" pitchFamily="34" charset="0"/>
                </a:rPr>
                <a:t>Reparatur:</a:t>
              </a:r>
            </a:p>
            <a:p>
              <a:r>
                <a:rPr lang="en-US" sz="600" dirty="0" err="1">
                  <a:latin typeface="Calibri" panose="020F0502020204030204" pitchFamily="34" charset="0"/>
                  <a:cs typeface="Calibri" panose="020F0502020204030204" pitchFamily="34" charset="0"/>
                </a:rPr>
                <a:t>Wenn</a:t>
              </a:r>
              <a:r>
                <a:rPr lang="en-US" sz="600" dirty="0">
                  <a:latin typeface="Calibri" panose="020F0502020204030204" pitchFamily="34" charset="0"/>
                  <a:cs typeface="Calibri" panose="020F0502020204030204" pitchFamily="34" charset="0"/>
                </a:rPr>
                <a:t> das </a:t>
              </a:r>
              <a:r>
                <a:rPr lang="en-US" sz="600" dirty="0" err="1">
                  <a:latin typeface="Calibri" panose="020F0502020204030204" pitchFamily="34" charset="0"/>
                  <a:cs typeface="Calibri" panose="020F0502020204030204" pitchFamily="34" charset="0"/>
                </a:rPr>
                <a:t>Produkt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beschädigt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ist</a:t>
              </a:r>
              <a:r>
                <a:rPr lang="en-US" sz="600" dirty="0">
                  <a:latin typeface="Calibri" panose="020F0502020204030204" pitchFamily="34" charset="0"/>
                  <a:cs typeface="Calibri" panose="020F0502020204030204" pitchFamily="34" charset="0"/>
                </a:rPr>
                <a:t>, die Bandage </a:t>
              </a:r>
              <a:r>
                <a:rPr lang="en-US" sz="600" dirty="0" err="1">
                  <a:latin typeface="Calibri" panose="020F0502020204030204" pitchFamily="34" charset="0"/>
                  <a:cs typeface="Calibri" panose="020F0502020204030204" pitchFamily="34" charset="0"/>
                </a:rPr>
                <a:t>zerrissen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ist</a:t>
              </a:r>
              <a:r>
                <a:rPr lang="en-US" sz="600" dirty="0">
                  <a:latin typeface="Calibri" panose="020F0502020204030204" pitchFamily="34" charset="0"/>
                  <a:cs typeface="Calibri" panose="020F0502020204030204" pitchFamily="34" charset="0"/>
                </a:rPr>
                <a:t>, die </a:t>
              </a:r>
              <a:r>
                <a:rPr lang="en-US" sz="600" dirty="0" err="1">
                  <a:latin typeface="Calibri" panose="020F0502020204030204" pitchFamily="34" charset="0"/>
                  <a:cs typeface="Calibri" panose="020F0502020204030204" pitchFamily="34" charset="0"/>
                </a:rPr>
                <a:t>Knieorthese</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beschädigt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ist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kann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nicht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mehr</a:t>
              </a:r>
              <a:r>
                <a:rPr lang="en-US" sz="600" dirty="0">
                  <a:latin typeface="Calibri" panose="020F0502020204030204" pitchFamily="34" charset="0"/>
                  <a:cs typeface="Calibri" panose="020F0502020204030204" pitchFamily="34" charset="0"/>
                </a:rPr>
                <a:t> der </a:t>
              </a:r>
              <a:r>
                <a:rPr lang="en-US" sz="600" dirty="0" err="1">
                  <a:latin typeface="Calibri" panose="020F0502020204030204" pitchFamily="34" charset="0"/>
                  <a:cs typeface="Calibri" panose="020F0502020204030204" pitchFamily="34" charset="0"/>
                </a:rPr>
                <a:t>maximale</a:t>
              </a:r>
              <a:r>
                <a:rPr lang="en-US" sz="600" dirty="0">
                  <a:latin typeface="Calibri" panose="020F0502020204030204" pitchFamily="34" charset="0"/>
                  <a:cs typeface="Calibri" panose="020F0502020204030204" pitchFamily="34" charset="0"/>
                </a:rPr>
                <a:t> Schutz </a:t>
              </a:r>
              <a:r>
                <a:rPr lang="en-US" sz="600" dirty="0" err="1">
                  <a:latin typeface="Calibri" panose="020F0502020204030204" pitchFamily="34" charset="0"/>
                  <a:cs typeface="Calibri" panose="020F0502020204030204" pitchFamily="34" charset="0"/>
                </a:rPr>
                <a:t>gewährleistet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werden</a:t>
              </a:r>
              <a:r>
                <a:rPr lang="en-US" sz="600" dirty="0">
                  <a:latin typeface="Calibri" panose="020F0502020204030204" pitchFamily="34" charset="0"/>
                  <a:cs typeface="Calibri" panose="020F0502020204030204" pitchFamily="34" charset="0"/>
                </a:rPr>
                <a:t> und </a:t>
              </a:r>
              <a:r>
                <a:rPr lang="en-US" sz="600" dirty="0" err="1">
                  <a:latin typeface="Calibri" panose="020F0502020204030204" pitchFamily="34" charset="0"/>
                  <a:cs typeface="Calibri" panose="020F0502020204030204" pitchFamily="34" charset="0"/>
                </a:rPr>
                <a:t>sie</a:t>
              </a:r>
              <a:r>
                <a:rPr lang="en-US" sz="600" dirty="0">
                  <a:latin typeface="Calibri" panose="020F0502020204030204" pitchFamily="34" charset="0"/>
                  <a:cs typeface="Calibri" panose="020F0502020204030204" pitchFamily="34" charset="0"/>
                </a:rPr>
                <a:t> muss </a:t>
              </a:r>
              <a:r>
                <a:rPr lang="en-US" sz="600" dirty="0" err="1">
                  <a:latin typeface="Calibri" panose="020F0502020204030204" pitchFamily="34" charset="0"/>
                  <a:cs typeface="Calibri" panose="020F0502020204030204" pitchFamily="34" charset="0"/>
                </a:rPr>
                <a:t>sofort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repariert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oder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ersetzt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werden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Verwenden</a:t>
              </a:r>
              <a:r>
                <a:rPr lang="en-US" sz="600" dirty="0">
                  <a:latin typeface="Calibri" panose="020F0502020204030204" pitchFamily="34" charset="0"/>
                  <a:cs typeface="Calibri" panose="020F0502020204030204" pitchFamily="34" charset="0"/>
                </a:rPr>
                <a:t> Sie </a:t>
              </a:r>
              <a:r>
                <a:rPr lang="en-US" sz="600" dirty="0" err="1">
                  <a:latin typeface="Calibri" panose="020F0502020204030204" pitchFamily="34" charset="0"/>
                  <a:cs typeface="Calibri" panose="020F0502020204030204" pitchFamily="34" charset="0"/>
                </a:rPr>
                <a:t>niemals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ein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beschädigtes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Produkt</a:t>
              </a:r>
              <a:r>
                <a:rPr lang="en-US" sz="600" dirty="0">
                  <a:latin typeface="Calibri" panose="020F0502020204030204" pitchFamily="34" charset="0"/>
                  <a:cs typeface="Calibri" panose="020F0502020204030204" pitchFamily="34" charset="0"/>
                </a:rPr>
                <a:t>. Die </a:t>
              </a:r>
              <a:r>
                <a:rPr lang="en-US" sz="600" dirty="0" err="1">
                  <a:latin typeface="Calibri" panose="020F0502020204030204" pitchFamily="34" charset="0"/>
                  <a:cs typeface="Calibri" panose="020F0502020204030204" pitchFamily="34" charset="0"/>
                </a:rPr>
                <a:t>Reparatur</a:t>
              </a:r>
              <a:r>
                <a:rPr lang="en-US" sz="600" dirty="0">
                  <a:latin typeface="Calibri" panose="020F0502020204030204" pitchFamily="34" charset="0"/>
                  <a:cs typeface="Calibri" panose="020F0502020204030204" pitchFamily="34" charset="0"/>
                </a:rPr>
                <a:t> dieses </a:t>
              </a:r>
              <a:r>
                <a:rPr lang="en-US" sz="600" dirty="0" err="1">
                  <a:latin typeface="Calibri" panose="020F0502020204030204" pitchFamily="34" charset="0"/>
                  <a:cs typeface="Calibri" panose="020F0502020204030204" pitchFamily="34" charset="0"/>
                </a:rPr>
                <a:t>Produkts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erfolgt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allein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unter</a:t>
              </a:r>
              <a:r>
                <a:rPr lang="en-US" sz="600" dirty="0">
                  <a:latin typeface="Calibri" panose="020F0502020204030204" pitchFamily="34" charset="0"/>
                  <a:cs typeface="Calibri" panose="020F0502020204030204" pitchFamily="34" charset="0"/>
                </a:rPr>
                <a:t> der </a:t>
              </a:r>
              <a:r>
                <a:rPr lang="en-US" sz="600" dirty="0" err="1">
                  <a:latin typeface="Calibri" panose="020F0502020204030204" pitchFamily="34" charset="0"/>
                  <a:cs typeface="Calibri" panose="020F0502020204030204" pitchFamily="34" charset="0"/>
                </a:rPr>
                <a:t>Bedingung</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dass</a:t>
              </a:r>
              <a:r>
                <a:rPr lang="en-US" sz="600" dirty="0">
                  <a:latin typeface="Calibri" panose="020F0502020204030204" pitchFamily="34" charset="0"/>
                  <a:cs typeface="Calibri" panose="020F0502020204030204" pitchFamily="34" charset="0"/>
                </a:rPr>
                <a:t> die </a:t>
              </a:r>
              <a:r>
                <a:rPr lang="en-US" sz="600" dirty="0" err="1">
                  <a:latin typeface="Calibri" panose="020F0502020204030204" pitchFamily="34" charset="0"/>
                  <a:cs typeface="Calibri" panose="020F0502020204030204" pitchFamily="34" charset="0"/>
                </a:rPr>
                <a:t>Ansprüche</a:t>
              </a:r>
              <a:r>
                <a:rPr lang="en-US" sz="600" dirty="0">
                  <a:latin typeface="Calibri" panose="020F0502020204030204" pitchFamily="34" charset="0"/>
                  <a:cs typeface="Calibri" panose="020F0502020204030204" pitchFamily="34" charset="0"/>
                </a:rPr>
                <a:t> auf </a:t>
              </a:r>
              <a:r>
                <a:rPr lang="en-US" sz="600" dirty="0" err="1">
                  <a:latin typeface="Calibri" panose="020F0502020204030204" pitchFamily="34" charset="0"/>
                  <a:cs typeface="Calibri" panose="020F0502020204030204" pitchFamily="34" charset="0"/>
                </a:rPr>
                <a:t>diese</a:t>
              </a:r>
              <a:r>
                <a:rPr lang="en-US" sz="600" dirty="0">
                  <a:latin typeface="Calibri" panose="020F0502020204030204" pitchFamily="34" charset="0"/>
                  <a:cs typeface="Calibri" panose="020F0502020204030204" pitchFamily="34" charset="0"/>
                </a:rPr>
                <a:t> Bandage </a:t>
              </a:r>
              <a:r>
                <a:rPr lang="en-US" sz="600" dirty="0" err="1">
                  <a:latin typeface="Calibri" panose="020F0502020204030204" pitchFamily="34" charset="0"/>
                  <a:cs typeface="Calibri" panose="020F0502020204030204" pitchFamily="34" charset="0"/>
                </a:rPr>
                <a:t>nicht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berührt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werden</a:t>
              </a:r>
              <a:r>
                <a:rPr lang="en-US" sz="600" dirty="0">
                  <a:latin typeface="Calibri" panose="020F0502020204030204" pitchFamily="34" charset="0"/>
                  <a:cs typeface="Calibri" panose="020F0502020204030204" pitchFamily="34" charset="0"/>
                </a:rPr>
                <a:t>. Wenden Sie </a:t>
              </a:r>
              <a:r>
                <a:rPr lang="en-US" sz="600" dirty="0" err="1">
                  <a:latin typeface="Calibri" panose="020F0502020204030204" pitchFamily="34" charset="0"/>
                  <a:cs typeface="Calibri" panose="020F0502020204030204" pitchFamily="34" charset="0"/>
                </a:rPr>
                <a:t>sich</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bei</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weiterhin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bestehenden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Zweifel</a:t>
              </a:r>
              <a:r>
                <a:rPr lang="en-US" sz="600" dirty="0">
                  <a:latin typeface="Calibri" panose="020F0502020204030204" pitchFamily="34" charset="0"/>
                  <a:cs typeface="Calibri" panose="020F0502020204030204" pitchFamily="34" charset="0"/>
                </a:rPr>
                <a:t> an den </a:t>
              </a:r>
              <a:r>
                <a:rPr lang="en-US" sz="600" dirty="0" err="1">
                  <a:latin typeface="Calibri" panose="020F0502020204030204" pitchFamily="34" charset="0"/>
                  <a:cs typeface="Calibri" panose="020F0502020204030204" pitchFamily="34" charset="0"/>
                </a:rPr>
                <a:t>unten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aufgeführten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Hersteller</a:t>
              </a:r>
              <a:r>
                <a:rPr lang="en-US" sz="600" dirty="0">
                  <a:latin typeface="Calibri" panose="020F0502020204030204" pitchFamily="34" charset="0"/>
                  <a:cs typeface="Calibri" panose="020F0502020204030204" pitchFamily="34" charset="0"/>
                </a:rPr>
                <a:t>, bevor Sie </a:t>
              </a:r>
              <a:r>
                <a:rPr lang="en-US" sz="600" dirty="0" err="1">
                  <a:latin typeface="Calibri" panose="020F0502020204030204" pitchFamily="34" charset="0"/>
                  <a:cs typeface="Calibri" panose="020F0502020204030204" pitchFamily="34" charset="0"/>
                </a:rPr>
                <a:t>versuchen</a:t>
              </a:r>
              <a:r>
                <a:rPr lang="en-US" sz="600" dirty="0">
                  <a:latin typeface="Calibri" panose="020F0502020204030204" pitchFamily="34" charset="0"/>
                  <a:cs typeface="Calibri" panose="020F0502020204030204" pitchFamily="34" charset="0"/>
                </a:rPr>
                <a:t>, das </a:t>
              </a:r>
              <a:r>
                <a:rPr lang="en-US" sz="600" dirty="0" err="1">
                  <a:latin typeface="Calibri" panose="020F0502020204030204" pitchFamily="34" charset="0"/>
                  <a:cs typeface="Calibri" panose="020F0502020204030204" pitchFamily="34" charset="0"/>
                </a:rPr>
                <a:t>Produkt</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zu</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reparieren</a:t>
              </a:r>
              <a:r>
                <a:rPr lang="en-US" sz="600" dirty="0">
                  <a:latin typeface="Calibri" panose="020F0502020204030204" pitchFamily="34" charset="0"/>
                  <a:cs typeface="Calibri" panose="020F0502020204030204" pitchFamily="34" charset="0"/>
                </a:rPr>
                <a:t>. Wenden Sie </a:t>
              </a:r>
              <a:r>
                <a:rPr lang="en-US" sz="600" dirty="0" err="1">
                  <a:latin typeface="Calibri" panose="020F0502020204030204" pitchFamily="34" charset="0"/>
                  <a:cs typeface="Calibri" panose="020F0502020204030204" pitchFamily="34" charset="0"/>
                </a:rPr>
                <a:t>sich</a:t>
              </a:r>
              <a:r>
                <a:rPr lang="en-US" sz="600" dirty="0">
                  <a:latin typeface="Calibri" panose="020F0502020204030204" pitchFamily="34" charset="0"/>
                  <a:cs typeface="Calibri" panose="020F0502020204030204" pitchFamily="34" charset="0"/>
                </a:rPr>
                <a:t> an </a:t>
              </a:r>
              <a:r>
                <a:rPr lang="en-US" sz="600" dirty="0" err="1">
                  <a:latin typeface="Calibri" panose="020F0502020204030204" pitchFamily="34" charset="0"/>
                  <a:cs typeface="Calibri" panose="020F0502020204030204" pitchFamily="34" charset="0"/>
                </a:rPr>
                <a:t>Ihren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Abfallentsorger</a:t>
              </a:r>
              <a:r>
                <a:rPr lang="en-US" sz="600" dirty="0">
                  <a:latin typeface="Calibri" panose="020F0502020204030204" pitchFamily="34" charset="0"/>
                  <a:cs typeface="Calibri" panose="020F0502020204030204" pitchFamily="34" charset="0"/>
                </a:rPr>
                <a:t>, um die Bandage </a:t>
              </a:r>
              <a:r>
                <a:rPr lang="en-US" sz="600" dirty="0" err="1">
                  <a:latin typeface="Calibri" panose="020F0502020204030204" pitchFamily="34" charset="0"/>
                  <a:cs typeface="Calibri" panose="020F0502020204030204" pitchFamily="34" charset="0"/>
                </a:rPr>
                <a:t>ordnungsgemäß</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zu</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entsorgen</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pPr>
                <a:spcAft>
                  <a:spcPts val="0"/>
                </a:spcAft>
              </a:pPr>
              <a:endParaRPr lang="en-US" sz="600" b="1" dirty="0">
                <a:latin typeface="Calibri" panose="020F0502020204030204" pitchFamily="34" charset="0"/>
                <a:ea typeface="Calibri"/>
                <a:cs typeface="Calibri" panose="020F0502020204030204" pitchFamily="34" charset="0"/>
              </a:endParaRPr>
            </a:p>
            <a:p>
              <a:pPr>
                <a:spcAft>
                  <a:spcPts val="0"/>
                </a:spcAft>
              </a:pPr>
              <a:r>
                <a:rPr lang="en-US" sz="600" b="1" dirty="0">
                  <a:latin typeface="Calibri" panose="020F0502020204030204" pitchFamily="34" charset="0"/>
                  <a:ea typeface="Calibri"/>
                  <a:cs typeface="Calibri" panose="020F0502020204030204" pitchFamily="34" charset="0"/>
                </a:rPr>
                <a:t>Recycling:</a:t>
              </a:r>
            </a:p>
            <a:p>
              <a:pPr>
                <a:spcAft>
                  <a:spcPts val="0"/>
                </a:spcAft>
              </a:pPr>
              <a:r>
                <a:rPr lang="en-US" sz="600" dirty="0">
                  <a:latin typeface="Calibri" panose="020F0502020204030204" pitchFamily="34" charset="0"/>
                  <a:ea typeface="Calibri"/>
                  <a:cs typeface="Calibri" panose="020F0502020204030204" pitchFamily="34" charset="0"/>
                </a:rPr>
                <a:t>Werfen Sie die Kleidung nicht nach Gebrauch in den Abfall. Wenn das Kleidu</a:t>
              </a:r>
              <a:r>
                <a:rPr lang="en-US" sz="600" dirty="0">
                  <a:latin typeface="Calibri" panose="020F0502020204030204" pitchFamily="34" charset="0"/>
                  <a:ea typeface="Calibri"/>
                  <a:cs typeface="Times New Roman"/>
                </a:rPr>
                <a:t>ngsstück nicht kontaminiert ist, kann es wie gewöhnliche Textilien recycelt werden. Bei Kontaminierung mit Schadstoffen muss die Kleidung ein angemessenes Aufbereitungsverfahren gemäß geltenden Verordnungen durchlaufen.</a:t>
              </a:r>
              <a:endParaRPr lang="en-GB" sz="600" dirty="0">
                <a:latin typeface="Calibri"/>
                <a:cs typeface="Calibri"/>
              </a:endParaRPr>
            </a:p>
            <a:p>
              <a:endParaRPr lang="en-GB" sz="600" dirty="0">
                <a:latin typeface="Calibri"/>
                <a:cs typeface="Calibri"/>
              </a:endParaRPr>
            </a:p>
            <a:p>
              <a:r>
                <a:rPr lang="en-GB" sz="600" b="1" dirty="0">
                  <a:latin typeface="Calibri"/>
                  <a:cs typeface="Calibri"/>
                </a:rPr>
                <a:t>Empfehlungen:</a:t>
              </a:r>
            </a:p>
            <a:p>
              <a:r>
                <a:rPr lang="de-DE" sz="600" dirty="0">
                  <a:latin typeface="Calibri"/>
                  <a:cs typeface="Calibri"/>
                </a:rPr>
                <a:t>Diese Kleidungsstücke schützen nur dort, wo sie den Körper bedecken, zusätzlicher Teilkörperschutz kann erforderlich sein. Wird nicht konforme Bekleidung über der Schutzkleidung getragen, beeinträchtigt diese die Wirksamkeit des Schutzes. </a:t>
              </a:r>
            </a:p>
            <a:p>
              <a:r>
                <a:rPr lang="de-DE" sz="600" dirty="0">
                  <a:latin typeface="Calibri"/>
                  <a:cs typeface="Calibri"/>
                </a:rPr>
                <a:t>Diese Knieschützer sind für den begrenzten Schutz der Knie bei Arbeiten in kniender Haltung auf flachem, glattem und trockenem Untergrund bestimmt. Sie dürfen nicht in einem Arbeitsumfeld mit Wasser verwendet werden. Der Träger muss sich bewusst sein, dass Arbeiten in kniender Haltung die Gefahr von chronischen Knieschäden bergen und er sollte des Öfteren aufstehen, um dieses Risiko zu reduzieren. Der Knieschutz muss für die gesamte Dauer von Arbeiten getragen werden, die eventuell Schäden an den Knien hervorrufen könnten. Die Knieschützer müssen sich problemlos anlegen lassen und dürfen nicht verrutschen. Die Seite mit der Aufschrift « INTERIEUR / INSIDE / INNERE / INTERIOR » muss in Kontakt mit dem Knie sein. Nach dem Anlegen muss der Pfeil auf den Knieschützern nach oben zeigen. </a:t>
              </a:r>
              <a:r>
                <a:rPr lang="en-US" sz="600" dirty="0" err="1">
                  <a:latin typeface="Calibri"/>
                  <a:cs typeface="Calibri"/>
                </a:rPr>
                <a:t>Diese</a:t>
              </a:r>
              <a:r>
                <a:rPr lang="en-US" sz="600" dirty="0">
                  <a:latin typeface="Calibri"/>
                  <a:cs typeface="Calibri"/>
                </a:rPr>
                <a:t> </a:t>
              </a:r>
              <a:r>
                <a:rPr lang="en-US" sz="600" dirty="0" err="1">
                  <a:latin typeface="Calibri"/>
                  <a:cs typeface="Calibri"/>
                </a:rPr>
                <a:t>Bandagen</a:t>
              </a:r>
              <a:r>
                <a:rPr lang="en-US" sz="600" dirty="0">
                  <a:latin typeface="Calibri"/>
                  <a:cs typeface="Calibri"/>
                </a:rPr>
                <a:t> </a:t>
              </a:r>
              <a:r>
                <a:rPr lang="en-US" sz="600" dirty="0" err="1">
                  <a:latin typeface="Calibri"/>
                  <a:cs typeface="Calibri"/>
                </a:rPr>
                <a:t>haben</a:t>
              </a:r>
              <a:r>
                <a:rPr lang="en-US" sz="600" dirty="0">
                  <a:latin typeface="Calibri"/>
                  <a:cs typeface="Calibri"/>
                </a:rPr>
                <a:t> an </a:t>
              </a:r>
              <a:r>
                <a:rPr lang="en-US" sz="600" dirty="0" err="1">
                  <a:latin typeface="Calibri"/>
                  <a:cs typeface="Calibri"/>
                </a:rPr>
                <a:t>jedem</a:t>
              </a:r>
              <a:r>
                <a:rPr lang="en-US" sz="600" dirty="0">
                  <a:latin typeface="Calibri"/>
                  <a:cs typeface="Calibri"/>
                </a:rPr>
                <a:t> </a:t>
              </a:r>
              <a:r>
                <a:rPr lang="en-US" sz="600" dirty="0" err="1">
                  <a:latin typeface="Calibri"/>
                  <a:cs typeface="Calibri"/>
                </a:rPr>
                <a:t>Knie</a:t>
              </a:r>
              <a:r>
                <a:rPr lang="en-US" sz="600" dirty="0">
                  <a:latin typeface="Calibri"/>
                  <a:cs typeface="Calibri"/>
                </a:rPr>
                <a:t> </a:t>
              </a:r>
              <a:r>
                <a:rPr lang="en-US" sz="600" dirty="0" err="1">
                  <a:latin typeface="Calibri"/>
                  <a:cs typeface="Calibri"/>
                </a:rPr>
                <a:t>eine</a:t>
              </a:r>
              <a:r>
                <a:rPr lang="en-US" sz="600" dirty="0">
                  <a:latin typeface="Calibri"/>
                  <a:cs typeface="Calibri"/>
                </a:rPr>
                <a:t> </a:t>
              </a:r>
              <a:r>
                <a:rPr lang="en-US" sz="600" dirty="0" err="1">
                  <a:latin typeface="Calibri"/>
                  <a:cs typeface="Calibri"/>
                </a:rPr>
                <a:t>aufgesetzte</a:t>
              </a:r>
              <a:r>
                <a:rPr lang="en-US" sz="600" dirty="0">
                  <a:latin typeface="Calibri"/>
                  <a:cs typeface="Calibri"/>
                </a:rPr>
                <a:t> </a:t>
              </a:r>
              <a:r>
                <a:rPr lang="en-US" sz="600" dirty="0" err="1">
                  <a:latin typeface="Calibri"/>
                  <a:cs typeface="Calibri"/>
                </a:rPr>
                <a:t>Tasche</a:t>
              </a:r>
              <a:r>
                <a:rPr lang="en-US" sz="600" dirty="0">
                  <a:latin typeface="Calibri"/>
                  <a:cs typeface="Calibri"/>
                </a:rPr>
                <a:t>, die </a:t>
              </a:r>
              <a:r>
                <a:rPr lang="en-US" sz="600" dirty="0" err="1">
                  <a:latin typeface="Calibri"/>
                  <a:cs typeface="Calibri"/>
                </a:rPr>
                <a:t>zum</a:t>
              </a:r>
              <a:r>
                <a:rPr lang="en-US" sz="600" dirty="0">
                  <a:latin typeface="Calibri"/>
                  <a:cs typeface="Calibri"/>
                </a:rPr>
                <a:t> </a:t>
              </a:r>
              <a:r>
                <a:rPr lang="en-US" sz="600" dirty="0" err="1">
                  <a:latin typeface="Calibri"/>
                  <a:cs typeface="Calibri"/>
                </a:rPr>
                <a:t>Einfügen</a:t>
              </a:r>
              <a:r>
                <a:rPr lang="en-US" sz="600" dirty="0">
                  <a:latin typeface="Calibri"/>
                  <a:cs typeface="Calibri"/>
                </a:rPr>
                <a:t> </a:t>
              </a:r>
              <a:r>
                <a:rPr lang="en-US" sz="600" dirty="0" err="1">
                  <a:latin typeface="Calibri"/>
                  <a:cs typeface="Calibri"/>
                </a:rPr>
                <a:t>einer</a:t>
              </a:r>
              <a:r>
                <a:rPr lang="en-US" sz="600" dirty="0">
                  <a:latin typeface="Calibri"/>
                  <a:cs typeface="Calibri"/>
                </a:rPr>
                <a:t> </a:t>
              </a:r>
              <a:r>
                <a:rPr lang="en-US" sz="600" dirty="0" err="1">
                  <a:latin typeface="Calibri"/>
                  <a:cs typeface="Calibri"/>
                </a:rPr>
                <a:t>Kniestütze</a:t>
              </a:r>
              <a:r>
                <a:rPr lang="en-US" sz="600" dirty="0">
                  <a:latin typeface="Calibri"/>
                  <a:cs typeface="Calibri"/>
                </a:rPr>
                <a:t> (CE-Schutz) </a:t>
              </a:r>
              <a:r>
                <a:rPr lang="en-US" sz="600" dirty="0" err="1">
                  <a:latin typeface="Calibri"/>
                  <a:cs typeface="Calibri"/>
                </a:rPr>
                <a:t>Typ</a:t>
              </a:r>
              <a:r>
                <a:rPr lang="en-US" sz="600" dirty="0">
                  <a:latin typeface="Calibri"/>
                  <a:cs typeface="Calibri"/>
                </a:rPr>
                <a:t> 2 in </a:t>
              </a:r>
              <a:r>
                <a:rPr lang="en-US" sz="600" dirty="0" err="1">
                  <a:latin typeface="Calibri"/>
                  <a:cs typeface="Calibri"/>
                </a:rPr>
                <a:t>Einheitsgröße</a:t>
              </a:r>
              <a:r>
                <a:rPr lang="en-US" sz="600" dirty="0">
                  <a:latin typeface="Calibri"/>
                  <a:cs typeface="Calibri"/>
                </a:rPr>
                <a:t> </a:t>
              </a:r>
              <a:r>
                <a:rPr lang="en-US" sz="600" dirty="0" err="1">
                  <a:latin typeface="Calibri"/>
                  <a:cs typeface="Calibri"/>
                </a:rPr>
                <a:t>geeignet</a:t>
              </a:r>
              <a:r>
                <a:rPr lang="en-US" sz="600" dirty="0">
                  <a:latin typeface="Calibri"/>
                  <a:cs typeface="Calibri"/>
                </a:rPr>
                <a:t> </a:t>
              </a:r>
              <a:r>
                <a:rPr lang="en-US" sz="600" dirty="0" err="1">
                  <a:latin typeface="Calibri"/>
                  <a:cs typeface="Calibri"/>
                </a:rPr>
                <a:t>ist</a:t>
              </a:r>
              <a:r>
                <a:rPr lang="en-US" sz="600" dirty="0">
                  <a:latin typeface="Calibri"/>
                  <a:cs typeface="Calibri"/>
                </a:rPr>
                <a:t>. Die </a:t>
              </a:r>
              <a:r>
                <a:rPr lang="en-US" sz="600" dirty="0" err="1">
                  <a:latin typeface="Calibri"/>
                  <a:cs typeface="Calibri"/>
                </a:rPr>
                <a:t>Maße</a:t>
              </a:r>
              <a:r>
                <a:rPr lang="en-US" sz="600" dirty="0">
                  <a:latin typeface="Calibri"/>
                  <a:cs typeface="Calibri"/>
                </a:rPr>
                <a:t> der </a:t>
              </a:r>
              <a:r>
                <a:rPr lang="en-US" sz="600" dirty="0" err="1">
                  <a:latin typeface="Calibri"/>
                  <a:cs typeface="Calibri"/>
                </a:rPr>
                <a:t>Kniestütze</a:t>
              </a:r>
              <a:r>
                <a:rPr lang="en-US" sz="600" dirty="0">
                  <a:latin typeface="Calibri"/>
                  <a:cs typeface="Calibri"/>
                </a:rPr>
                <a:t> </a:t>
              </a:r>
              <a:r>
                <a:rPr lang="en-US" sz="600" dirty="0" err="1">
                  <a:latin typeface="Calibri"/>
                  <a:cs typeface="Calibri"/>
                </a:rPr>
                <a:t>gewährleisten</a:t>
              </a:r>
              <a:r>
                <a:rPr lang="en-US" sz="600" dirty="0">
                  <a:latin typeface="Calibri"/>
                  <a:cs typeface="Calibri"/>
                </a:rPr>
                <a:t> den Schutz der </a:t>
              </a:r>
              <a:r>
                <a:rPr lang="en-US" sz="600" dirty="0" err="1">
                  <a:latin typeface="Calibri"/>
                  <a:cs typeface="Calibri"/>
                </a:rPr>
                <a:t>Knie</a:t>
              </a:r>
              <a:r>
                <a:rPr lang="en-US" sz="600" dirty="0">
                  <a:latin typeface="Calibri"/>
                  <a:cs typeface="Calibri"/>
                </a:rPr>
                <a:t> </a:t>
              </a:r>
              <a:r>
                <a:rPr lang="en-US" sz="600" dirty="0" err="1">
                  <a:latin typeface="Calibri"/>
                  <a:cs typeface="Calibri"/>
                </a:rPr>
                <a:t>während</a:t>
              </a:r>
              <a:r>
                <a:rPr lang="en-US" sz="600" dirty="0">
                  <a:latin typeface="Calibri"/>
                  <a:cs typeface="Calibri"/>
                </a:rPr>
                <a:t> der </a:t>
              </a:r>
              <a:r>
                <a:rPr lang="en-US" sz="600" dirty="0" err="1">
                  <a:latin typeface="Calibri"/>
                  <a:cs typeface="Calibri"/>
                </a:rPr>
                <a:t>Bewegungen</a:t>
              </a:r>
              <a:r>
                <a:rPr lang="en-US" sz="600" dirty="0">
                  <a:latin typeface="Calibri"/>
                  <a:cs typeface="Calibri"/>
                </a:rPr>
                <a:t>. </a:t>
              </a:r>
              <a:r>
                <a:rPr lang="en-US" sz="600" dirty="0" err="1">
                  <a:latin typeface="Calibri"/>
                  <a:cs typeface="Calibri"/>
                </a:rPr>
                <a:t>Kniestütze</a:t>
              </a:r>
              <a:r>
                <a:rPr lang="en-US" sz="600" dirty="0">
                  <a:latin typeface="Calibri"/>
                  <a:cs typeface="Calibri"/>
                </a:rPr>
                <a:t> </a:t>
              </a:r>
              <a:r>
                <a:rPr lang="en-US" sz="600" dirty="0" err="1">
                  <a:latin typeface="Calibri"/>
                  <a:cs typeface="Calibri"/>
                </a:rPr>
                <a:t>biegen</a:t>
              </a:r>
              <a:r>
                <a:rPr lang="en-US" sz="600" dirty="0">
                  <a:latin typeface="Calibri"/>
                  <a:cs typeface="Calibri"/>
                </a:rPr>
                <a:t>, in die </a:t>
              </a:r>
              <a:r>
                <a:rPr lang="en-US" sz="600" dirty="0" err="1">
                  <a:latin typeface="Calibri"/>
                  <a:cs typeface="Calibri"/>
                </a:rPr>
                <a:t>Knietasche</a:t>
              </a:r>
              <a:r>
                <a:rPr lang="en-US" sz="600" dirty="0">
                  <a:latin typeface="Calibri"/>
                  <a:cs typeface="Calibri"/>
                </a:rPr>
                <a:t> </a:t>
              </a:r>
              <a:r>
                <a:rPr lang="en-US" sz="600" dirty="0" err="1">
                  <a:latin typeface="Calibri"/>
                  <a:cs typeface="Calibri"/>
                </a:rPr>
                <a:t>gleiten</a:t>
              </a:r>
              <a:r>
                <a:rPr lang="en-US" sz="600" dirty="0">
                  <a:latin typeface="Calibri"/>
                  <a:cs typeface="Calibri"/>
                </a:rPr>
                <a:t> </a:t>
              </a:r>
              <a:r>
                <a:rPr lang="en-US" sz="600" dirty="0" err="1">
                  <a:latin typeface="Calibri"/>
                  <a:cs typeface="Calibri"/>
                </a:rPr>
                <a:t>lassen</a:t>
              </a:r>
              <a:r>
                <a:rPr lang="en-US" sz="600" dirty="0">
                  <a:latin typeface="Calibri"/>
                  <a:cs typeface="Calibri"/>
                </a:rPr>
                <a:t> und </a:t>
              </a:r>
              <a:r>
                <a:rPr lang="en-US" sz="600" dirty="0" err="1">
                  <a:latin typeface="Calibri"/>
                  <a:cs typeface="Calibri"/>
                </a:rPr>
                <a:t>dann</a:t>
              </a:r>
              <a:r>
                <a:rPr lang="en-US" sz="600" dirty="0">
                  <a:latin typeface="Calibri"/>
                  <a:cs typeface="Calibri"/>
                </a:rPr>
                <a:t> die </a:t>
              </a:r>
              <a:r>
                <a:rPr lang="en-US" sz="600" dirty="0" err="1">
                  <a:latin typeface="Calibri"/>
                  <a:cs typeface="Calibri"/>
                </a:rPr>
                <a:t>Ränder</a:t>
              </a:r>
              <a:r>
                <a:rPr lang="en-US" sz="600" dirty="0">
                  <a:latin typeface="Calibri"/>
                  <a:cs typeface="Calibri"/>
                </a:rPr>
                <a:t> </a:t>
              </a:r>
              <a:r>
                <a:rPr lang="en-US" sz="600" dirty="0" err="1">
                  <a:latin typeface="Calibri"/>
                  <a:cs typeface="Calibri"/>
                </a:rPr>
                <a:t>loslassen</a:t>
              </a:r>
              <a:r>
                <a:rPr lang="en-US" sz="600" dirty="0">
                  <a:latin typeface="Calibri"/>
                  <a:cs typeface="Calibri"/>
                </a:rPr>
                <a:t>.</a:t>
              </a:r>
              <a:endParaRPr lang="fr-FR" sz="600" dirty="0">
                <a:latin typeface="Calibri"/>
                <a:cs typeface="Calibri"/>
              </a:endParaRPr>
            </a:p>
            <a:p>
              <a:r>
                <a:rPr lang="en-US" sz="600" dirty="0" err="1">
                  <a:latin typeface="Calibri"/>
                  <a:cs typeface="Calibri"/>
                </a:rPr>
                <a:t>Während</a:t>
              </a:r>
              <a:r>
                <a:rPr lang="en-US" sz="600" dirty="0">
                  <a:latin typeface="Calibri"/>
                  <a:cs typeface="Calibri"/>
                </a:rPr>
                <a:t> der </a:t>
              </a:r>
              <a:r>
                <a:rPr lang="en-US" sz="600" dirty="0" err="1">
                  <a:latin typeface="Calibri"/>
                  <a:cs typeface="Calibri"/>
                </a:rPr>
                <a:t>beruflichen</a:t>
              </a:r>
              <a:r>
                <a:rPr lang="en-US" sz="600" dirty="0">
                  <a:latin typeface="Calibri"/>
                  <a:cs typeface="Calibri"/>
                </a:rPr>
                <a:t> </a:t>
              </a:r>
              <a:r>
                <a:rPr lang="en-US" sz="600" dirty="0" err="1">
                  <a:latin typeface="Calibri"/>
                  <a:cs typeface="Calibri"/>
                </a:rPr>
                <a:t>Bewegungen</a:t>
              </a:r>
              <a:r>
                <a:rPr lang="en-US" sz="600" dirty="0">
                  <a:latin typeface="Calibri"/>
                  <a:cs typeface="Calibri"/>
                </a:rPr>
                <a:t> (</a:t>
              </a:r>
              <a:r>
                <a:rPr lang="en-US" sz="600" dirty="0" err="1">
                  <a:latin typeface="Calibri"/>
                  <a:cs typeface="Calibri"/>
                </a:rPr>
                <a:t>knien</a:t>
              </a:r>
              <a:r>
                <a:rPr lang="en-US" sz="600" dirty="0">
                  <a:latin typeface="Calibri"/>
                  <a:cs typeface="Calibri"/>
                </a:rPr>
                <a:t> und </a:t>
              </a:r>
              <a:r>
                <a:rPr lang="en-US" sz="600" dirty="0" err="1">
                  <a:latin typeface="Calibri"/>
                  <a:cs typeface="Calibri"/>
                </a:rPr>
                <a:t>kniende</a:t>
              </a:r>
              <a:r>
                <a:rPr lang="en-US" sz="600" dirty="0">
                  <a:latin typeface="Calibri"/>
                  <a:cs typeface="Calibri"/>
                </a:rPr>
                <a:t> </a:t>
              </a:r>
              <a:r>
                <a:rPr lang="en-US" sz="600" dirty="0" err="1">
                  <a:latin typeface="Calibri"/>
                  <a:cs typeface="Calibri"/>
                </a:rPr>
                <a:t>Bewegungen</a:t>
              </a:r>
              <a:r>
                <a:rPr lang="en-US" sz="600" dirty="0">
                  <a:latin typeface="Calibri"/>
                  <a:cs typeface="Calibri"/>
                </a:rPr>
                <a:t>) </a:t>
              </a:r>
              <a:r>
                <a:rPr lang="en-US" sz="600" dirty="0" err="1">
                  <a:latin typeface="Calibri"/>
                  <a:cs typeface="Calibri"/>
                </a:rPr>
                <a:t>bleibt</a:t>
              </a:r>
              <a:r>
                <a:rPr lang="en-US" sz="600" dirty="0">
                  <a:latin typeface="Calibri"/>
                  <a:cs typeface="Calibri"/>
                </a:rPr>
                <a:t> die </a:t>
              </a:r>
              <a:r>
                <a:rPr lang="en-US" sz="600" dirty="0" err="1">
                  <a:latin typeface="Calibri"/>
                  <a:cs typeface="Calibri"/>
                </a:rPr>
                <a:t>Kniestütze</a:t>
              </a:r>
              <a:r>
                <a:rPr lang="en-US" sz="600" dirty="0">
                  <a:latin typeface="Calibri"/>
                  <a:cs typeface="Calibri"/>
                </a:rPr>
                <a:t> in der Bandage.</a:t>
              </a:r>
              <a:endParaRPr lang="fr-FR" sz="600" dirty="0">
                <a:latin typeface="Calibri"/>
                <a:cs typeface="Calibri"/>
              </a:endParaRPr>
            </a:p>
            <a:p>
              <a:endParaRPr lang="de-DE" sz="600" dirty="0">
                <a:latin typeface="Calibri"/>
                <a:cs typeface="Calibri"/>
              </a:endParaRPr>
            </a:p>
            <a:p>
              <a:r>
                <a:rPr lang="de-DE" sz="600" b="1" dirty="0">
                  <a:latin typeface="Calibri"/>
                  <a:cs typeface="Calibri"/>
                </a:rPr>
                <a:t>Achtung: </a:t>
              </a:r>
            </a:p>
            <a:p>
              <a:r>
                <a:rPr lang="de-DE" sz="600" dirty="0">
                  <a:latin typeface="Calibri"/>
                  <a:cs typeface="Calibri"/>
                </a:rPr>
                <a:t>Diese Knieschützer bieten aufgrund ihrer Materialzusammensetzung für Arbeiten in kniender Haltung keinen unbegrenzten Schutz vor Verletzungen. Sie sind nicht als Schutz vor scharfkantigen Gegenständen bestimmt und nicht für den Einsatz unter erschwerten Arbeitsbedingungen, wie Arbeiten in kniender Haltung auf Gesteinssplittern in Minen oder Steinbrüchen geeignet. Darüber hinaus sind sie nicht geeignet für Freizeit- und Sportaktivitäten, </a:t>
              </a:r>
              <a:r>
                <a:rPr lang="en-US" sz="600" dirty="0" err="1">
                  <a:latin typeface="Calibri"/>
                  <a:cs typeface="Calibri"/>
                </a:rPr>
                <a:t>oder</a:t>
              </a:r>
              <a:r>
                <a:rPr lang="en-US" sz="600" dirty="0">
                  <a:latin typeface="Calibri"/>
                  <a:cs typeface="Calibri"/>
                </a:rPr>
                <a:t> </a:t>
              </a:r>
              <a:r>
                <a:rPr lang="en-US" sz="600" dirty="0" err="1">
                  <a:latin typeface="Calibri"/>
                  <a:cs typeface="Calibri"/>
                </a:rPr>
                <a:t>medizinische</a:t>
              </a:r>
              <a:r>
                <a:rPr lang="en-US" sz="600" dirty="0">
                  <a:latin typeface="Calibri"/>
                  <a:cs typeface="Calibri"/>
                </a:rPr>
                <a:t> </a:t>
              </a:r>
              <a:r>
                <a:rPr lang="en-US" sz="600" dirty="0" err="1">
                  <a:latin typeface="Calibri"/>
                  <a:cs typeface="Calibri"/>
                </a:rPr>
                <a:t>Anwendungen</a:t>
              </a:r>
              <a:r>
                <a:rPr lang="en-US" sz="600" dirty="0">
                  <a:latin typeface="Calibri"/>
                  <a:cs typeface="Calibri"/>
                </a:rPr>
                <a:t>. </a:t>
              </a:r>
              <a:r>
                <a:rPr lang="de-DE" sz="600" u="sng" dirty="0">
                  <a:latin typeface="Calibri"/>
                  <a:cs typeface="Calibri"/>
                </a:rPr>
                <a:t>Jede Änderung der Umgebungsbedingungen, z. B. der Temperatur, würde die Leistung des Schutzes erheblich beeinträchtigen. Verunreinigungen, Eingriffe in den Schutz oder unsachgemäße Verwendung beeinträchtigen die Schutzleistung in gefährlicher Weise.</a:t>
              </a:r>
            </a:p>
            <a:p>
              <a:r>
                <a:rPr lang="en-GB" sz="600" u="sng" dirty="0">
                  <a:latin typeface="Calibri"/>
                  <a:cs typeface="Calibri"/>
                </a:rPr>
                <a:t> </a:t>
              </a:r>
            </a:p>
            <a:p>
              <a:pPr algn="just">
                <a:spcBef>
                  <a:spcPts val="0"/>
                </a:spcBef>
                <a:spcAft>
                  <a:spcPts val="0"/>
                </a:spcAft>
              </a:pPr>
              <a:r>
                <a:rPr lang="en-GB" sz="600" b="1" dirty="0" err="1">
                  <a:latin typeface="Calibri" panose="020F0502020204030204" pitchFamily="34" charset="0"/>
                  <a:ea typeface="Calibri"/>
                  <a:cs typeface="Calibri"/>
                </a:rPr>
                <a:t>Erklärung</a:t>
              </a:r>
              <a:r>
                <a:rPr lang="en-GB" sz="600" b="1" dirty="0">
                  <a:latin typeface="Calibri" panose="020F0502020204030204" pitchFamily="34" charset="0"/>
                  <a:ea typeface="Calibri"/>
                  <a:cs typeface="Calibri"/>
                </a:rPr>
                <a:t>:</a:t>
              </a:r>
            </a:p>
            <a:p>
              <a:r>
                <a:rPr lang="de-DE" sz="600" dirty="0">
                  <a:latin typeface="Calibri" panose="020F0502020204030204" pitchFamily="34" charset="0"/>
                  <a:ea typeface="Calibri"/>
                  <a:cs typeface="Calibri"/>
                </a:rPr>
                <a:t>Die CE-Kennzeichnung auf dem Handschuh bedeutet Übereinstimmung mit den grundlegenden Anforderungen der Europäische Verordnung 2016/425. </a:t>
              </a:r>
              <a:r>
                <a:rPr lang="de-DE" altLang="fr-FR" sz="600" dirty="0">
                  <a:latin typeface="Calibri" panose="020F0502020204030204" pitchFamily="34" charset="0"/>
                  <a:ea typeface="Calibri"/>
                  <a:cs typeface="Calibri"/>
                </a:rPr>
                <a:t>Die Konformitätserklärung finden Sie auf unserer Webseite: **</a:t>
              </a:r>
              <a:endParaRPr lang="en-GB" sz="600" dirty="0">
                <a:latin typeface="Calibri"/>
                <a:cs typeface="Calibri"/>
              </a:endParaRPr>
            </a:p>
          </p:txBody>
        </p:sp>
        <p:sp>
          <p:nvSpPr>
            <p:cNvPr id="23" name="Text Box 233"/>
            <p:cNvSpPr txBox="1">
              <a:spLocks noChangeArrowheads="1"/>
            </p:cNvSpPr>
            <p:nvPr/>
          </p:nvSpPr>
          <p:spPr bwMode="auto">
            <a:xfrm>
              <a:off x="6152727" y="1064568"/>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DE</a:t>
              </a:r>
              <a:endParaRPr lang="fr-FR"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1645002756"/>
              </p:ext>
            </p:extLst>
          </p:nvPr>
        </p:nvGraphicFramePr>
        <p:xfrm>
          <a:off x="1795890" y="7419580"/>
          <a:ext cx="4208922" cy="552450"/>
        </p:xfrm>
        <a:graphic>
          <a:graphicData uri="http://schemas.openxmlformats.org/drawingml/2006/table">
            <a:tbl>
              <a:tblPr firstRow="1" bandRow="1">
                <a:effectLst/>
                <a:tableStyleId>{5C22544A-7EE6-4342-B048-85BDC9FD1C3A}</a:tableStyleId>
              </a:tblPr>
              <a:tblGrid>
                <a:gridCol w="2392390">
                  <a:extLst>
                    <a:ext uri="{9D8B030D-6E8A-4147-A177-3AD203B41FA5}">
                      <a16:colId xmlns:a16="http://schemas.microsoft.com/office/drawing/2014/main" xmlns="" val="20000"/>
                    </a:ext>
                  </a:extLst>
                </a:gridCol>
                <a:gridCol w="1816532">
                  <a:extLst>
                    <a:ext uri="{9D8B030D-6E8A-4147-A177-3AD203B41FA5}">
                      <a16:colId xmlns:a16="http://schemas.microsoft.com/office/drawing/2014/main" xmlns="" val="20001"/>
                    </a:ext>
                  </a:extLst>
                </a:gridCol>
              </a:tblGrid>
              <a:tr h="95250">
                <a:tc>
                  <a:txBody>
                    <a:bodyPr/>
                    <a:lstStyle/>
                    <a:p>
                      <a:pPr algn="ctr"/>
                      <a:r>
                        <a:rPr lang="fr-FR" sz="600" dirty="0">
                          <a:ln>
                            <a:noFill/>
                          </a:ln>
                          <a:solidFill>
                            <a:schemeClr val="tx1"/>
                          </a:solidFill>
                          <a:latin typeface="Calibri"/>
                          <a:cs typeface="Calibri"/>
                        </a:rPr>
                        <a:t>UNTERNEHMEN</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BENANNTE STELLE – PRODUKTZERTIFIZIERUNG</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285750">
                <a:tc>
                  <a:txBody>
                    <a:bodyPr/>
                    <a:lstStyle/>
                    <a:p>
                      <a:pPr algn="ctr"/>
                      <a:r>
                        <a:rPr lang="fr-FR" sz="600" b="1" dirty="0">
                          <a:ln>
                            <a:noFill/>
                          </a:ln>
                          <a:solidFill>
                            <a:schemeClr val="tx1"/>
                          </a:solidFill>
                          <a:latin typeface="Calibri"/>
                          <a:cs typeface="Calibri"/>
                        </a:rPr>
                        <a:t>WORLDWIDE EURO PROTECTION</a:t>
                      </a:r>
                    </a:p>
                    <a:p>
                      <a:pPr algn="ctr"/>
                      <a:r>
                        <a:rPr lang="fr-FR" sz="600" b="1" dirty="0">
                          <a:ln>
                            <a:noFill/>
                          </a:ln>
                          <a:solidFill>
                            <a:schemeClr val="tx1"/>
                          </a:solidFill>
                          <a:latin typeface="Calibri"/>
                          <a:cs typeface="Calibri"/>
                        </a:rPr>
                        <a:t>555 route de la Dombes, 01700 Les </a:t>
                      </a:r>
                      <a:r>
                        <a:rPr lang="fr-FR" sz="600" b="1" dirty="0" err="1">
                          <a:ln>
                            <a:noFill/>
                          </a:ln>
                          <a:solidFill>
                            <a:schemeClr val="tx1"/>
                          </a:solidFill>
                          <a:latin typeface="Calibri"/>
                          <a:cs typeface="Calibri"/>
                        </a:rPr>
                        <a:t>Echets</a:t>
                      </a:r>
                      <a:r>
                        <a:rPr lang="fr-FR" sz="600" b="1" dirty="0">
                          <a:ln>
                            <a:noFill/>
                          </a:ln>
                          <a:solidFill>
                            <a:schemeClr val="tx1"/>
                          </a:solidFill>
                          <a:latin typeface="Calibri"/>
                          <a:cs typeface="Calibri"/>
                        </a:rPr>
                        <a:t> Miribel – France</a:t>
                      </a:r>
                    </a:p>
                    <a:p>
                      <a:pPr algn="ctr"/>
                      <a:r>
                        <a:rPr lang="fr-FR" sz="600" b="1" dirty="0">
                          <a:ln>
                            <a:noFill/>
                          </a:ln>
                          <a:solidFill>
                            <a:schemeClr val="tx1"/>
                          </a:solidFill>
                          <a:latin typeface="Calibri"/>
                          <a:cs typeface="Calibri"/>
                        </a:rPr>
                        <a:t>** </a:t>
                      </a:r>
                      <a:r>
                        <a:rPr lang="fr-FR" sz="600" b="1" dirty="0">
                          <a:ln>
                            <a:noFill/>
                          </a:ln>
                          <a:solidFill>
                            <a:schemeClr val="tx1"/>
                          </a:solidFill>
                          <a:latin typeface="Calibri"/>
                          <a:cs typeface="Calibri"/>
                          <a:hlinkClick r:id="rId2"/>
                        </a:rPr>
                        <a:t>https://wep.ovh/files/declaration_conformity/</a:t>
                      </a:r>
                      <a:endParaRPr lang="fr-FR" sz="600" b="1" dirty="0">
                        <a:ln>
                          <a:noFill/>
                        </a:ln>
                        <a:solidFill>
                          <a:schemeClr val="tx1"/>
                        </a:solidFill>
                        <a:latin typeface="Calibri"/>
                        <a:cs typeface="Calibri"/>
                      </a:endParaRPr>
                    </a:p>
                    <a:p>
                      <a:pPr algn="ctr"/>
                      <a:endParaRPr lang="fr-FR" sz="600" b="1"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fr-FR" sz="800" dirty="0"/>
          </a:p>
        </p:txBody>
      </p:sp>
      <p:pic>
        <p:nvPicPr>
          <p:cNvPr id="38" name="Image 3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00" y="1881105"/>
            <a:ext cx="180000" cy="180000"/>
          </a:xfrm>
          <a:prstGeom prst="rect">
            <a:avLst/>
          </a:prstGeom>
        </p:spPr>
      </p:pic>
      <p:pic>
        <p:nvPicPr>
          <p:cNvPr id="24" name="Image 22" descr="Une image contenant clipart&#10;&#10;Description générée automatiquement">
            <a:extLst>
              <a:ext uri="{FF2B5EF4-FFF2-40B4-BE49-F238E27FC236}">
                <a16:creationId xmlns:a16="http://schemas.microsoft.com/office/drawing/2014/main" xmlns="" id="{2797A713-EF71-426D-A96C-1F5B32428E5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ZoneTexte 27">
            <a:extLst>
              <a:ext uri="{FF2B5EF4-FFF2-40B4-BE49-F238E27FC236}">
                <a16:creationId xmlns:a16="http://schemas.microsoft.com/office/drawing/2014/main" xmlns="" id="{114E7FA2-2D8A-45BD-B04F-AC9512D95F9D}"/>
              </a:ext>
            </a:extLst>
          </p:cNvPr>
          <p:cNvSpPr txBox="1"/>
          <p:nvPr/>
        </p:nvSpPr>
        <p:spPr>
          <a:xfrm>
            <a:off x="2489499" y="67489"/>
            <a:ext cx="1879041" cy="276999"/>
          </a:xfrm>
          <a:prstGeom prst="rect">
            <a:avLst/>
          </a:prstGeom>
          <a:noFill/>
          <a:ln w="3175">
            <a:noFill/>
          </a:ln>
        </p:spPr>
        <p:txBody>
          <a:bodyPr wrap="none">
            <a:spAutoFit/>
          </a:bodyPr>
          <a:lstStyle/>
          <a:p>
            <a:pPr algn="ctr"/>
            <a:r>
              <a:rPr lang="en-GB" sz="1200" b="1" dirty="0"/>
              <a:t>Hose &amp; </a:t>
            </a:r>
            <a:r>
              <a:rPr lang="fr-FR" sz="1200" b="1" dirty="0" err="1"/>
              <a:t>Latzhose</a:t>
            </a:r>
            <a:r>
              <a:rPr lang="fr-FR" sz="1200" b="1" dirty="0"/>
              <a:t> </a:t>
            </a:r>
            <a:r>
              <a:rPr lang="en-GB" sz="1200" b="1" dirty="0"/>
              <a:t>MISTI</a:t>
            </a:r>
            <a:endParaRPr lang="en-GB" sz="3600" dirty="0"/>
          </a:p>
        </p:txBody>
      </p:sp>
      <p:grpSp>
        <p:nvGrpSpPr>
          <p:cNvPr id="29" name="Group 49">
            <a:extLst>
              <a:ext uri="{FF2B5EF4-FFF2-40B4-BE49-F238E27FC236}">
                <a16:creationId xmlns:a16="http://schemas.microsoft.com/office/drawing/2014/main" xmlns="" id="{B32BE4BD-EA5E-49EA-8DC2-579DE49D25D6}"/>
              </a:ext>
            </a:extLst>
          </p:cNvPr>
          <p:cNvGrpSpPr>
            <a:grpSpLocks/>
          </p:cNvGrpSpPr>
          <p:nvPr/>
        </p:nvGrpSpPr>
        <p:grpSpPr bwMode="auto">
          <a:xfrm>
            <a:off x="3213100" y="575042"/>
            <a:ext cx="431800" cy="394048"/>
            <a:chOff x="5638" y="2735"/>
            <a:chExt cx="680" cy="654"/>
          </a:xfrm>
        </p:grpSpPr>
        <p:pic>
          <p:nvPicPr>
            <p:cNvPr id="30" name="Picture 20" descr="ce">
              <a:extLst>
                <a:ext uri="{FF2B5EF4-FFF2-40B4-BE49-F238E27FC236}">
                  <a16:creationId xmlns:a16="http://schemas.microsoft.com/office/drawing/2014/main" xmlns="" id="{F806BD94-B7E9-4AAA-93F0-F53D78386B18}"/>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48">
              <a:extLst>
                <a:ext uri="{FF2B5EF4-FFF2-40B4-BE49-F238E27FC236}">
                  <a16:creationId xmlns:a16="http://schemas.microsoft.com/office/drawing/2014/main" xmlns="" id="{71FF0B87-866C-440C-A86B-F42D70FAA20A}"/>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grpSp>
        <p:nvGrpSpPr>
          <p:cNvPr id="32" name="Groupe 31">
            <a:extLst>
              <a:ext uri="{FF2B5EF4-FFF2-40B4-BE49-F238E27FC236}">
                <a16:creationId xmlns:a16="http://schemas.microsoft.com/office/drawing/2014/main" xmlns="" id="{AE527F8D-D595-41C2-BCAB-9212AD1902FF}"/>
              </a:ext>
            </a:extLst>
          </p:cNvPr>
          <p:cNvGrpSpPr/>
          <p:nvPr/>
        </p:nvGrpSpPr>
        <p:grpSpPr>
          <a:xfrm>
            <a:off x="3619500" y="3124200"/>
            <a:ext cx="1384012" cy="236899"/>
            <a:chOff x="637356" y="2836135"/>
            <a:chExt cx="1737256" cy="297363"/>
          </a:xfrm>
        </p:grpSpPr>
        <p:grpSp>
          <p:nvGrpSpPr>
            <p:cNvPr id="33" name="Groupe 32">
              <a:extLst>
                <a:ext uri="{FF2B5EF4-FFF2-40B4-BE49-F238E27FC236}">
                  <a16:creationId xmlns:a16="http://schemas.microsoft.com/office/drawing/2014/main" xmlns="" id="{C53A9D8D-5034-4274-94B0-2FC9A01C40FB}"/>
                </a:ext>
              </a:extLst>
            </p:cNvPr>
            <p:cNvGrpSpPr/>
            <p:nvPr/>
          </p:nvGrpSpPr>
          <p:grpSpPr>
            <a:xfrm>
              <a:off x="702350" y="2836135"/>
              <a:ext cx="1672262" cy="297363"/>
              <a:chOff x="682021" y="2758182"/>
              <a:chExt cx="1672262" cy="297363"/>
            </a:xfrm>
          </p:grpSpPr>
          <p:grpSp>
            <p:nvGrpSpPr>
              <p:cNvPr id="37" name="Groupe 34">
                <a:extLst>
                  <a:ext uri="{FF2B5EF4-FFF2-40B4-BE49-F238E27FC236}">
                    <a16:creationId xmlns:a16="http://schemas.microsoft.com/office/drawing/2014/main" xmlns="" id="{2549450C-BB0A-4049-A012-D831212A65E3}"/>
                  </a:ext>
                </a:extLst>
              </p:cNvPr>
              <p:cNvGrpSpPr/>
              <p:nvPr/>
            </p:nvGrpSpPr>
            <p:grpSpPr>
              <a:xfrm>
                <a:off x="682021" y="2758182"/>
                <a:ext cx="1564997" cy="280574"/>
                <a:chOff x="1151830" y="2655416"/>
                <a:chExt cx="1564997" cy="280574"/>
              </a:xfrm>
            </p:grpSpPr>
            <p:pic>
              <p:nvPicPr>
                <p:cNvPr id="60" name="Image 37">
                  <a:extLst>
                    <a:ext uri="{FF2B5EF4-FFF2-40B4-BE49-F238E27FC236}">
                      <a16:creationId xmlns:a16="http://schemas.microsoft.com/office/drawing/2014/main" xmlns="" id="{DE59CC7F-1359-4460-9E23-E5BDE195DB3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1" name="Image 44">
                  <a:extLst>
                    <a:ext uri="{FF2B5EF4-FFF2-40B4-BE49-F238E27FC236}">
                      <a16:creationId xmlns:a16="http://schemas.microsoft.com/office/drawing/2014/main" xmlns="" id="{31F0A9B7-3917-4919-8E46-9718EFB80C2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2" name="Image 45">
                  <a:extLst>
                    <a:ext uri="{FF2B5EF4-FFF2-40B4-BE49-F238E27FC236}">
                      <a16:creationId xmlns:a16="http://schemas.microsoft.com/office/drawing/2014/main" xmlns="" id="{6C6AED5C-0004-420F-B4D5-14997D2C2EE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3" name="Image 46">
                  <a:extLst>
                    <a:ext uri="{FF2B5EF4-FFF2-40B4-BE49-F238E27FC236}">
                      <a16:creationId xmlns:a16="http://schemas.microsoft.com/office/drawing/2014/main" xmlns="" id="{BF61CA5C-33E8-4426-BCC7-E9212BC83BD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4" name="Image 47">
                  <a:extLst>
                    <a:ext uri="{FF2B5EF4-FFF2-40B4-BE49-F238E27FC236}">
                      <a16:creationId xmlns:a16="http://schemas.microsoft.com/office/drawing/2014/main" xmlns="" id="{2F9D512B-12C9-4450-BD0A-68D441EBFF1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49" name="Rectangle 48">
                <a:extLst>
                  <a:ext uri="{FF2B5EF4-FFF2-40B4-BE49-F238E27FC236}">
                    <a16:creationId xmlns:a16="http://schemas.microsoft.com/office/drawing/2014/main" xmlns="" id="{E23D1194-37D8-46E1-BAF3-9514FA84F0A0}"/>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0" name="Image 49">
                <a:extLst>
                  <a:ext uri="{FF2B5EF4-FFF2-40B4-BE49-F238E27FC236}">
                    <a16:creationId xmlns:a16="http://schemas.microsoft.com/office/drawing/2014/main" xmlns="" id="{DB41A639-CBC9-488C-9AC2-2104ECDAA3A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1" name="Image 50">
                <a:extLst>
                  <a:ext uri="{FF2B5EF4-FFF2-40B4-BE49-F238E27FC236}">
                    <a16:creationId xmlns:a16="http://schemas.microsoft.com/office/drawing/2014/main" xmlns="" id="{2F915AD0-835D-4AEE-BB64-41EFAF14D17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3" name="Image 52">
                <a:extLst>
                  <a:ext uri="{FF2B5EF4-FFF2-40B4-BE49-F238E27FC236}">
                    <a16:creationId xmlns:a16="http://schemas.microsoft.com/office/drawing/2014/main" xmlns="" id="{C21CA858-B93A-4C54-9442-E161F823579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34" name="Rectangle 33">
              <a:extLst>
                <a:ext uri="{FF2B5EF4-FFF2-40B4-BE49-F238E27FC236}">
                  <a16:creationId xmlns:a16="http://schemas.microsoft.com/office/drawing/2014/main" xmlns="" id="{ED63FF63-DD03-4AA3-8C4F-FFB2FBDE21F3}"/>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5" name="Image 34">
              <a:extLst>
                <a:ext uri="{FF2B5EF4-FFF2-40B4-BE49-F238E27FC236}">
                  <a16:creationId xmlns:a16="http://schemas.microsoft.com/office/drawing/2014/main" xmlns="" id="{4FEF00BD-B0BB-4B39-9C81-C9442CBE9A3F}"/>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5" name="Tableau 64">
            <a:extLst>
              <a:ext uri="{FF2B5EF4-FFF2-40B4-BE49-F238E27FC236}">
                <a16:creationId xmlns:a16="http://schemas.microsoft.com/office/drawing/2014/main" xmlns="" id="{21E7FB8B-0460-463B-9678-61666505CF04}"/>
              </a:ext>
            </a:extLst>
          </p:cNvPr>
          <p:cNvGraphicFramePr>
            <a:graphicFrameLocks noGrp="1"/>
          </p:cNvGraphicFramePr>
          <p:nvPr>
            <p:extLst>
              <p:ext uri="{D42A27DB-BD31-4B8C-83A1-F6EECF244321}">
                <p14:modId xmlns:p14="http://schemas.microsoft.com/office/powerpoint/2010/main" val="1981987664"/>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6" name="Image 65">
            <a:extLst>
              <a:ext uri="{FF2B5EF4-FFF2-40B4-BE49-F238E27FC236}">
                <a16:creationId xmlns:a16="http://schemas.microsoft.com/office/drawing/2014/main" xmlns="" id="{8B1A36EA-A212-4617-ABA4-141F739AAAF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304844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49949" y="665619"/>
            <a:ext cx="2880160" cy="477054"/>
          </a:xfrm>
          <a:prstGeom prst="rect">
            <a:avLst/>
          </a:prstGeom>
          <a:noFill/>
        </p:spPr>
        <p:txBody>
          <a:bodyPr wrap="square">
            <a:spAutoFit/>
          </a:bodyPr>
          <a:lstStyle/>
          <a:p>
            <a:r>
              <a:rPr lang="fr-FR" sz="500" b="1" u="sng" dirty="0">
                <a:latin typeface="+mn-lt"/>
                <a:cs typeface="Calibri" panose="020F0502020204030204" pitchFamily="34" charset="0"/>
              </a:rPr>
              <a:t>Hoja informativa</a:t>
            </a:r>
          </a:p>
          <a:p>
            <a:r>
              <a:rPr lang="en-US" sz="500" b="1" dirty="0">
                <a:latin typeface="+mn-lt"/>
                <a:ea typeface="Calibri" charset="0"/>
                <a:cs typeface="Calibri" panose="020F0502020204030204" pitchFamily="34" charset="0"/>
              </a:rPr>
              <a:t>El usuariofinal debe recibir y leer esta información.</a:t>
            </a:r>
            <a:endParaRPr lang="fr-FR" sz="500" b="1" dirty="0">
              <a:latin typeface="+mn-lt"/>
              <a:cs typeface="Calibri" panose="020F0502020204030204" pitchFamily="34" charset="0"/>
            </a:endParaRPr>
          </a:p>
          <a:p>
            <a:r>
              <a:rPr lang="fr-FR" sz="500" dirty="0" err="1"/>
              <a:t>Pantal</a:t>
            </a:r>
            <a:r>
              <a:rPr lang="fr-FR" sz="500" dirty="0" err="1">
                <a:cs typeface="Calibri" panose="020F0502020204030204" pitchFamily="34" charset="0"/>
              </a:rPr>
              <a:t>ó</a:t>
            </a:r>
            <a:r>
              <a:rPr lang="fr-FR" sz="500" dirty="0" err="1"/>
              <a:t>n</a:t>
            </a:r>
            <a:r>
              <a:rPr lang="fr-FR" sz="500" dirty="0"/>
              <a:t> MISTI 5MIP150 (</a:t>
            </a:r>
            <a:r>
              <a:rPr lang="en-US" sz="500" dirty="0"/>
              <a:t>Gris/</a:t>
            </a:r>
            <a:r>
              <a:rPr lang="en-US" sz="500" dirty="0" err="1"/>
              <a:t>naranja</a:t>
            </a:r>
            <a:r>
              <a:rPr lang="fr-FR" sz="500" dirty="0"/>
              <a:t>),5MIP050 (</a:t>
            </a:r>
            <a:r>
              <a:rPr lang="en-US" sz="500" dirty="0"/>
              <a:t>Azul </a:t>
            </a:r>
            <a:r>
              <a:rPr lang="en-US" sz="500" dirty="0" err="1"/>
              <a:t>marino</a:t>
            </a:r>
            <a:r>
              <a:rPr lang="en-US" sz="500" dirty="0"/>
              <a:t>/</a:t>
            </a:r>
            <a:r>
              <a:rPr lang="en-US" sz="500" dirty="0" err="1"/>
              <a:t>gris</a:t>
            </a:r>
            <a:r>
              <a:rPr lang="fr-FR" sz="500" dirty="0"/>
              <a:t>)</a:t>
            </a:r>
          </a:p>
          <a:p>
            <a:r>
              <a:rPr lang="fr-FR" sz="500" dirty="0"/>
              <a:t>Mono MISTI 5MIB150 (</a:t>
            </a:r>
            <a:r>
              <a:rPr lang="en-US" sz="500" dirty="0"/>
              <a:t>Gris/</a:t>
            </a:r>
            <a:r>
              <a:rPr lang="en-US" sz="500" dirty="0" err="1"/>
              <a:t>naranja</a:t>
            </a:r>
            <a:r>
              <a:rPr lang="fr-FR" sz="500" dirty="0"/>
              <a:t>), 5MIB050 (</a:t>
            </a:r>
            <a:r>
              <a:rPr lang="en-US" sz="500" dirty="0"/>
              <a:t>Azul </a:t>
            </a:r>
            <a:r>
              <a:rPr lang="en-US" sz="500" dirty="0" err="1"/>
              <a:t>marino</a:t>
            </a:r>
            <a:r>
              <a:rPr lang="en-US" sz="500" dirty="0"/>
              <a:t>/</a:t>
            </a:r>
            <a:r>
              <a:rPr lang="en-US" sz="500" dirty="0" err="1"/>
              <a:t>gris</a:t>
            </a:r>
            <a:r>
              <a:rPr lang="fr-FR" sz="500" dirty="0"/>
              <a:t>)</a:t>
            </a:r>
            <a:endParaRPr lang="fr-FR" sz="500" dirty="0">
              <a:latin typeface="+mn-lt"/>
              <a:cs typeface="Calibri" panose="020F0502020204030204" pitchFamily="34" charset="0"/>
            </a:endParaRPr>
          </a:p>
          <a:p>
            <a:r>
              <a:rPr lang="fr-FR" sz="500" b="1" dirty="0">
                <a:latin typeface="+mn-lt"/>
                <a:cs typeface="Calibri" panose="020F0502020204030204" pitchFamily="34" charset="0"/>
              </a:rPr>
              <a:t>60% algodón, </a:t>
            </a:r>
            <a:r>
              <a:rPr lang="en-US" sz="500" b="1" dirty="0">
                <a:latin typeface="+mn-lt"/>
                <a:cs typeface="Calibri" panose="020F0502020204030204" pitchFamily="34" charset="0"/>
              </a:rPr>
              <a:t>40 % </a:t>
            </a:r>
            <a:r>
              <a:rPr lang="en-US" sz="500" b="1" dirty="0" err="1">
                <a:latin typeface="+mn-lt"/>
                <a:cs typeface="Calibri" panose="020F0502020204030204" pitchFamily="34" charset="0"/>
              </a:rPr>
              <a:t>poliéster</a:t>
            </a:r>
            <a:r>
              <a:rPr lang="en-US" sz="500" b="1" dirty="0">
                <a:latin typeface="+mn-lt"/>
                <a:cs typeface="Calibri" panose="020F0502020204030204" pitchFamily="34" charset="0"/>
              </a:rPr>
              <a:t> </a:t>
            </a:r>
            <a:r>
              <a:rPr lang="fr-FR" sz="500" b="1" dirty="0">
                <a:latin typeface="+mn-lt"/>
                <a:cs typeface="Calibri" panose="020F0502020204030204" pitchFamily="34" charset="0"/>
              </a:rPr>
              <a:t>- 245 g/m2</a:t>
            </a:r>
          </a:p>
        </p:txBody>
      </p:sp>
      <p:grpSp>
        <p:nvGrpSpPr>
          <p:cNvPr id="21" name="Groupe 20"/>
          <p:cNvGrpSpPr/>
          <p:nvPr/>
        </p:nvGrpSpPr>
        <p:grpSpPr>
          <a:xfrm>
            <a:off x="152716" y="1366989"/>
            <a:ext cx="6552883" cy="5724644"/>
            <a:chOff x="981327" y="1064568"/>
            <a:chExt cx="5400000" cy="7276885"/>
          </a:xfrm>
        </p:grpSpPr>
        <p:sp>
          <p:nvSpPr>
            <p:cNvPr id="22" name="Rectangle 21"/>
            <p:cNvSpPr/>
            <p:nvPr/>
          </p:nvSpPr>
          <p:spPr>
            <a:xfrm>
              <a:off x="981327" y="1064568"/>
              <a:ext cx="5399999" cy="7276885"/>
            </a:xfrm>
            <a:prstGeom prst="rect">
              <a:avLst/>
            </a:prstGeom>
            <a:ln>
              <a:solidFill>
                <a:schemeClr val="tx1"/>
              </a:solidFill>
            </a:ln>
          </p:spPr>
          <p:txBody>
            <a:bodyPr wrap="square" tIns="0" bIns="0">
              <a:spAutoFit/>
            </a:bodyPr>
            <a:lstStyle/>
            <a:p>
              <a:pPr algn="ctr"/>
              <a:endParaRPr lang="en-GB" sz="300" b="1" u="sng" dirty="0">
                <a:latin typeface="Calibri"/>
                <a:cs typeface="Calibri"/>
              </a:endParaRPr>
            </a:p>
            <a:p>
              <a:pPr algn="ctr"/>
              <a:r>
                <a:rPr lang="en-GB" sz="600" b="1" u="sng" dirty="0">
                  <a:latin typeface="Calibri"/>
                  <a:cs typeface="Calibri"/>
                </a:rPr>
                <a:t>EPI </a:t>
              </a:r>
              <a:r>
                <a:rPr lang="en-GB" sz="600" b="1" u="sng" dirty="0" err="1">
                  <a:latin typeface="Calibri"/>
                  <a:cs typeface="Calibri"/>
                </a:rPr>
                <a:t>categoría</a:t>
              </a:r>
              <a:r>
                <a:rPr lang="en-GB" sz="600" b="1" u="sng" dirty="0">
                  <a:latin typeface="Calibri"/>
                  <a:cs typeface="Calibri"/>
                </a:rPr>
                <a:t> 2 - En conformidad con la normativa correspondiente</a:t>
              </a:r>
            </a:p>
            <a:p>
              <a:endParaRPr lang="en-GB" sz="300" b="1" dirty="0">
                <a:latin typeface="Calibri"/>
                <a:cs typeface="Calibri"/>
              </a:endParaRPr>
            </a:p>
            <a:p>
              <a:pPr marL="266700"/>
              <a:r>
                <a:rPr lang="en-GB" sz="600" b="1" dirty="0">
                  <a:solidFill>
                    <a:srgbClr val="000000"/>
                  </a:solidFill>
                  <a:latin typeface="Calibri"/>
                  <a:cs typeface="Calibri"/>
                </a:rPr>
                <a:t>EN ISO 13688:2013 (EN340:2003) – Ropa de protección. Requisitos generales</a:t>
              </a:r>
            </a:p>
            <a:p>
              <a:pPr marL="266700"/>
              <a:endParaRPr lang="en-GB" sz="600" b="1" dirty="0">
                <a:latin typeface="Calibri"/>
                <a:cs typeface="Calibri"/>
              </a:endParaRPr>
            </a:p>
            <a:p>
              <a:pPr marL="266700"/>
              <a:endParaRPr lang="en-GB" sz="300" b="1" dirty="0">
                <a:latin typeface="Calibri"/>
                <a:cs typeface="Calibri"/>
              </a:endParaRPr>
            </a:p>
            <a:p>
              <a:pPr marL="266700"/>
              <a:r>
                <a:rPr lang="en-GB" sz="600" b="1" dirty="0">
                  <a:latin typeface="Calibri"/>
                  <a:cs typeface="Calibri"/>
                </a:rPr>
                <a:t>EN 14404: 2004   A1: 2010 (</a:t>
              </a:r>
              <a:r>
                <a:rPr lang="fr-FR" sz="600" b="1" dirty="0" err="1">
                  <a:latin typeface="Calibri"/>
                  <a:cs typeface="Calibri"/>
                </a:rPr>
                <a:t>Pantalón</a:t>
              </a:r>
              <a:r>
                <a:rPr lang="fr-FR" sz="600" b="1" dirty="0">
                  <a:latin typeface="Calibri"/>
                  <a:cs typeface="Calibri"/>
                </a:rPr>
                <a:t> y</a:t>
              </a:r>
              <a:r>
                <a:rPr lang="en-GB" sz="600" b="1" dirty="0">
                  <a:latin typeface="Calibri"/>
                  <a:cs typeface="Calibri"/>
                </a:rPr>
                <a:t> Mono) - Tipo 2 - Nivel 0 - Protectores de rodilla para trabajos en posición de rodillas </a:t>
              </a:r>
              <a:r>
                <a:rPr lang="en-GB" sz="600" dirty="0">
                  <a:latin typeface="Calibri"/>
                  <a:cs typeface="Calibri"/>
                </a:rPr>
                <a:t>(Aplicables al mono y al pantalón con rodilleras 8KNEE)</a:t>
              </a:r>
            </a:p>
            <a:p>
              <a:pPr marL="266700"/>
              <a:r>
                <a:rPr lang="en-GB" sz="600" dirty="0">
                  <a:latin typeface="Calibri"/>
                  <a:cs typeface="Calibri"/>
                </a:rPr>
                <a:t>Pretratamiento - 5 ciclos de </a:t>
              </a:r>
              <a:r>
                <a:rPr lang="en-GB" sz="600" dirty="0" err="1">
                  <a:latin typeface="Calibri"/>
                  <a:cs typeface="Calibri"/>
                </a:rPr>
                <a:t>lavado</a:t>
              </a:r>
              <a:r>
                <a:rPr lang="en-GB" sz="600" dirty="0">
                  <a:latin typeface="Calibri"/>
                  <a:cs typeface="Calibri"/>
                </a:rPr>
                <a:t> </a:t>
              </a:r>
              <a:r>
                <a:rPr lang="en-US" sz="600" dirty="0">
                  <a:latin typeface="Calibri"/>
                  <a:cs typeface="Calibri"/>
                </a:rPr>
                <a:t>a 40 °C </a:t>
              </a:r>
              <a:r>
                <a:rPr lang="en-US" sz="600" dirty="0" err="1">
                  <a:latin typeface="Calibri"/>
                  <a:cs typeface="Calibri"/>
                </a:rPr>
                <a:t>según</a:t>
              </a:r>
              <a:r>
                <a:rPr lang="en-US" sz="600" dirty="0">
                  <a:latin typeface="Calibri"/>
                  <a:cs typeface="Calibri"/>
                </a:rPr>
                <a:t> ISO 6330: </a:t>
              </a:r>
              <a:r>
                <a:rPr lang="en-US" sz="600" dirty="0" err="1">
                  <a:latin typeface="Calibri"/>
                  <a:cs typeface="Calibri"/>
                </a:rPr>
                <a:t>métodos</a:t>
              </a:r>
              <a:r>
                <a:rPr lang="en-US" sz="600" dirty="0">
                  <a:latin typeface="Calibri"/>
                  <a:cs typeface="Calibri"/>
                </a:rPr>
                <a:t> de </a:t>
              </a:r>
              <a:r>
                <a:rPr lang="en-US" sz="600" dirty="0" err="1">
                  <a:latin typeface="Calibri"/>
                  <a:cs typeface="Calibri"/>
                </a:rPr>
                <a:t>lavado</a:t>
              </a:r>
              <a:r>
                <a:rPr lang="en-US" sz="600" dirty="0">
                  <a:latin typeface="Calibri"/>
                  <a:cs typeface="Calibri"/>
                </a:rPr>
                <a:t> y </a:t>
              </a:r>
              <a:r>
                <a:rPr lang="en-US" sz="600" dirty="0" err="1">
                  <a:latin typeface="Calibri"/>
                  <a:cs typeface="Calibri"/>
                </a:rPr>
                <a:t>secado</a:t>
              </a:r>
              <a:r>
                <a:rPr lang="en-US" sz="600" dirty="0">
                  <a:latin typeface="Calibri"/>
                  <a:cs typeface="Calibri"/>
                </a:rPr>
                <a:t> </a:t>
              </a:r>
              <a:r>
                <a:rPr lang="en-US" sz="600" dirty="0" err="1">
                  <a:latin typeface="Calibri"/>
                  <a:cs typeface="Calibri"/>
                </a:rPr>
                <a:t>doméstico</a:t>
              </a:r>
              <a:r>
                <a:rPr lang="en-US" sz="600" dirty="0">
                  <a:latin typeface="Calibri"/>
                  <a:cs typeface="Calibri"/>
                </a:rPr>
                <a:t>.</a:t>
              </a:r>
              <a:endParaRPr lang="en-GB" sz="600" dirty="0">
                <a:latin typeface="Calibri"/>
                <a:cs typeface="Calibri"/>
              </a:endParaRPr>
            </a:p>
            <a:p>
              <a:pPr>
                <a:tabLst>
                  <a:tab pos="266700" algn="l"/>
                </a:tabLst>
              </a:pPr>
              <a:r>
                <a:rPr lang="en-GB" sz="600" dirty="0">
                  <a:latin typeface="Calibri"/>
                  <a:cs typeface="Calibri"/>
                </a:rPr>
                <a:t>	</a:t>
              </a:r>
              <a:r>
                <a:rPr lang="en-GB" sz="600" dirty="0" err="1">
                  <a:latin typeface="Calibri"/>
                  <a:cs typeface="Calibri"/>
                </a:rPr>
                <a:t>Características</a:t>
              </a:r>
              <a:r>
                <a:rPr lang="en-GB" sz="600" dirty="0">
                  <a:latin typeface="Calibri"/>
                  <a:cs typeface="Calibri"/>
                </a:rPr>
                <a:t> :	</a:t>
              </a:r>
              <a:r>
                <a:rPr lang="fr-FR" sz="600" dirty="0" err="1">
                  <a:latin typeface="Calibri"/>
                  <a:cs typeface="Calibri"/>
                </a:rPr>
                <a:t>Pantalón</a:t>
              </a:r>
              <a:r>
                <a:rPr lang="fr-FR" sz="600" dirty="0">
                  <a:latin typeface="Calibri"/>
                  <a:cs typeface="Calibri"/>
                </a:rPr>
                <a:t> 5MIP150 (</a:t>
              </a:r>
              <a:r>
                <a:rPr lang="en-US" sz="600" dirty="0">
                  <a:latin typeface="Calibri"/>
                  <a:cs typeface="Calibri"/>
                </a:rPr>
                <a:t>Gris/</a:t>
              </a:r>
              <a:r>
                <a:rPr lang="en-US" sz="600" dirty="0" err="1">
                  <a:latin typeface="Calibri"/>
                  <a:cs typeface="Calibri"/>
                </a:rPr>
                <a:t>naranja</a:t>
              </a:r>
              <a:r>
                <a:rPr lang="fr-FR" sz="600" dirty="0">
                  <a:latin typeface="Calibri"/>
                  <a:cs typeface="Calibri"/>
                </a:rPr>
                <a:t>),5MIP050 (</a:t>
              </a:r>
              <a:r>
                <a:rPr lang="en-US" sz="600" dirty="0">
                  <a:latin typeface="Calibri"/>
                  <a:cs typeface="Calibri"/>
                </a:rPr>
                <a:t>Azul </a:t>
              </a:r>
              <a:r>
                <a:rPr lang="en-US" sz="600" dirty="0" err="1">
                  <a:latin typeface="Calibri"/>
                  <a:cs typeface="Calibri"/>
                </a:rPr>
                <a:t>marino</a:t>
              </a:r>
              <a:r>
                <a:rPr lang="en-US" sz="600" dirty="0">
                  <a:latin typeface="Calibri"/>
                  <a:cs typeface="Calibri"/>
                </a:rPr>
                <a:t>/</a:t>
              </a:r>
              <a:r>
                <a:rPr lang="en-US" sz="600" dirty="0" err="1">
                  <a:latin typeface="Calibri"/>
                  <a:cs typeface="Calibri"/>
                </a:rPr>
                <a:t>gris</a:t>
              </a:r>
              <a:r>
                <a:rPr lang="fr-FR" sz="600" dirty="0">
                  <a:latin typeface="Calibri"/>
                  <a:cs typeface="Calibri"/>
                </a:rPr>
                <a:t>)</a:t>
              </a:r>
              <a:r>
                <a:rPr lang="en-GB" sz="600" dirty="0">
                  <a:latin typeface="Calibri"/>
                  <a:cs typeface="Calibri"/>
                </a:rPr>
                <a:t> - </a:t>
              </a:r>
              <a:r>
                <a:rPr lang="en-GB" sz="600" b="1" dirty="0">
                  <a:latin typeface="Calibri"/>
                  <a:cs typeface="Calibri"/>
                </a:rPr>
                <a:t>Tipo 2 Nivel 0 </a:t>
              </a:r>
              <a:r>
                <a:rPr lang="en-GB" sz="600" dirty="0">
                  <a:latin typeface="Calibri"/>
                  <a:cs typeface="Calibri"/>
                </a:rPr>
                <a:t>(Aplicable con Rodilleras ref. 8KNEE)</a:t>
              </a:r>
            </a:p>
            <a:p>
              <a:pPr>
                <a:tabLst>
                  <a:tab pos="266700" algn="l"/>
                </a:tabLst>
              </a:pPr>
              <a:r>
                <a:rPr lang="en-GB" sz="600" dirty="0">
                  <a:latin typeface="Calibri"/>
                  <a:cs typeface="Calibri"/>
                </a:rPr>
                <a:t>		</a:t>
              </a:r>
              <a:r>
                <a:rPr lang="fr-FR" sz="600" dirty="0">
                  <a:latin typeface="Calibri"/>
                  <a:cs typeface="Calibri"/>
                </a:rPr>
                <a:t>Mono 5MIB150 (</a:t>
              </a:r>
              <a:r>
                <a:rPr lang="en-US" sz="600" dirty="0">
                  <a:latin typeface="Calibri"/>
                  <a:cs typeface="Calibri"/>
                </a:rPr>
                <a:t>Gris/</a:t>
              </a:r>
              <a:r>
                <a:rPr lang="en-US" sz="600" dirty="0" err="1">
                  <a:latin typeface="Calibri"/>
                  <a:cs typeface="Calibri"/>
                </a:rPr>
                <a:t>naranja</a:t>
              </a:r>
              <a:r>
                <a:rPr lang="fr-FR" sz="600" dirty="0">
                  <a:latin typeface="Calibri"/>
                  <a:cs typeface="Calibri"/>
                </a:rPr>
                <a:t>), 5MIB050 (</a:t>
              </a:r>
              <a:r>
                <a:rPr lang="en-US" sz="600" dirty="0">
                  <a:latin typeface="Calibri"/>
                  <a:cs typeface="Calibri"/>
                </a:rPr>
                <a:t>Azul </a:t>
              </a:r>
              <a:r>
                <a:rPr lang="en-US" sz="600" dirty="0" err="1">
                  <a:latin typeface="Calibri"/>
                  <a:cs typeface="Calibri"/>
                </a:rPr>
                <a:t>marino</a:t>
              </a:r>
              <a:r>
                <a:rPr lang="en-US" sz="600" dirty="0">
                  <a:latin typeface="Calibri"/>
                  <a:cs typeface="Calibri"/>
                </a:rPr>
                <a:t>/</a:t>
              </a:r>
              <a:r>
                <a:rPr lang="en-US" sz="600" dirty="0" err="1">
                  <a:latin typeface="Calibri"/>
                  <a:cs typeface="Calibri"/>
                </a:rPr>
                <a:t>gris</a:t>
              </a:r>
              <a:r>
                <a:rPr lang="fr-FR" sz="600" dirty="0">
                  <a:latin typeface="Calibri"/>
                  <a:cs typeface="Calibri"/>
                </a:rPr>
                <a:t>) </a:t>
              </a:r>
              <a:r>
                <a:rPr lang="en-GB" sz="600" dirty="0">
                  <a:latin typeface="Calibri"/>
                  <a:cs typeface="Calibri"/>
                </a:rPr>
                <a:t>- </a:t>
              </a:r>
              <a:r>
                <a:rPr lang="en-GB" sz="600" b="1" dirty="0">
                  <a:latin typeface="Calibri"/>
                  <a:cs typeface="Calibri"/>
                </a:rPr>
                <a:t>Tipo 2 - Nivel 0 </a:t>
              </a:r>
              <a:r>
                <a:rPr lang="en-GB" sz="600" dirty="0">
                  <a:latin typeface="Calibri"/>
                  <a:cs typeface="Calibri"/>
                </a:rPr>
                <a:t>(Aplicable con Rodilleras ref. 8KNEE)</a:t>
              </a:r>
              <a:endParaRPr lang="en-GB" sz="600" dirty="0"/>
            </a:p>
            <a:p>
              <a:pPr marL="266700"/>
              <a:r>
                <a:rPr lang="en-GB" sz="600" dirty="0">
                  <a:latin typeface="Calibri" panose="020F0502020204030204" pitchFamily="34" charset="0"/>
                  <a:cs typeface="Calibri" panose="020F0502020204030204" pitchFamily="34" charset="0"/>
                </a:rPr>
                <a:t>Las </a:t>
              </a:r>
              <a:r>
                <a:rPr lang="en-GB" sz="600" dirty="0" err="1">
                  <a:latin typeface="Calibri" panose="020F0502020204030204" pitchFamily="34" charset="0"/>
                  <a:cs typeface="Calibri" panose="020F0502020204030204" pitchFamily="34" charset="0"/>
                </a:rPr>
                <a:t>rodilleras</a:t>
              </a:r>
              <a:r>
                <a:rPr lang="en-GB" sz="600" dirty="0">
                  <a:latin typeface="Calibri" panose="020F0502020204030204" pitchFamily="34" charset="0"/>
                  <a:cs typeface="Calibri" panose="020F0502020204030204" pitchFamily="34" charset="0"/>
                </a:rPr>
                <a:t> se </a:t>
              </a:r>
              <a:r>
                <a:rPr lang="en-GB" sz="600" dirty="0" err="1">
                  <a:latin typeface="Calibri" panose="020F0502020204030204" pitchFamily="34" charset="0"/>
                  <a:cs typeface="Calibri" panose="020F0502020204030204" pitchFamily="34" charset="0"/>
                </a:rPr>
                <a:t>clasifican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en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clases</a:t>
              </a:r>
              <a:r>
                <a:rPr lang="en-GB" sz="600" dirty="0">
                  <a:latin typeface="Calibri" panose="020F0502020204030204" pitchFamily="34" charset="0"/>
                  <a:cs typeface="Calibri" panose="020F0502020204030204" pitchFamily="34" charset="0"/>
                </a:rPr>
                <a:t> de la </a:t>
              </a:r>
              <a:r>
                <a:rPr lang="en-GB" sz="600" dirty="0" err="1">
                  <a:latin typeface="Calibri" panose="020F0502020204030204" pitchFamily="34" charset="0"/>
                  <a:cs typeface="Calibri" panose="020F0502020204030204" pitchFamily="34" charset="0"/>
                </a:rPr>
                <a:t>siguiente</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manera</a:t>
              </a:r>
              <a:r>
                <a:rPr lang="en-GB" sz="600" dirty="0">
                  <a:latin typeface="Calibri" panose="020F0502020204030204" pitchFamily="34" charset="0"/>
                  <a:cs typeface="Calibri" panose="020F0502020204030204" pitchFamily="34" charset="0"/>
                </a:rPr>
                <a:t>:</a:t>
              </a:r>
            </a:p>
            <a:p>
              <a:pPr marL="266700"/>
              <a:r>
                <a:rPr lang="en-GB" sz="600" b="1" dirty="0">
                  <a:latin typeface="Calibri" panose="020F0502020204030204" pitchFamily="34" charset="0"/>
                  <a:cs typeface="Calibri" panose="020F0502020204030204" pitchFamily="34" charset="0"/>
                </a:rPr>
                <a:t>Tipo 1 : </a:t>
              </a:r>
              <a:r>
                <a:rPr lang="en-GB" sz="600" dirty="0" err="1">
                  <a:latin typeface="Calibri" panose="020F0502020204030204" pitchFamily="34" charset="0"/>
                  <a:cs typeface="Calibri" panose="020F0502020204030204" pitchFamily="34" charset="0"/>
                </a:rPr>
                <a:t>Rodilleras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independientes</a:t>
              </a:r>
              <a:r>
                <a:rPr lang="en-GB" sz="600" dirty="0">
                  <a:latin typeface="Calibri" panose="020F0502020204030204" pitchFamily="34" charset="0"/>
                  <a:cs typeface="Calibri" panose="020F0502020204030204" pitchFamily="34" charset="0"/>
                </a:rPr>
                <a:t> de </a:t>
              </a:r>
              <a:r>
                <a:rPr lang="en-GB" sz="600" dirty="0" err="1">
                  <a:latin typeface="Calibri" panose="020F0502020204030204" pitchFamily="34" charset="0"/>
                  <a:cs typeface="Calibri" panose="020F0502020204030204" pitchFamily="34" charset="0"/>
                </a:rPr>
                <a:t>otras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prendas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ajustadas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alrededor</a:t>
              </a:r>
              <a:r>
                <a:rPr lang="en-GB" sz="600" dirty="0">
                  <a:latin typeface="Calibri" panose="020F0502020204030204" pitchFamily="34" charset="0"/>
                  <a:cs typeface="Calibri" panose="020F0502020204030204" pitchFamily="34" charset="0"/>
                </a:rPr>
                <a:t> de las </a:t>
              </a:r>
              <a:r>
                <a:rPr lang="en-GB" sz="600" dirty="0" err="1">
                  <a:latin typeface="Calibri" panose="020F0502020204030204" pitchFamily="34" charset="0"/>
                  <a:cs typeface="Calibri" panose="020F0502020204030204" pitchFamily="34" charset="0"/>
                </a:rPr>
                <a:t>piernas</a:t>
              </a:r>
              <a:r>
                <a:rPr lang="en-GB" sz="600" dirty="0">
                  <a:latin typeface="Calibri" panose="020F0502020204030204" pitchFamily="34" charset="0"/>
                  <a:cs typeface="Calibri" panose="020F0502020204030204" pitchFamily="34" charset="0"/>
                </a:rPr>
                <a:t>.	</a:t>
              </a:r>
            </a:p>
            <a:p>
              <a:pPr marL="266700"/>
              <a:r>
                <a:rPr lang="en-GB" sz="600" b="1" dirty="0">
                  <a:latin typeface="Calibri" panose="020F0502020204030204" pitchFamily="34" charset="0"/>
                  <a:cs typeface="Calibri" panose="020F0502020204030204" pitchFamily="34" charset="0"/>
                </a:rPr>
                <a:t>Tipo 2 : </a:t>
              </a:r>
              <a:r>
                <a:rPr lang="en-GB" sz="600" dirty="0" err="1">
                  <a:latin typeface="Calibri" panose="020F0502020204030204" pitchFamily="34" charset="0"/>
                  <a:cs typeface="Calibri" panose="020F0502020204030204" pitchFamily="34" charset="0"/>
                </a:rPr>
                <a:t>Rodilleras</a:t>
              </a:r>
              <a:r>
                <a:rPr lang="en-GB" sz="600" dirty="0">
                  <a:latin typeface="Calibri" panose="020F0502020204030204" pitchFamily="34" charset="0"/>
                  <a:cs typeface="Calibri" panose="020F0502020204030204" pitchFamily="34" charset="0"/>
                </a:rPr>
                <a:t> rellenas de </a:t>
              </a:r>
              <a:r>
                <a:rPr lang="en-GB" sz="600" dirty="0" err="1">
                  <a:latin typeface="Calibri" panose="020F0502020204030204" pitchFamily="34" charset="0"/>
                  <a:cs typeface="Calibri" panose="020F0502020204030204" pitchFamily="34" charset="0"/>
                </a:rPr>
                <a:t>espuma</a:t>
              </a:r>
              <a:r>
                <a:rPr lang="en-GB" sz="600" dirty="0">
                  <a:latin typeface="Calibri" panose="020F0502020204030204" pitchFamily="34" charset="0"/>
                  <a:cs typeface="Calibri" panose="020F0502020204030204" pitchFamily="34" charset="0"/>
                </a:rPr>
                <a:t> u </a:t>
              </a:r>
              <a:r>
                <a:rPr lang="en-GB" sz="600" dirty="0" err="1">
                  <a:latin typeface="Calibri" panose="020F0502020204030204" pitchFamily="34" charset="0"/>
                  <a:cs typeface="Calibri" panose="020F0502020204030204" pitchFamily="34" charset="0"/>
                </a:rPr>
                <a:t>otros</a:t>
              </a:r>
              <a:r>
                <a:rPr lang="en-GB" sz="600" dirty="0">
                  <a:latin typeface="Calibri" panose="020F0502020204030204" pitchFamily="34" charset="0"/>
                  <a:cs typeface="Calibri" panose="020F0502020204030204" pitchFamily="34" charset="0"/>
                </a:rPr>
                <a:t> rellenos, </a:t>
              </a:r>
              <a:r>
                <a:rPr lang="en-GB" sz="600" dirty="0" err="1">
                  <a:latin typeface="Calibri" panose="020F0502020204030204" pitchFamily="34" charset="0"/>
                  <a:cs typeface="Calibri" panose="020F0502020204030204" pitchFamily="34" charset="0"/>
                </a:rPr>
                <a:t>insertadas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en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bolsillos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sobre</a:t>
              </a:r>
              <a:r>
                <a:rPr lang="en-GB" sz="600" dirty="0">
                  <a:latin typeface="Calibri" panose="020F0502020204030204" pitchFamily="34" charset="0"/>
                  <a:cs typeface="Calibri" panose="020F0502020204030204" pitchFamily="34" charset="0"/>
                </a:rPr>
                <a:t> las </a:t>
              </a:r>
              <a:r>
                <a:rPr lang="en-GB" sz="600" dirty="0" err="1">
                  <a:latin typeface="Calibri" panose="020F0502020204030204" pitchFamily="34" charset="0"/>
                  <a:cs typeface="Calibri" panose="020F0502020204030204" pitchFamily="34" charset="0"/>
                </a:rPr>
                <a:t>piernas</a:t>
              </a:r>
              <a:r>
                <a:rPr lang="en-GB" sz="600" dirty="0">
                  <a:latin typeface="Calibri" panose="020F0502020204030204" pitchFamily="34" charset="0"/>
                  <a:cs typeface="Calibri" panose="020F0502020204030204" pitchFamily="34" charset="0"/>
                </a:rPr>
                <a:t> o </a:t>
              </a:r>
              <a:r>
                <a:rPr lang="en-GB" sz="600" dirty="0" err="1">
                  <a:latin typeface="Calibri" panose="020F0502020204030204" pitchFamily="34" charset="0"/>
                  <a:cs typeface="Calibri" panose="020F0502020204030204" pitchFamily="34" charset="0"/>
                </a:rPr>
                <a:t>permanentemente</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unidas</a:t>
              </a:r>
              <a:r>
                <a:rPr lang="en-GB" sz="600" dirty="0">
                  <a:latin typeface="Calibri" panose="020F0502020204030204" pitchFamily="34" charset="0"/>
                  <a:cs typeface="Calibri" panose="020F0502020204030204" pitchFamily="34" charset="0"/>
                </a:rPr>
                <a:t> a los </a:t>
              </a:r>
              <a:r>
                <a:rPr lang="en-GB" sz="600" dirty="0" err="1">
                  <a:latin typeface="Calibri" panose="020F0502020204030204" pitchFamily="34" charset="0"/>
                  <a:cs typeface="Calibri" panose="020F0502020204030204" pitchFamily="34" charset="0"/>
                </a:rPr>
                <a:t>pantalones</a:t>
              </a:r>
              <a:r>
                <a:rPr lang="en-GB" sz="600" dirty="0">
                  <a:latin typeface="Calibri" panose="020F0502020204030204" pitchFamily="34" charset="0"/>
                  <a:cs typeface="Calibri" panose="020F0502020204030204" pitchFamily="34" charset="0"/>
                </a:rPr>
                <a:t>.	</a:t>
              </a:r>
            </a:p>
            <a:p>
              <a:pPr marL="266700"/>
              <a:r>
                <a:rPr lang="en-GB" sz="600" b="1" dirty="0">
                  <a:latin typeface="Calibri" panose="020F0502020204030204" pitchFamily="34" charset="0"/>
                  <a:cs typeface="Calibri" panose="020F0502020204030204" pitchFamily="34" charset="0"/>
                </a:rPr>
                <a:t>Tipo 3 : </a:t>
              </a:r>
              <a:r>
                <a:rPr lang="en-GB" sz="600" dirty="0" err="1">
                  <a:latin typeface="Calibri" panose="020F0502020204030204" pitchFamily="34" charset="0"/>
                  <a:cs typeface="Calibri" panose="020F0502020204030204" pitchFamily="34" charset="0"/>
                </a:rPr>
                <a:t>Protectores</a:t>
              </a:r>
              <a:r>
                <a:rPr lang="en-GB" sz="600" dirty="0">
                  <a:latin typeface="Calibri" panose="020F0502020204030204" pitchFamily="34" charset="0"/>
                  <a:cs typeface="Calibri" panose="020F0502020204030204" pitchFamily="34" charset="0"/>
                </a:rPr>
                <a:t> de </a:t>
              </a:r>
              <a:r>
                <a:rPr lang="en-GB" sz="600" dirty="0" err="1">
                  <a:latin typeface="Calibri" panose="020F0502020204030204" pitchFamily="34" charset="0"/>
                  <a:cs typeface="Calibri" panose="020F0502020204030204" pitchFamily="34" charset="0"/>
                </a:rPr>
                <a:t>rodillas</a:t>
              </a:r>
              <a:r>
                <a:rPr lang="en-GB" sz="600" dirty="0">
                  <a:latin typeface="Calibri" panose="020F0502020204030204" pitchFamily="34" charset="0"/>
                  <a:cs typeface="Calibri" panose="020F0502020204030204" pitchFamily="34" charset="0"/>
                </a:rPr>
                <a:t> no </a:t>
              </a:r>
              <a:r>
                <a:rPr lang="en-GB" sz="600" dirty="0" err="1">
                  <a:latin typeface="Calibri" panose="020F0502020204030204" pitchFamily="34" charset="0"/>
                  <a:cs typeface="Calibri" panose="020F0502020204030204" pitchFamily="34" charset="0"/>
                </a:rPr>
                <a:t>pegados</a:t>
              </a:r>
              <a:r>
                <a:rPr lang="en-GB" sz="600" dirty="0">
                  <a:latin typeface="Calibri" panose="020F0502020204030204" pitchFamily="34" charset="0"/>
                  <a:cs typeface="Calibri" panose="020F0502020204030204" pitchFamily="34" charset="0"/>
                </a:rPr>
                <a:t> al </a:t>
              </a:r>
              <a:r>
                <a:rPr lang="en-GB" sz="600" dirty="0" err="1">
                  <a:latin typeface="Calibri" panose="020F0502020204030204" pitchFamily="34" charset="0"/>
                  <a:cs typeface="Calibri" panose="020F0502020204030204" pitchFamily="34" charset="0"/>
                </a:rPr>
                <a:t>cuerpo</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pero</a:t>
              </a:r>
              <a:r>
                <a:rPr lang="en-GB" sz="600" dirty="0">
                  <a:latin typeface="Calibri" panose="020F0502020204030204" pitchFamily="34" charset="0"/>
                  <a:cs typeface="Calibri" panose="020F0502020204030204" pitchFamily="34" charset="0"/>
                </a:rPr>
                <a:t> que </a:t>
              </a:r>
              <a:r>
                <a:rPr lang="en-GB" sz="600" dirty="0" err="1">
                  <a:latin typeface="Calibri" panose="020F0502020204030204" pitchFamily="34" charset="0"/>
                  <a:cs typeface="Calibri" panose="020F0502020204030204" pitchFamily="34" charset="0"/>
                </a:rPr>
                <a:t>mantienen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su</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posición</a:t>
              </a:r>
              <a:r>
                <a:rPr lang="en-GB" sz="600" dirty="0">
                  <a:latin typeface="Calibri" panose="020F0502020204030204" pitchFamily="34" charset="0"/>
                  <a:cs typeface="Calibri" panose="020F0502020204030204" pitchFamily="34" charset="0"/>
                </a:rPr>
                <a:t> con los </a:t>
              </a:r>
              <a:r>
                <a:rPr lang="en-GB" sz="600" dirty="0" err="1">
                  <a:latin typeface="Calibri" panose="020F0502020204030204" pitchFamily="34" charset="0"/>
                  <a:cs typeface="Calibri" panose="020F0502020204030204" pitchFamily="34" charset="0"/>
                </a:rPr>
                <a:t>movimientos</a:t>
              </a:r>
              <a:r>
                <a:rPr lang="en-GB" sz="600" dirty="0">
                  <a:latin typeface="Calibri" panose="020F0502020204030204" pitchFamily="34" charset="0"/>
                  <a:cs typeface="Calibri" panose="020F0502020204030204" pitchFamily="34" charset="0"/>
                </a:rPr>
                <a:t> del </a:t>
              </a:r>
              <a:r>
                <a:rPr lang="en-GB" sz="600" dirty="0" err="1">
                  <a:latin typeface="Calibri" panose="020F0502020204030204" pitchFamily="34" charset="0"/>
                  <a:cs typeface="Calibri" panose="020F0502020204030204" pitchFamily="34" charset="0"/>
                </a:rPr>
                <a:t>usuario</a:t>
              </a:r>
              <a:r>
                <a:rPr lang="en-GB" sz="600" dirty="0">
                  <a:latin typeface="Calibri" panose="020F0502020204030204" pitchFamily="34" charset="0"/>
                  <a:cs typeface="Calibri" panose="020F0502020204030204" pitchFamily="34" charset="0"/>
                </a:rPr>
                <a:t>.	</a:t>
              </a:r>
            </a:p>
            <a:p>
              <a:pPr marL="266700"/>
              <a:r>
                <a:rPr lang="en-GB" sz="600" b="1" dirty="0">
                  <a:latin typeface="Calibri" panose="020F0502020204030204" pitchFamily="34" charset="0"/>
                  <a:cs typeface="Calibri" panose="020F0502020204030204" pitchFamily="34" charset="0"/>
                </a:rPr>
                <a:t>Tipo 4 : </a:t>
              </a:r>
              <a:r>
                <a:rPr lang="en-GB" sz="600" dirty="0" err="1">
                  <a:latin typeface="Calibri" panose="020F0502020204030204" pitchFamily="34" charset="0"/>
                  <a:cs typeface="Calibri" panose="020F0502020204030204" pitchFamily="34" charset="0"/>
                </a:rPr>
                <a:t>Protectores</a:t>
              </a:r>
              <a:r>
                <a:rPr lang="en-GB" sz="600" dirty="0">
                  <a:latin typeface="Calibri" panose="020F0502020204030204" pitchFamily="34" charset="0"/>
                  <a:cs typeface="Calibri" panose="020F0502020204030204" pitchFamily="34" charset="0"/>
                </a:rPr>
                <a:t> de </a:t>
              </a:r>
              <a:r>
                <a:rPr lang="en-GB" sz="600" dirty="0" err="1">
                  <a:latin typeface="Calibri" panose="020F0502020204030204" pitchFamily="34" charset="0"/>
                  <a:cs typeface="Calibri" panose="020F0502020204030204" pitchFamily="34" charset="0"/>
                </a:rPr>
                <a:t>rodillas</a:t>
              </a:r>
              <a:r>
                <a:rPr lang="en-GB" sz="600" dirty="0">
                  <a:latin typeface="Calibri" panose="020F0502020204030204" pitchFamily="34" charset="0"/>
                  <a:cs typeface="Calibri" panose="020F0502020204030204" pitchFamily="34" charset="0"/>
                </a:rPr>
                <a:t> que </a:t>
              </a:r>
              <a:r>
                <a:rPr lang="en-GB" sz="600" dirty="0" err="1">
                  <a:latin typeface="Calibri" panose="020F0502020204030204" pitchFamily="34" charset="0"/>
                  <a:cs typeface="Calibri" panose="020F0502020204030204" pitchFamily="34" charset="0"/>
                </a:rPr>
                <a:t>forman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parte</a:t>
              </a:r>
              <a:r>
                <a:rPr lang="en-GB" sz="600" dirty="0">
                  <a:latin typeface="Calibri" panose="020F0502020204030204" pitchFamily="34" charset="0"/>
                  <a:cs typeface="Calibri" panose="020F0502020204030204" pitchFamily="34" charset="0"/>
                </a:rPr>
                <a:t> de una </a:t>
              </a:r>
              <a:r>
                <a:rPr lang="en-GB" sz="600" dirty="0" err="1">
                  <a:latin typeface="Calibri" panose="020F0502020204030204" pitchFamily="34" charset="0"/>
                  <a:cs typeface="Calibri" panose="020F0502020204030204" pitchFamily="34" charset="0"/>
                </a:rPr>
                <a:t>unidad</a:t>
              </a:r>
              <a:r>
                <a:rPr lang="en-GB" sz="600" dirty="0">
                  <a:latin typeface="Calibri" panose="020F0502020204030204" pitchFamily="34" charset="0"/>
                  <a:cs typeface="Calibri" panose="020F0502020204030204" pitchFamily="34" charset="0"/>
                </a:rPr>
                <a:t> con </a:t>
              </a:r>
              <a:r>
                <a:rPr lang="en-GB" sz="600" dirty="0" err="1">
                  <a:latin typeface="Calibri" panose="020F0502020204030204" pitchFamily="34" charset="0"/>
                  <a:cs typeface="Calibri" panose="020F0502020204030204" pitchFamily="34" charset="0"/>
                </a:rPr>
                <a:t>funciones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adicionales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como</a:t>
              </a:r>
              <a:r>
                <a:rPr lang="en-GB" sz="600" dirty="0">
                  <a:latin typeface="Calibri" panose="020F0502020204030204" pitchFamily="34" charset="0"/>
                  <a:cs typeface="Calibri" panose="020F0502020204030204" pitchFamily="34" charset="0"/>
                </a:rPr>
                <a:t> un </a:t>
              </a:r>
              <a:r>
                <a:rPr lang="en-GB" sz="600" dirty="0" err="1">
                  <a:latin typeface="Calibri" panose="020F0502020204030204" pitchFamily="34" charset="0"/>
                  <a:cs typeface="Calibri" panose="020F0502020204030204" pitchFamily="34" charset="0"/>
                </a:rPr>
                <a:t>bastidor</a:t>
              </a:r>
              <a:r>
                <a:rPr lang="en-GB" sz="600" dirty="0">
                  <a:latin typeface="Calibri" panose="020F0502020204030204" pitchFamily="34" charset="0"/>
                  <a:cs typeface="Calibri" panose="020F0502020204030204" pitchFamily="34" charset="0"/>
                </a:rPr>
                <a:t> de </a:t>
              </a:r>
              <a:r>
                <a:rPr lang="en-GB" sz="600" dirty="0" err="1">
                  <a:latin typeface="Calibri" panose="020F0502020204030204" pitchFamily="34" charset="0"/>
                  <a:cs typeface="Calibri" panose="020F0502020204030204" pitchFamily="34" charset="0"/>
                </a:rPr>
                <a:t>apoyo</a:t>
              </a:r>
              <a:r>
                <a:rPr lang="en-GB" sz="600" dirty="0">
                  <a:latin typeface="Calibri" panose="020F0502020204030204" pitchFamily="34" charset="0"/>
                  <a:cs typeface="Calibri" panose="020F0502020204030204" pitchFamily="34" charset="0"/>
                </a:rPr>
                <a:t> para la </a:t>
              </a:r>
              <a:r>
                <a:rPr lang="en-GB" sz="600" dirty="0" err="1">
                  <a:latin typeface="Calibri" panose="020F0502020204030204" pitchFamily="34" charset="0"/>
                  <a:cs typeface="Calibri" panose="020F0502020204030204" pitchFamily="34" charset="0"/>
                </a:rPr>
                <a:t>posición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erguida</a:t>
              </a:r>
              <a:r>
                <a:rPr lang="en-GB" sz="600" dirty="0">
                  <a:latin typeface="Calibri" panose="020F0502020204030204" pitchFamily="34" charset="0"/>
                  <a:cs typeface="Calibri" panose="020F0502020204030204" pitchFamily="34" charset="0"/>
                </a:rPr>
                <a:t> o un asiento para la </a:t>
              </a:r>
              <a:r>
                <a:rPr lang="en-GB" sz="600" dirty="0" err="1">
                  <a:latin typeface="Calibri" panose="020F0502020204030204" pitchFamily="34" charset="0"/>
                  <a:cs typeface="Calibri" panose="020F0502020204030204" pitchFamily="34" charset="0"/>
                </a:rPr>
                <a:t>posición</a:t>
              </a:r>
              <a:r>
                <a:rPr lang="en-GB" sz="600" dirty="0">
                  <a:latin typeface="Calibri" panose="020F0502020204030204" pitchFamily="34" charset="0"/>
                  <a:cs typeface="Calibri" panose="020F0502020204030204" pitchFamily="34" charset="0"/>
                </a:rPr>
                <a:t> de </a:t>
              </a:r>
              <a:r>
                <a:rPr lang="en-GB" sz="600" dirty="0" err="1">
                  <a:latin typeface="Calibri" panose="020F0502020204030204" pitchFamily="34" charset="0"/>
                  <a:cs typeface="Calibri" panose="020F0502020204030204" pitchFamily="34" charset="0"/>
                </a:rPr>
                <a:t>rodillas</a:t>
              </a:r>
              <a:r>
                <a:rPr lang="en-GB" sz="600" dirty="0">
                  <a:latin typeface="Calibri" panose="020F0502020204030204" pitchFamily="34" charset="0"/>
                  <a:cs typeface="Calibri" panose="020F0502020204030204" pitchFamily="34" charset="0"/>
                </a:rPr>
                <a:t>. Se </a:t>
              </a:r>
              <a:r>
                <a:rPr lang="en-GB" sz="600" dirty="0" err="1">
                  <a:latin typeface="Calibri" panose="020F0502020204030204" pitchFamily="34" charset="0"/>
                  <a:cs typeface="Calibri" panose="020F0502020204030204" pitchFamily="34" charset="0"/>
                </a:rPr>
                <a:t>pueden</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llevar</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en</a:t>
              </a:r>
              <a:r>
                <a:rPr lang="en-GB" sz="600" dirty="0">
                  <a:latin typeface="Calibri" panose="020F0502020204030204" pitchFamily="34" charset="0"/>
                  <a:cs typeface="Calibri" panose="020F0502020204030204" pitchFamily="34" charset="0"/>
                </a:rPr>
                <a:t> el </a:t>
              </a:r>
              <a:r>
                <a:rPr lang="en-GB" sz="600" dirty="0" err="1">
                  <a:latin typeface="Calibri" panose="020F0502020204030204" pitchFamily="34" charset="0"/>
                  <a:cs typeface="Calibri" panose="020F0502020204030204" pitchFamily="34" charset="0"/>
                </a:rPr>
                <a:t>cuerpo</a:t>
              </a:r>
              <a:r>
                <a:rPr lang="en-GB" sz="600" dirty="0">
                  <a:latin typeface="Calibri" panose="020F0502020204030204" pitchFamily="34" charset="0"/>
                  <a:cs typeface="Calibri" panose="020F0502020204030204" pitchFamily="34" charset="0"/>
                </a:rPr>
                <a:t> o </a:t>
              </a:r>
              <a:r>
                <a:rPr lang="en-GB" sz="600" dirty="0" err="1">
                  <a:latin typeface="Calibri" panose="020F0502020204030204" pitchFamily="34" charset="0"/>
                  <a:cs typeface="Calibri" panose="020F0502020204030204" pitchFamily="34" charset="0"/>
                </a:rPr>
                <a:t>independientes</a:t>
              </a:r>
              <a:r>
                <a:rPr lang="en-GB" sz="600" dirty="0">
                  <a:latin typeface="Calibri" panose="020F0502020204030204" pitchFamily="34" charset="0"/>
                  <a:cs typeface="Calibri" panose="020F0502020204030204" pitchFamily="34" charset="0"/>
                </a:rPr>
                <a:t>.</a:t>
              </a:r>
            </a:p>
            <a:p>
              <a:pPr marL="266700"/>
              <a:endParaRPr lang="en-GB" sz="300" b="1" dirty="0">
                <a:latin typeface="Calibri" panose="020F0502020204030204" pitchFamily="34" charset="0"/>
                <a:cs typeface="Calibri" panose="020F0502020204030204" pitchFamily="34" charset="0"/>
              </a:endParaRPr>
            </a:p>
            <a:p>
              <a:pPr marL="266700"/>
              <a:r>
                <a:rPr lang="en-GB" sz="600" b="1" dirty="0" err="1">
                  <a:latin typeface="Calibri" panose="020F0502020204030204" pitchFamily="34" charset="0"/>
                  <a:cs typeface="Calibri" panose="020F0502020204030204" pitchFamily="34" charset="0"/>
                </a:rPr>
                <a:t>Protección</a:t>
              </a:r>
              <a:r>
                <a:rPr lang="en-GB" sz="600" b="1" dirty="0">
                  <a:latin typeface="Calibri" panose="020F0502020204030204" pitchFamily="34" charset="0"/>
                  <a:cs typeface="Calibri" panose="020F0502020204030204" pitchFamily="34" charset="0"/>
                </a:rPr>
                <a:t> </a:t>
              </a:r>
              <a:r>
                <a:rPr lang="en-GB" sz="600" b="1" dirty="0" err="1">
                  <a:latin typeface="Calibri" panose="020F0502020204030204" pitchFamily="34" charset="0"/>
                  <a:cs typeface="Calibri" panose="020F0502020204030204" pitchFamily="34" charset="0"/>
                </a:rPr>
                <a:t>clase</a:t>
              </a:r>
              <a:r>
                <a:rPr lang="en-GB" sz="600" b="1" dirty="0">
                  <a:latin typeface="Calibri" panose="020F0502020204030204" pitchFamily="34" charset="0"/>
                  <a:cs typeface="Calibri" panose="020F0502020204030204" pitchFamily="34" charset="0"/>
                </a:rPr>
                <a:t> 0 : </a:t>
              </a:r>
              <a:r>
                <a:rPr lang="en-GB" sz="600" dirty="0">
                  <a:latin typeface="Calibri" panose="020F0502020204030204" pitchFamily="34" charset="0"/>
                  <a:cs typeface="Calibri" panose="020F0502020204030204" pitchFamily="34" charset="0"/>
                </a:rPr>
                <a:t>Superficies de </a:t>
              </a:r>
              <a:r>
                <a:rPr lang="en-GB" sz="600" dirty="0" err="1">
                  <a:latin typeface="Calibri" panose="020F0502020204030204" pitchFamily="34" charset="0"/>
                  <a:cs typeface="Calibri" panose="020F0502020204030204" pitchFamily="34" charset="0"/>
                </a:rPr>
                <a:t>suelo</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planas</a:t>
              </a:r>
              <a:r>
                <a:rPr lang="en-GB" sz="600" dirty="0">
                  <a:latin typeface="Calibri" panose="020F0502020204030204" pitchFamily="34" charset="0"/>
                  <a:cs typeface="Calibri" panose="020F0502020204030204" pitchFamily="34" charset="0"/>
                </a:rPr>
                <a:t>	</a:t>
              </a:r>
            </a:p>
            <a:p>
              <a:pPr marL="266700"/>
              <a:r>
                <a:rPr lang="en-GB" sz="600" b="1" dirty="0" err="1">
                  <a:latin typeface="Calibri" panose="020F0502020204030204" pitchFamily="34" charset="0"/>
                  <a:cs typeface="Calibri" panose="020F0502020204030204" pitchFamily="34" charset="0"/>
                </a:rPr>
                <a:t>Protección</a:t>
              </a:r>
              <a:r>
                <a:rPr lang="en-GB" sz="600" b="1" dirty="0">
                  <a:latin typeface="Calibri" panose="020F0502020204030204" pitchFamily="34" charset="0"/>
                  <a:cs typeface="Calibri" panose="020F0502020204030204" pitchFamily="34" charset="0"/>
                </a:rPr>
                <a:t> </a:t>
              </a:r>
              <a:r>
                <a:rPr lang="en-GB" sz="600" b="1" dirty="0" err="1">
                  <a:latin typeface="Calibri" panose="020F0502020204030204" pitchFamily="34" charset="0"/>
                  <a:cs typeface="Calibri" panose="020F0502020204030204" pitchFamily="34" charset="0"/>
                </a:rPr>
                <a:t>clase</a:t>
              </a:r>
              <a:r>
                <a:rPr lang="en-GB" sz="600" b="1" dirty="0">
                  <a:latin typeface="Calibri" panose="020F0502020204030204" pitchFamily="34" charset="0"/>
                  <a:cs typeface="Calibri" panose="020F0502020204030204" pitchFamily="34" charset="0"/>
                </a:rPr>
                <a:t> 1 : </a:t>
              </a:r>
              <a:r>
                <a:rPr lang="en-GB" sz="600" dirty="0" err="1">
                  <a:latin typeface="Calibri" panose="020F0502020204030204" pitchFamily="34" charset="0"/>
                  <a:cs typeface="Calibri" panose="020F0502020204030204" pitchFamily="34" charset="0"/>
                </a:rPr>
                <a:t>Superfices</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planas</a:t>
              </a:r>
              <a:r>
                <a:rPr lang="en-GB" sz="600" dirty="0">
                  <a:latin typeface="Calibri" panose="020F0502020204030204" pitchFamily="34" charset="0"/>
                  <a:cs typeface="Calibri" panose="020F0502020204030204" pitchFamily="34" charset="0"/>
                </a:rPr>
                <a:t> o </a:t>
              </a:r>
              <a:r>
                <a:rPr lang="en-GB" sz="600" dirty="0" err="1">
                  <a:latin typeface="Calibri" panose="020F0502020204030204" pitchFamily="34" charset="0"/>
                  <a:cs typeface="Calibri" panose="020F0502020204030204" pitchFamily="34" charset="0"/>
                </a:rPr>
                <a:t>irregulares</a:t>
              </a:r>
              <a:r>
                <a:rPr lang="en-GB" sz="600" dirty="0">
                  <a:latin typeface="Calibri" panose="020F0502020204030204" pitchFamily="34" charset="0"/>
                  <a:cs typeface="Calibri" panose="020F0502020204030204" pitchFamily="34" charset="0"/>
                </a:rPr>
                <a:t>. Protege contra la </a:t>
              </a:r>
              <a:r>
                <a:rPr lang="en-GB" sz="600" dirty="0" err="1">
                  <a:latin typeface="Calibri" panose="020F0502020204030204" pitchFamily="34" charset="0"/>
                  <a:cs typeface="Calibri" panose="020F0502020204030204" pitchFamily="34" charset="0"/>
                </a:rPr>
                <a:t>penetración</a:t>
              </a:r>
              <a:r>
                <a:rPr lang="en-GB" sz="600" dirty="0">
                  <a:latin typeface="Calibri" panose="020F0502020204030204" pitchFamily="34" charset="0"/>
                  <a:cs typeface="Calibri" panose="020F0502020204030204" pitchFamily="34" charset="0"/>
                </a:rPr>
                <a:t> de una </a:t>
              </a:r>
              <a:r>
                <a:rPr lang="en-GB" sz="600" dirty="0" err="1">
                  <a:latin typeface="Calibri" panose="020F0502020204030204" pitchFamily="34" charset="0"/>
                  <a:cs typeface="Calibri" panose="020F0502020204030204" pitchFamily="34" charset="0"/>
                </a:rPr>
                <a:t>fuerza</a:t>
              </a:r>
              <a:r>
                <a:rPr lang="en-GB" sz="600" dirty="0">
                  <a:latin typeface="Calibri" panose="020F0502020204030204" pitchFamily="34" charset="0"/>
                  <a:cs typeface="Calibri" panose="020F0502020204030204" pitchFamily="34" charset="0"/>
                </a:rPr>
                <a:t> de al </a:t>
              </a:r>
              <a:r>
                <a:rPr lang="en-GB" sz="600" dirty="0" err="1">
                  <a:latin typeface="Calibri" panose="020F0502020204030204" pitchFamily="34" charset="0"/>
                  <a:cs typeface="Calibri" panose="020F0502020204030204" pitchFamily="34" charset="0"/>
                </a:rPr>
                <a:t>menos</a:t>
              </a:r>
              <a:r>
                <a:rPr lang="en-GB" sz="600" dirty="0">
                  <a:latin typeface="Calibri" panose="020F0502020204030204" pitchFamily="34" charset="0"/>
                  <a:cs typeface="Calibri" panose="020F0502020204030204" pitchFamily="34" charset="0"/>
                </a:rPr>
                <a:t> (100 ± 5) N	</a:t>
              </a:r>
            </a:p>
            <a:p>
              <a:pPr marL="266700"/>
              <a:r>
                <a:rPr lang="en-GB" sz="600" b="1" dirty="0" err="1">
                  <a:latin typeface="Calibri" panose="020F0502020204030204" pitchFamily="34" charset="0"/>
                  <a:cs typeface="Calibri" panose="020F0502020204030204" pitchFamily="34" charset="0"/>
                </a:rPr>
                <a:t>Protección</a:t>
              </a:r>
              <a:r>
                <a:rPr lang="en-GB" sz="600" b="1" dirty="0">
                  <a:latin typeface="Calibri" panose="020F0502020204030204" pitchFamily="34" charset="0"/>
                  <a:cs typeface="Calibri" panose="020F0502020204030204" pitchFamily="34" charset="0"/>
                </a:rPr>
                <a:t> </a:t>
              </a:r>
              <a:r>
                <a:rPr lang="en-GB" sz="600" b="1" dirty="0" err="1">
                  <a:latin typeface="Calibri" panose="020F0502020204030204" pitchFamily="34" charset="0"/>
                  <a:cs typeface="Calibri" panose="020F0502020204030204" pitchFamily="34" charset="0"/>
                </a:rPr>
                <a:t>clase</a:t>
              </a:r>
              <a:r>
                <a:rPr lang="en-GB" sz="600" b="1" dirty="0">
                  <a:latin typeface="Calibri" panose="020F0502020204030204" pitchFamily="34" charset="0"/>
                  <a:cs typeface="Calibri" panose="020F0502020204030204" pitchFamily="34" charset="0"/>
                </a:rPr>
                <a:t> 2 : </a:t>
              </a:r>
              <a:r>
                <a:rPr lang="en-GB" sz="600" dirty="0">
                  <a:latin typeface="Calibri" panose="020F0502020204030204" pitchFamily="34" charset="0"/>
                  <a:cs typeface="Calibri" panose="020F0502020204030204" pitchFamily="34" charset="0"/>
                </a:rPr>
                <a:t>Superficies o irregulares en condiciones severas. Protege contra la penetración de una fuerza de al menos (250 ± 10) N.</a:t>
              </a:r>
            </a:p>
            <a:p>
              <a:endParaRPr lang="en-GB" sz="600" b="1" dirty="0">
                <a:latin typeface="Calibri"/>
                <a:cs typeface="Calibri"/>
              </a:endParaRPr>
            </a:p>
            <a:p>
              <a:r>
                <a:rPr lang="en-GB" sz="600" b="1" dirty="0">
                  <a:latin typeface="Calibri"/>
                  <a:cs typeface="Calibri"/>
                </a:rPr>
                <a:t>Instrucciones de </a:t>
              </a:r>
              <a:r>
                <a:rPr lang="en-GB" sz="600" b="1" dirty="0" err="1">
                  <a:latin typeface="Calibri"/>
                  <a:cs typeface="Calibri"/>
                </a:rPr>
                <a:t>cuidado</a:t>
              </a:r>
              <a:r>
                <a:rPr lang="en-GB" sz="600" b="1" dirty="0">
                  <a:latin typeface="Calibri"/>
                  <a:cs typeface="Calibri"/>
                </a:rPr>
                <a:t>: </a:t>
              </a:r>
              <a:endParaRPr lang="en-GB" sz="600" dirty="0">
                <a:latin typeface="Calibri"/>
                <a:cs typeface="Calibri"/>
              </a:endParaRPr>
            </a:p>
            <a:p>
              <a:r>
                <a:rPr lang="en-US" sz="600" dirty="0" err="1">
                  <a:latin typeface="Calibri" panose="020F0502020204030204" pitchFamily="34" charset="0"/>
                  <a:cs typeface="Calibri" panose="020F0502020204030204" pitchFamily="34" charset="0"/>
                </a:rPr>
                <a:t>Lavar</a:t>
              </a:r>
              <a:r>
                <a:rPr lang="en-US" sz="600" dirty="0">
                  <a:latin typeface="Calibri" panose="020F0502020204030204" pitchFamily="34" charset="0"/>
                  <a:cs typeface="Calibri" panose="020F0502020204030204" pitchFamily="34" charset="0"/>
                </a:rPr>
                <a:t> a 40 °C </a:t>
              </a:r>
              <a:r>
                <a:rPr lang="en-US" sz="600" dirty="0" err="1">
                  <a:latin typeface="Calibri" panose="020F0502020204030204" pitchFamily="34" charset="0"/>
                  <a:cs typeface="Calibri" panose="020F0502020204030204" pitchFamily="34" charset="0"/>
                </a:rPr>
                <a:t>según</a:t>
              </a:r>
              <a:r>
                <a:rPr lang="en-US" sz="600" dirty="0">
                  <a:latin typeface="Calibri" panose="020F0502020204030204" pitchFamily="34" charset="0"/>
                  <a:cs typeface="Calibri" panose="020F0502020204030204" pitchFamily="34" charset="0"/>
                </a:rPr>
                <a:t> ISO 6330: </a:t>
              </a:r>
              <a:r>
                <a:rPr lang="en-US" sz="600" dirty="0" err="1">
                  <a:latin typeface="Calibri" panose="020F0502020204030204" pitchFamily="34" charset="0"/>
                  <a:cs typeface="Calibri" panose="020F0502020204030204" pitchFamily="34" charset="0"/>
                </a:rPr>
                <a:t>métodos</a:t>
              </a:r>
              <a:r>
                <a:rPr lang="en-US" sz="600" dirty="0">
                  <a:latin typeface="Calibri" panose="020F0502020204030204" pitchFamily="34" charset="0"/>
                  <a:cs typeface="Calibri" panose="020F0502020204030204" pitchFamily="34" charset="0"/>
                </a:rPr>
                <a:t> de </a:t>
              </a:r>
              <a:r>
                <a:rPr lang="en-US" sz="600" dirty="0" err="1">
                  <a:latin typeface="Calibri" panose="020F0502020204030204" pitchFamily="34" charset="0"/>
                  <a:cs typeface="Calibri" panose="020F0502020204030204" pitchFamily="34" charset="0"/>
                </a:rPr>
                <a:t>lavado</a:t>
              </a:r>
              <a:r>
                <a:rPr lang="en-US" sz="600" dirty="0">
                  <a:latin typeface="Calibri" panose="020F0502020204030204" pitchFamily="34" charset="0"/>
                  <a:cs typeface="Calibri" panose="020F0502020204030204" pitchFamily="34" charset="0"/>
                </a:rPr>
                <a:t> y </a:t>
              </a:r>
              <a:r>
                <a:rPr lang="en-US" sz="600" dirty="0" err="1">
                  <a:latin typeface="Calibri" panose="020F0502020204030204" pitchFamily="34" charset="0"/>
                  <a:cs typeface="Calibri" panose="020F0502020204030204" pitchFamily="34" charset="0"/>
                </a:rPr>
                <a:t>secado</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doméstico</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Se </a:t>
              </a:r>
              <a:r>
                <a:rPr lang="en-US" sz="600" dirty="0" err="1">
                  <a:latin typeface="Calibri" panose="020F0502020204030204" pitchFamily="34" charset="0"/>
                  <a:cs typeface="Calibri" panose="020F0502020204030204" pitchFamily="34" charset="0"/>
                </a:rPr>
                <a:t>puede</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secar</a:t>
              </a:r>
              <a:r>
                <a:rPr lang="en-US" sz="600" dirty="0">
                  <a:latin typeface="Calibri" panose="020F0502020204030204" pitchFamily="34" charset="0"/>
                  <a:cs typeface="Calibri" panose="020F0502020204030204" pitchFamily="34" charset="0"/>
                </a:rPr>
                <a:t> a una </a:t>
              </a:r>
              <a:r>
                <a:rPr lang="en-US" sz="600" dirty="0" err="1">
                  <a:latin typeface="Calibri" panose="020F0502020204030204" pitchFamily="34" charset="0"/>
                  <a:cs typeface="Calibri" panose="020F0502020204030204" pitchFamily="34" charset="0"/>
                </a:rPr>
                <a:t>temperatura</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moderada</a:t>
              </a:r>
              <a:r>
                <a:rPr lang="en-US" sz="600" dirty="0">
                  <a:latin typeface="Calibri" panose="020F0502020204030204" pitchFamily="34" charset="0"/>
                  <a:cs typeface="Calibri" panose="020F0502020204030204" pitchFamily="34" charset="0"/>
                </a:rPr>
                <a:t> (60 °C </a:t>
              </a:r>
              <a:r>
                <a:rPr lang="en-US" sz="600" dirty="0" err="1">
                  <a:latin typeface="Calibri" panose="020F0502020204030204" pitchFamily="34" charset="0"/>
                  <a:cs typeface="Calibri" panose="020F0502020204030204" pitchFamily="34" charset="0"/>
                </a:rPr>
                <a:t>como</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máximo</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No </a:t>
              </a:r>
              <a:r>
                <a:rPr lang="en-US" sz="600" dirty="0" err="1">
                  <a:latin typeface="Calibri" panose="020F0502020204030204" pitchFamily="34" charset="0"/>
                  <a:cs typeface="Calibri" panose="020F0502020204030204" pitchFamily="34" charset="0"/>
                </a:rPr>
                <a:t>blanquear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limpiar</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en</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seco</a:t>
              </a:r>
              <a:r>
                <a:rPr lang="en-US" sz="600" dirty="0">
                  <a:latin typeface="Calibri" panose="020F0502020204030204" pitchFamily="34" charset="0"/>
                  <a:cs typeface="Calibri" panose="020F0502020204030204" pitchFamily="34" charset="0"/>
                </a:rPr>
                <a:t> con los </a:t>
              </a:r>
              <a:r>
                <a:rPr lang="en-US" sz="600" dirty="0" err="1">
                  <a:latin typeface="Calibri" panose="020F0502020204030204" pitchFamily="34" charset="0"/>
                  <a:cs typeface="Calibri" panose="020F0502020204030204" pitchFamily="34" charset="0"/>
                </a:rPr>
                <a:t>disolventes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habituales</a:t>
              </a:r>
              <a:r>
                <a:rPr lang="en-US" sz="600" dirty="0">
                  <a:latin typeface="Calibri" panose="020F0502020204030204" pitchFamily="34" charset="0"/>
                  <a:cs typeface="Calibri" panose="020F0502020204030204" pitchFamily="34" charset="0"/>
                </a:rPr>
                <a:t> </a:t>
              </a:r>
              <a:r>
                <a:rPr lang="en-US" sz="600" dirty="0" err="1">
                  <a:latin typeface="Calibri" panose="020F0502020204030204" pitchFamily="34" charset="0"/>
                  <a:cs typeface="Calibri" panose="020F0502020204030204" pitchFamily="34" charset="0"/>
                </a:rPr>
                <a:t>permitidos</a:t>
              </a:r>
              <a:r>
                <a:rPr lang="en-US" sz="600" dirty="0">
                  <a:latin typeface="Calibri" panose="020F0502020204030204" pitchFamily="34" charset="0"/>
                  <a:cs typeface="Calibri" panose="020F0502020204030204" pitchFamily="34" charset="0"/>
                </a:rPr>
                <a:t>.</a:t>
              </a:r>
              <a:endParaRPr lang="fr-FR" sz="600" dirty="0">
                <a:latin typeface="Calibri" panose="020F0502020204030204" pitchFamily="34" charset="0"/>
                <a:cs typeface="Calibri" panose="020F0502020204030204" pitchFamily="34" charset="0"/>
              </a:endParaRPr>
            </a:p>
            <a:p>
              <a:r>
                <a:rPr lang="en-US" sz="600" dirty="0" err="1">
                  <a:latin typeface="Calibri" panose="020F0502020204030204" pitchFamily="34" charset="0"/>
                  <a:cs typeface="Calibri" panose="020F0502020204030204" pitchFamily="34" charset="0"/>
                </a:rPr>
                <a:t>Planchar</a:t>
              </a:r>
              <a:r>
                <a:rPr lang="en-US" sz="600" dirty="0">
                  <a:latin typeface="Calibri" panose="020F0502020204030204" pitchFamily="34" charset="0"/>
                  <a:cs typeface="Calibri" panose="020F0502020204030204" pitchFamily="34" charset="0"/>
                </a:rPr>
                <a:t> a </a:t>
              </a:r>
              <a:r>
                <a:rPr lang="en-US" sz="600" dirty="0" err="1">
                  <a:latin typeface="Calibri" panose="020F0502020204030204" pitchFamily="34" charset="0"/>
                  <a:cs typeface="Calibri" panose="020F0502020204030204" pitchFamily="34" charset="0"/>
                </a:rPr>
                <a:t>temperatura</a:t>
              </a:r>
              <a:r>
                <a:rPr lang="en-US" sz="600" dirty="0">
                  <a:latin typeface="Calibri" panose="020F0502020204030204" pitchFamily="34" charset="0"/>
                  <a:cs typeface="Calibri" panose="020F0502020204030204" pitchFamily="34" charset="0"/>
                </a:rPr>
                <a:t> media (no </a:t>
              </a:r>
              <a:r>
                <a:rPr lang="en-US" sz="600" dirty="0" err="1">
                  <a:latin typeface="Calibri" panose="020F0502020204030204" pitchFamily="34" charset="0"/>
                  <a:cs typeface="Calibri" panose="020F0502020204030204" pitchFamily="34" charset="0"/>
                </a:rPr>
                <a:t>más</a:t>
              </a:r>
              <a:r>
                <a:rPr lang="en-US" sz="600" dirty="0">
                  <a:latin typeface="Calibri" panose="020F0502020204030204" pitchFamily="34" charset="0"/>
                  <a:cs typeface="Calibri" panose="020F0502020204030204" pitchFamily="34" charset="0"/>
                </a:rPr>
                <a:t> de 150 °C).</a:t>
              </a:r>
              <a:endParaRPr lang="fr-FR" sz="600" dirty="0">
                <a:latin typeface="Calibri" panose="020F0502020204030204" pitchFamily="34" charset="0"/>
                <a:cs typeface="Calibri" panose="020F0502020204030204" pitchFamily="34" charset="0"/>
              </a:endParaRPr>
            </a:p>
            <a:p>
              <a:endParaRPr lang="en-GB" sz="600" dirty="0">
                <a:latin typeface="Calibri"/>
                <a:cs typeface="Calibri"/>
              </a:endParaRPr>
            </a:p>
            <a:p>
              <a:r>
                <a:rPr lang="en-GB" sz="600" dirty="0">
                  <a:latin typeface="Calibri"/>
                  <a:cs typeface="Calibri"/>
                </a:rPr>
                <a:t>Las prendas de protección deben limpiarse con regularidad, de acuerdo con las instrucciones recomendadas. Después de limpiar la prenda, le rogamos que la inspeccione antes de su reutilización. Someta la prenda a un ciclo de secado y plánchela tras cada lavado para conservar las mejores prestaciones. La vida útil de la prenda depende de sus condiciones de uso y mantenimiento. No use prendas sucias, contaminadas, dañadas o reparadas.</a:t>
              </a:r>
            </a:p>
            <a:p>
              <a:endParaRPr lang="en-GB" sz="600" dirty="0">
                <a:latin typeface="Calibri"/>
                <a:cs typeface="Calibri"/>
              </a:endParaRPr>
            </a:p>
            <a:p>
              <a:r>
                <a:rPr lang="en-GB" sz="600" b="1" dirty="0">
                  <a:latin typeface="Calibri"/>
                  <a:cs typeface="Calibri"/>
                </a:rPr>
                <a:t>Almacenamiento:</a:t>
              </a:r>
            </a:p>
            <a:p>
              <a:r>
                <a:rPr lang="en-GB" sz="600" dirty="0">
                  <a:latin typeface="Calibri"/>
                  <a:cs typeface="Calibri"/>
                </a:rPr>
                <a:t>Es importante asegurarse de que las prendas no se almacenen en condiciones de humedad o bajo luz solar directa, ya que esta puede desvirtuar el color. </a:t>
              </a:r>
            </a:p>
            <a:p>
              <a:r>
                <a:rPr lang="es-ES" altLang="fr-FR" sz="600" dirty="0">
                  <a:latin typeface="Calibri"/>
                  <a:cs typeface="Calibri"/>
                </a:rPr>
                <a:t>El artículo debe transportarse tal y como ha sido suministrado por el fabricante.</a:t>
              </a:r>
            </a:p>
            <a:p>
              <a:endParaRPr lang="es-ES" altLang="fr-FR" sz="600" dirty="0"/>
            </a:p>
            <a:p>
              <a:r>
                <a:rPr lang="es-ES" altLang="fr-FR" sz="600" b="1" dirty="0">
                  <a:latin typeface="Calibri"/>
                  <a:cs typeface="Calibri"/>
                </a:rPr>
                <a:t>Reparación:</a:t>
              </a:r>
              <a:endParaRPr lang="en-US" sz="600" b="1" dirty="0">
                <a:latin typeface="Calibri"/>
                <a:cs typeface="Calibri"/>
              </a:endParaRPr>
            </a:p>
            <a:p>
              <a:r>
                <a:rPr lang="en-US" sz="600" dirty="0">
                  <a:latin typeface="Calibri"/>
                  <a:cs typeface="Calibri"/>
                </a:rPr>
                <a:t>Si se </a:t>
              </a:r>
              <a:r>
                <a:rPr lang="en-US" sz="600" dirty="0" err="1">
                  <a:latin typeface="Calibri"/>
                  <a:cs typeface="Calibri"/>
                </a:rPr>
                <a:t>daña</a:t>
              </a:r>
              <a:r>
                <a:rPr lang="en-US" sz="600" dirty="0">
                  <a:latin typeface="Calibri"/>
                  <a:cs typeface="Calibri"/>
                </a:rPr>
                <a:t> el </a:t>
              </a:r>
              <a:r>
                <a:rPr lang="en-US" sz="600" dirty="0" err="1">
                  <a:latin typeface="Calibri"/>
                  <a:cs typeface="Calibri"/>
                </a:rPr>
                <a:t>producto</a:t>
              </a:r>
              <a:r>
                <a:rPr lang="en-US" sz="600" dirty="0">
                  <a:latin typeface="Calibri"/>
                  <a:cs typeface="Calibri"/>
                </a:rPr>
                <a:t> o se </a:t>
              </a:r>
              <a:r>
                <a:rPr lang="en-US" sz="600" dirty="0" err="1">
                  <a:latin typeface="Calibri"/>
                  <a:cs typeface="Calibri"/>
                </a:rPr>
                <a:t>rompe</a:t>
              </a:r>
              <a:r>
                <a:rPr lang="en-US" sz="600" dirty="0">
                  <a:latin typeface="Calibri"/>
                  <a:cs typeface="Calibri"/>
                </a:rPr>
                <a:t> la </a:t>
              </a:r>
              <a:r>
                <a:rPr lang="en-US" sz="600" dirty="0" err="1">
                  <a:latin typeface="Calibri"/>
                  <a:cs typeface="Calibri"/>
                </a:rPr>
                <a:t>prenda</a:t>
              </a:r>
              <a:r>
                <a:rPr lang="en-US" sz="600" dirty="0">
                  <a:latin typeface="Calibri"/>
                  <a:cs typeface="Calibri"/>
                </a:rPr>
                <a:t> o la </a:t>
              </a:r>
              <a:r>
                <a:rPr lang="en-US" sz="600" dirty="0" err="1">
                  <a:latin typeface="Calibri"/>
                  <a:cs typeface="Calibri"/>
                </a:rPr>
                <a:t>rodillera</a:t>
              </a:r>
              <a:r>
                <a:rPr lang="en-US" sz="600" dirty="0">
                  <a:latin typeface="Calibri"/>
                  <a:cs typeface="Calibri"/>
                </a:rPr>
                <a:t>, no </a:t>
              </a:r>
              <a:r>
                <a:rPr lang="en-US" sz="600" dirty="0" err="1">
                  <a:latin typeface="Calibri"/>
                  <a:cs typeface="Calibri"/>
                </a:rPr>
                <a:t>podrá</a:t>
              </a:r>
              <a:r>
                <a:rPr lang="en-US" sz="600" dirty="0">
                  <a:latin typeface="Calibri"/>
                  <a:cs typeface="Calibri"/>
                </a:rPr>
                <a:t> </a:t>
              </a:r>
              <a:r>
                <a:rPr lang="en-US" sz="600" dirty="0" err="1">
                  <a:latin typeface="Calibri"/>
                  <a:cs typeface="Calibri"/>
                </a:rPr>
                <a:t>garantizar</a:t>
              </a:r>
              <a:r>
                <a:rPr lang="en-US" sz="600" dirty="0">
                  <a:latin typeface="Calibri"/>
                  <a:cs typeface="Calibri"/>
                </a:rPr>
                <a:t> el </a:t>
              </a:r>
              <a:r>
                <a:rPr lang="en-US" sz="600" dirty="0" err="1">
                  <a:latin typeface="Calibri"/>
                  <a:cs typeface="Calibri"/>
                </a:rPr>
                <a:t>máximo</a:t>
              </a:r>
              <a:r>
                <a:rPr lang="en-US" sz="600" dirty="0">
                  <a:latin typeface="Calibri"/>
                  <a:cs typeface="Calibri"/>
                </a:rPr>
                <a:t> </a:t>
              </a:r>
              <a:r>
                <a:rPr lang="en-US" sz="600" dirty="0" err="1">
                  <a:latin typeface="Calibri"/>
                  <a:cs typeface="Calibri"/>
                </a:rPr>
                <a:t>nivel</a:t>
              </a:r>
              <a:r>
                <a:rPr lang="en-US" sz="600" dirty="0">
                  <a:latin typeface="Calibri"/>
                  <a:cs typeface="Calibri"/>
                </a:rPr>
                <a:t> de </a:t>
              </a:r>
              <a:r>
                <a:rPr lang="en-US" sz="600" dirty="0" err="1">
                  <a:latin typeface="Calibri"/>
                  <a:cs typeface="Calibri"/>
                </a:rPr>
                <a:t>protección</a:t>
              </a:r>
              <a:r>
                <a:rPr lang="en-US" sz="600" dirty="0">
                  <a:latin typeface="Calibri"/>
                  <a:cs typeface="Calibri"/>
                </a:rPr>
                <a:t>, por lo que </a:t>
              </a:r>
              <a:r>
                <a:rPr lang="en-US" sz="600" dirty="0" err="1">
                  <a:latin typeface="Calibri"/>
                  <a:cs typeface="Calibri"/>
                </a:rPr>
                <a:t>será</a:t>
              </a:r>
              <a:r>
                <a:rPr lang="en-US" sz="600" dirty="0">
                  <a:latin typeface="Calibri"/>
                  <a:cs typeface="Calibri"/>
                </a:rPr>
                <a:t> </a:t>
              </a:r>
              <a:r>
                <a:rPr lang="en-US" sz="600" dirty="0" err="1">
                  <a:latin typeface="Calibri"/>
                  <a:cs typeface="Calibri"/>
                </a:rPr>
                <a:t>necesario</a:t>
              </a:r>
              <a:r>
                <a:rPr lang="en-US" sz="600" dirty="0">
                  <a:latin typeface="Calibri"/>
                  <a:cs typeface="Calibri"/>
                </a:rPr>
                <a:t> </a:t>
              </a:r>
              <a:r>
                <a:rPr lang="en-US" sz="600" dirty="0" err="1">
                  <a:latin typeface="Calibri"/>
                  <a:cs typeface="Calibri"/>
                </a:rPr>
                <a:t>repararlo</a:t>
              </a:r>
              <a:r>
                <a:rPr lang="en-US" sz="600" dirty="0">
                  <a:latin typeface="Calibri"/>
                  <a:cs typeface="Calibri"/>
                </a:rPr>
                <a:t> o </a:t>
              </a:r>
              <a:r>
                <a:rPr lang="en-US" sz="600" dirty="0" err="1">
                  <a:latin typeface="Calibri"/>
                  <a:cs typeface="Calibri"/>
                </a:rPr>
                <a:t>sustituirlo</a:t>
              </a:r>
              <a:r>
                <a:rPr lang="en-US" sz="600" dirty="0">
                  <a:latin typeface="Calibri"/>
                  <a:cs typeface="Calibri"/>
                </a:rPr>
                <a:t> </a:t>
              </a:r>
              <a:r>
                <a:rPr lang="en-US" sz="600" dirty="0" err="1">
                  <a:latin typeface="Calibri"/>
                  <a:cs typeface="Calibri"/>
                </a:rPr>
                <a:t>inmediatamente</a:t>
              </a:r>
              <a:r>
                <a:rPr lang="en-US" sz="600" dirty="0">
                  <a:latin typeface="Calibri"/>
                  <a:cs typeface="Calibri"/>
                </a:rPr>
                <a:t>. No </a:t>
              </a:r>
              <a:r>
                <a:rPr lang="en-US" sz="600" dirty="0" err="1">
                  <a:latin typeface="Calibri"/>
                  <a:cs typeface="Calibri"/>
                </a:rPr>
                <a:t>utilice</a:t>
              </a:r>
              <a:r>
                <a:rPr lang="en-US" sz="600" dirty="0">
                  <a:latin typeface="Calibri"/>
                  <a:cs typeface="Calibri"/>
                </a:rPr>
                <a:t> </a:t>
              </a:r>
              <a:r>
                <a:rPr lang="en-US" sz="600" dirty="0" err="1">
                  <a:latin typeface="Calibri"/>
                  <a:cs typeface="Calibri"/>
                </a:rPr>
                <a:t>nunca</a:t>
              </a:r>
              <a:r>
                <a:rPr lang="en-US" sz="600" dirty="0">
                  <a:latin typeface="Calibri"/>
                  <a:cs typeface="Calibri"/>
                </a:rPr>
                <a:t> un </a:t>
              </a:r>
              <a:r>
                <a:rPr lang="en-US" sz="600" dirty="0" err="1">
                  <a:latin typeface="Calibri"/>
                  <a:cs typeface="Calibri"/>
                </a:rPr>
                <a:t>producto</a:t>
              </a:r>
              <a:r>
                <a:rPr lang="en-US" sz="600" dirty="0">
                  <a:latin typeface="Calibri"/>
                  <a:cs typeface="Calibri"/>
                </a:rPr>
                <a:t> </a:t>
              </a:r>
              <a:r>
                <a:rPr lang="en-US" sz="600" dirty="0" err="1">
                  <a:latin typeface="Calibri"/>
                  <a:cs typeface="Calibri"/>
                </a:rPr>
                <a:t>dañado</a:t>
              </a:r>
              <a:r>
                <a:rPr lang="en-US" sz="600" dirty="0">
                  <a:latin typeface="Calibri"/>
                  <a:cs typeface="Calibri"/>
                </a:rPr>
                <a:t>. La </a:t>
              </a:r>
              <a:r>
                <a:rPr lang="en-US" sz="600" dirty="0" err="1">
                  <a:latin typeface="Calibri"/>
                  <a:cs typeface="Calibri"/>
                </a:rPr>
                <a:t>reparación</a:t>
              </a:r>
              <a:r>
                <a:rPr lang="en-US" sz="600" dirty="0">
                  <a:latin typeface="Calibri"/>
                  <a:cs typeface="Calibri"/>
                </a:rPr>
                <a:t> de </a:t>
              </a:r>
              <a:r>
                <a:rPr lang="en-US" sz="600" dirty="0" err="1">
                  <a:latin typeface="Calibri"/>
                  <a:cs typeface="Calibri"/>
                </a:rPr>
                <a:t>este</a:t>
              </a:r>
              <a:r>
                <a:rPr lang="en-US" sz="600" dirty="0">
                  <a:latin typeface="Calibri"/>
                  <a:cs typeface="Calibri"/>
                </a:rPr>
                <a:t> </a:t>
              </a:r>
              <a:r>
                <a:rPr lang="en-US" sz="600" dirty="0" err="1">
                  <a:latin typeface="Calibri"/>
                  <a:cs typeface="Calibri"/>
                </a:rPr>
                <a:t>producto</a:t>
              </a:r>
              <a:r>
                <a:rPr lang="en-US" sz="600" dirty="0">
                  <a:latin typeface="Calibri"/>
                  <a:cs typeface="Calibri"/>
                </a:rPr>
                <a:t> solo se </a:t>
              </a:r>
              <a:r>
                <a:rPr lang="en-US" sz="600" dirty="0" err="1">
                  <a:latin typeface="Calibri"/>
                  <a:cs typeface="Calibri"/>
                </a:rPr>
                <a:t>tolera</a:t>
              </a:r>
              <a:r>
                <a:rPr lang="en-US" sz="600" dirty="0">
                  <a:latin typeface="Calibri"/>
                  <a:cs typeface="Calibri"/>
                </a:rPr>
                <a:t> </a:t>
              </a:r>
              <a:r>
                <a:rPr lang="en-US" sz="600" dirty="0" err="1">
                  <a:latin typeface="Calibri"/>
                  <a:cs typeface="Calibri"/>
                </a:rPr>
                <a:t>en</a:t>
              </a:r>
              <a:r>
                <a:rPr lang="en-US" sz="600" dirty="0">
                  <a:latin typeface="Calibri"/>
                  <a:cs typeface="Calibri"/>
                </a:rPr>
                <a:t> el </a:t>
              </a:r>
              <a:r>
                <a:rPr lang="en-US" sz="600" dirty="0" err="1">
                  <a:latin typeface="Calibri"/>
                  <a:cs typeface="Calibri"/>
                </a:rPr>
                <a:t>caso</a:t>
              </a:r>
              <a:r>
                <a:rPr lang="en-US" sz="600" dirty="0">
                  <a:latin typeface="Calibri"/>
                  <a:cs typeface="Calibri"/>
                </a:rPr>
                <a:t> de que las </a:t>
              </a:r>
              <a:r>
                <a:rPr lang="en-US" sz="600" dirty="0" err="1">
                  <a:latin typeface="Calibri"/>
                  <a:cs typeface="Calibri"/>
                </a:rPr>
                <a:t>reclamaciones</a:t>
              </a:r>
              <a:r>
                <a:rPr lang="en-US" sz="600" dirty="0">
                  <a:latin typeface="Calibri"/>
                  <a:cs typeface="Calibri"/>
                </a:rPr>
                <a:t> de </a:t>
              </a:r>
              <a:r>
                <a:rPr lang="en-US" sz="600" dirty="0" err="1">
                  <a:latin typeface="Calibri"/>
                  <a:cs typeface="Calibri"/>
                </a:rPr>
                <a:t>esta</a:t>
              </a:r>
              <a:r>
                <a:rPr lang="en-US" sz="600" dirty="0">
                  <a:latin typeface="Calibri"/>
                  <a:cs typeface="Calibri"/>
                </a:rPr>
                <a:t> </a:t>
              </a:r>
              <a:r>
                <a:rPr lang="en-US" sz="600" dirty="0" err="1">
                  <a:latin typeface="Calibri"/>
                  <a:cs typeface="Calibri"/>
                </a:rPr>
                <a:t>prenda</a:t>
              </a:r>
              <a:r>
                <a:rPr lang="en-US" sz="600" dirty="0">
                  <a:latin typeface="Calibri"/>
                  <a:cs typeface="Calibri"/>
                </a:rPr>
                <a:t> no se </a:t>
              </a:r>
              <a:r>
                <a:rPr lang="en-US" sz="600" dirty="0" err="1">
                  <a:latin typeface="Calibri"/>
                  <a:cs typeface="Calibri"/>
                </a:rPr>
                <a:t>vean</a:t>
              </a:r>
              <a:r>
                <a:rPr lang="en-US" sz="600" dirty="0">
                  <a:latin typeface="Calibri"/>
                  <a:cs typeface="Calibri"/>
                </a:rPr>
                <a:t> </a:t>
              </a:r>
              <a:r>
                <a:rPr lang="en-US" sz="600" dirty="0" err="1">
                  <a:latin typeface="Calibri"/>
                  <a:cs typeface="Calibri"/>
                </a:rPr>
                <a:t>afectadas</a:t>
              </a:r>
              <a:r>
                <a:rPr lang="en-US" sz="600" dirty="0">
                  <a:latin typeface="Calibri"/>
                  <a:cs typeface="Calibri"/>
                </a:rPr>
                <a:t>. Si </a:t>
              </a:r>
              <a:r>
                <a:rPr lang="en-US" sz="600" dirty="0" err="1">
                  <a:latin typeface="Calibri"/>
                  <a:cs typeface="Calibri"/>
                </a:rPr>
                <a:t>persiste</a:t>
              </a:r>
              <a:r>
                <a:rPr lang="en-US" sz="600" dirty="0">
                  <a:latin typeface="Calibri"/>
                  <a:cs typeface="Calibri"/>
                </a:rPr>
                <a:t> la </a:t>
              </a:r>
              <a:r>
                <a:rPr lang="en-US" sz="600" dirty="0" err="1">
                  <a:latin typeface="Calibri"/>
                  <a:cs typeface="Calibri"/>
                </a:rPr>
                <a:t>duda</a:t>
              </a:r>
              <a:r>
                <a:rPr lang="en-US" sz="600" dirty="0">
                  <a:latin typeface="Calibri"/>
                  <a:cs typeface="Calibri"/>
                </a:rPr>
                <a:t>, </a:t>
              </a:r>
              <a:r>
                <a:rPr lang="en-US" sz="600" dirty="0" err="1">
                  <a:latin typeface="Calibri"/>
                  <a:cs typeface="Calibri"/>
                </a:rPr>
                <a:t>póngase</a:t>
              </a:r>
              <a:r>
                <a:rPr lang="en-US" sz="600" dirty="0">
                  <a:latin typeface="Calibri"/>
                  <a:cs typeface="Calibri"/>
                </a:rPr>
                <a:t> </a:t>
              </a:r>
              <a:r>
                <a:rPr lang="en-US" sz="600" dirty="0" err="1">
                  <a:latin typeface="Calibri"/>
                  <a:cs typeface="Calibri"/>
                </a:rPr>
                <a:t>en</a:t>
              </a:r>
              <a:r>
                <a:rPr lang="en-US" sz="600" dirty="0">
                  <a:latin typeface="Calibri"/>
                  <a:cs typeface="Calibri"/>
                </a:rPr>
                <a:t> </a:t>
              </a:r>
              <a:r>
                <a:rPr lang="en-US" sz="600" dirty="0" err="1">
                  <a:latin typeface="Calibri"/>
                  <a:cs typeface="Calibri"/>
                </a:rPr>
                <a:t>contacto</a:t>
              </a:r>
              <a:r>
                <a:rPr lang="en-US" sz="600" dirty="0">
                  <a:latin typeface="Calibri"/>
                  <a:cs typeface="Calibri"/>
                </a:rPr>
                <a:t> con el </a:t>
              </a:r>
              <a:r>
                <a:rPr lang="en-US" sz="600" dirty="0" err="1">
                  <a:latin typeface="Calibri"/>
                  <a:cs typeface="Calibri"/>
                </a:rPr>
                <a:t>fabricante</a:t>
              </a:r>
              <a:r>
                <a:rPr lang="en-US" sz="600" dirty="0">
                  <a:latin typeface="Calibri"/>
                  <a:cs typeface="Calibri"/>
                </a:rPr>
                <a:t> a </a:t>
              </a:r>
              <a:r>
                <a:rPr lang="en-US" sz="600" dirty="0" err="1">
                  <a:latin typeface="Calibri"/>
                  <a:cs typeface="Calibri"/>
                </a:rPr>
                <a:t>continuación</a:t>
              </a:r>
              <a:r>
                <a:rPr lang="en-US" sz="600" dirty="0">
                  <a:latin typeface="Calibri"/>
                  <a:cs typeface="Calibri"/>
                </a:rPr>
                <a:t> antes de </a:t>
              </a:r>
              <a:r>
                <a:rPr lang="en-US" sz="600" dirty="0" err="1">
                  <a:latin typeface="Calibri"/>
                  <a:cs typeface="Calibri"/>
                </a:rPr>
                <a:t>intentar</a:t>
              </a:r>
              <a:r>
                <a:rPr lang="en-US" sz="600" dirty="0">
                  <a:latin typeface="Calibri"/>
                  <a:cs typeface="Calibri"/>
                </a:rPr>
                <a:t> </a:t>
              </a:r>
              <a:r>
                <a:rPr lang="en-US" sz="600" dirty="0" err="1">
                  <a:latin typeface="Calibri"/>
                  <a:cs typeface="Calibri"/>
                </a:rPr>
                <a:t>reparar</a:t>
              </a:r>
              <a:r>
                <a:rPr lang="en-US" sz="600" dirty="0">
                  <a:latin typeface="Calibri"/>
                  <a:cs typeface="Calibri"/>
                </a:rPr>
                <a:t> el </a:t>
              </a:r>
              <a:r>
                <a:rPr lang="en-US" sz="600" dirty="0" err="1">
                  <a:latin typeface="Calibri"/>
                  <a:cs typeface="Calibri"/>
                </a:rPr>
                <a:t>producto</a:t>
              </a:r>
              <a:r>
                <a:rPr lang="en-US" sz="600" dirty="0">
                  <a:latin typeface="Calibri"/>
                  <a:cs typeface="Calibri"/>
                </a:rPr>
                <a:t>. </a:t>
              </a:r>
              <a:r>
                <a:rPr lang="en-US" sz="600" dirty="0" err="1">
                  <a:latin typeface="Calibri"/>
                  <a:cs typeface="Calibri"/>
                </a:rPr>
                <a:t>Póngase</a:t>
              </a:r>
              <a:r>
                <a:rPr lang="en-US" sz="600" dirty="0">
                  <a:latin typeface="Calibri"/>
                  <a:cs typeface="Calibri"/>
                </a:rPr>
                <a:t> </a:t>
              </a:r>
              <a:r>
                <a:rPr lang="en-US" sz="600" dirty="0" err="1">
                  <a:latin typeface="Calibri"/>
                  <a:cs typeface="Calibri"/>
                </a:rPr>
                <a:t>en</a:t>
              </a:r>
              <a:r>
                <a:rPr lang="en-US" sz="600" dirty="0">
                  <a:latin typeface="Calibri"/>
                  <a:cs typeface="Calibri"/>
                </a:rPr>
                <a:t> </a:t>
              </a:r>
              <a:r>
                <a:rPr lang="en-US" sz="600" dirty="0" err="1">
                  <a:latin typeface="Calibri"/>
                  <a:cs typeface="Calibri"/>
                </a:rPr>
                <a:t>contacto</a:t>
              </a:r>
              <a:r>
                <a:rPr lang="en-US" sz="600" dirty="0">
                  <a:latin typeface="Calibri"/>
                  <a:cs typeface="Calibri"/>
                </a:rPr>
                <a:t> con </a:t>
              </a:r>
              <a:r>
                <a:rPr lang="en-US" sz="600" dirty="0" err="1">
                  <a:latin typeface="Calibri"/>
                  <a:cs typeface="Calibri"/>
                </a:rPr>
                <a:t>su</a:t>
              </a:r>
              <a:r>
                <a:rPr lang="en-US" sz="600" dirty="0">
                  <a:latin typeface="Calibri"/>
                  <a:cs typeface="Calibri"/>
                </a:rPr>
                <a:t> </a:t>
              </a:r>
              <a:r>
                <a:rPr lang="en-US" sz="600" dirty="0" err="1">
                  <a:latin typeface="Calibri"/>
                  <a:cs typeface="Calibri"/>
                </a:rPr>
                <a:t>proveedor</a:t>
              </a:r>
              <a:r>
                <a:rPr lang="en-US" sz="600" dirty="0">
                  <a:latin typeface="Calibri"/>
                  <a:cs typeface="Calibri"/>
                </a:rPr>
                <a:t> de </a:t>
              </a:r>
              <a:r>
                <a:rPr lang="en-US" sz="600" dirty="0" err="1">
                  <a:latin typeface="Calibri"/>
                  <a:cs typeface="Calibri"/>
                </a:rPr>
                <a:t>servicios</a:t>
              </a:r>
              <a:r>
                <a:rPr lang="en-US" sz="600" dirty="0">
                  <a:latin typeface="Calibri"/>
                  <a:cs typeface="Calibri"/>
                </a:rPr>
                <a:t> de </a:t>
              </a:r>
              <a:r>
                <a:rPr lang="en-US" sz="600" dirty="0" err="1">
                  <a:latin typeface="Calibri"/>
                  <a:cs typeface="Calibri"/>
                </a:rPr>
                <a:t>limpieza</a:t>
              </a:r>
              <a:r>
                <a:rPr lang="en-US" sz="600" dirty="0">
                  <a:latin typeface="Calibri"/>
                  <a:cs typeface="Calibri"/>
                </a:rPr>
                <a:t> para la </a:t>
              </a:r>
              <a:r>
                <a:rPr lang="en-US" sz="600" dirty="0" err="1">
                  <a:latin typeface="Calibri"/>
                  <a:cs typeface="Calibri"/>
                </a:rPr>
                <a:t>correcta</a:t>
              </a:r>
              <a:r>
                <a:rPr lang="en-US" sz="600" dirty="0">
                  <a:latin typeface="Calibri"/>
                  <a:cs typeface="Calibri"/>
                </a:rPr>
                <a:t> </a:t>
              </a:r>
              <a:r>
                <a:rPr lang="en-US" sz="600" dirty="0" err="1">
                  <a:latin typeface="Calibri"/>
                  <a:cs typeface="Calibri"/>
                </a:rPr>
                <a:t>eliminación</a:t>
              </a:r>
              <a:r>
                <a:rPr lang="en-US" sz="600" dirty="0">
                  <a:latin typeface="Calibri"/>
                  <a:cs typeface="Calibri"/>
                </a:rPr>
                <a:t> de la </a:t>
              </a:r>
              <a:r>
                <a:rPr lang="en-US" sz="600" dirty="0" err="1">
                  <a:latin typeface="Calibri"/>
                  <a:cs typeface="Calibri"/>
                </a:rPr>
                <a:t>prenda</a:t>
              </a:r>
              <a:r>
                <a:rPr lang="en-US" sz="600" dirty="0">
                  <a:latin typeface="Calibri"/>
                  <a:cs typeface="Calibri"/>
                </a:rPr>
                <a:t>.</a:t>
              </a:r>
              <a:endParaRPr lang="fr-FR" sz="600" dirty="0">
                <a:latin typeface="Calibri"/>
                <a:cs typeface="Calibri"/>
              </a:endParaRPr>
            </a:p>
            <a:p>
              <a:endParaRPr lang="en-GB" sz="600" dirty="0">
                <a:latin typeface="Calibri"/>
                <a:cs typeface="Calibri"/>
              </a:endParaRPr>
            </a:p>
            <a:p>
              <a:pPr>
                <a:spcAft>
                  <a:spcPts val="0"/>
                </a:spcAft>
              </a:pPr>
              <a:r>
                <a:rPr lang="en-US" sz="600" b="1" dirty="0" err="1">
                  <a:latin typeface="Calibri" panose="020F0502020204030204" pitchFamily="34" charset="0"/>
                  <a:ea typeface="Calibri"/>
                  <a:cs typeface="Times New Roman"/>
                </a:rPr>
                <a:t>Reciclaje</a:t>
              </a:r>
              <a:r>
                <a:rPr lang="en-US" sz="600" b="1" dirty="0">
                  <a:latin typeface="Calibri" panose="020F0502020204030204" pitchFamily="34" charset="0"/>
                  <a:ea typeface="Calibri"/>
                  <a:cs typeface="Times New Roman"/>
                </a:rPr>
                <a:t>:</a:t>
              </a:r>
            </a:p>
            <a:p>
              <a:pPr>
                <a:spcAft>
                  <a:spcPts val="0"/>
                </a:spcAft>
              </a:pPr>
              <a:r>
                <a:rPr lang="en-US" sz="600" dirty="0">
                  <a:latin typeface="Calibri" panose="020F0502020204030204" pitchFamily="34" charset="0"/>
                  <a:ea typeface="Calibri"/>
                  <a:cs typeface="Times New Roman"/>
                </a:rPr>
                <a:t>No tire la prenda a la basura después de su uso. Si la prenda no está contaminada, puede someterse a un proceso de reciclaje textil convencional. Si está contaminada, la prenda debe someterse a un tratamiento de recuperación según para la normativa vigente.</a:t>
              </a:r>
              <a:endParaRPr lang="en-GB" sz="600" dirty="0">
                <a:latin typeface="Calibri"/>
                <a:cs typeface="Calibri"/>
              </a:endParaRPr>
            </a:p>
            <a:p>
              <a:endParaRPr lang="en-GB" sz="600" dirty="0">
                <a:latin typeface="Calibri"/>
                <a:cs typeface="Calibri"/>
              </a:endParaRPr>
            </a:p>
            <a:p>
              <a:r>
                <a:rPr lang="en-GB" sz="600" b="1" dirty="0">
                  <a:latin typeface="Calibri"/>
                  <a:cs typeface="Calibri"/>
                </a:rPr>
                <a:t>Recomendaciones:</a:t>
              </a:r>
            </a:p>
            <a:p>
              <a:r>
                <a:rPr lang="es-ES" sz="600" dirty="0">
                  <a:latin typeface="Calibri"/>
                  <a:cs typeface="Calibri"/>
                </a:rPr>
                <a:t>Esta prenda únicamente protege la zona del cuerpo que cubre, puede ser necesaria protección corporal adicional. Las prendas no adecuadas usadas sobre la prenda de protección </a:t>
              </a:r>
              <a:r>
                <a:rPr lang="es-ES" sz="600" dirty="0" err="1">
                  <a:latin typeface="Calibri"/>
                  <a:cs typeface="Calibri"/>
                </a:rPr>
                <a:t>eliminanla</a:t>
              </a:r>
              <a:r>
                <a:rPr lang="es-ES" sz="600" dirty="0">
                  <a:latin typeface="Calibri"/>
                  <a:cs typeface="Calibri"/>
                </a:rPr>
                <a:t> eficacia de la protección. </a:t>
              </a:r>
            </a:p>
            <a:p>
              <a:r>
                <a:rPr lang="es-ES" altLang="fr-FR" sz="600" dirty="0">
                  <a:latin typeface="Calibri"/>
                  <a:cs typeface="Calibri"/>
                </a:rPr>
                <a:t>Estas rodilleras están destinadas a ofrecer una protección limitada de las rodillas de las personas que deben realizar su trabajo arrodilladas con el fin de proteger las rodillas en suelos planos, lisos y secos. Este artículo no debe utilizarse en contacto con el agua. El usuario debe saber que trabajar de rodillas implica el riesgo de contraer enfermedades crónicas de las rodillas y debe levantarse con frecuencia para frenar estos efectos. Las rodilleras deben llevarse mientras las rodillas estén expuestas a posibles peligros. Durante su colocación, el artículo debe integrarse sin dificultad en la posición prevista y debe permanecer en su lugar mientras esté siendo utilizado. La cara en la que aparece el texto «INTERIEUR / INSIDE / INNERE / INTERIOR» debe estar en contacto con la rodilla. Cuando el artículo esté puesto, la flecha debe indicar hacia arriba. </a:t>
              </a:r>
              <a:r>
                <a:rPr lang="en-US" sz="600" dirty="0" err="1">
                  <a:latin typeface="Calibri"/>
                  <a:cs typeface="Calibri"/>
                </a:rPr>
                <a:t>Estas</a:t>
              </a:r>
              <a:r>
                <a:rPr lang="en-US" sz="600" dirty="0">
                  <a:latin typeface="Calibri"/>
                  <a:cs typeface="Calibri"/>
                </a:rPr>
                <a:t> </a:t>
              </a:r>
              <a:r>
                <a:rPr lang="en-US" sz="600" dirty="0" err="1">
                  <a:latin typeface="Calibri"/>
                  <a:cs typeface="Calibri"/>
                </a:rPr>
                <a:t>prendas</a:t>
              </a:r>
              <a:r>
                <a:rPr lang="en-US" sz="600" dirty="0">
                  <a:latin typeface="Calibri"/>
                  <a:cs typeface="Calibri"/>
                </a:rPr>
                <a:t> </a:t>
              </a:r>
              <a:r>
                <a:rPr lang="en-US" sz="600" dirty="0" err="1">
                  <a:latin typeface="Calibri"/>
                  <a:cs typeface="Calibri"/>
                </a:rPr>
                <a:t>incluyen</a:t>
              </a:r>
              <a:r>
                <a:rPr lang="en-US" sz="600" dirty="0">
                  <a:latin typeface="Calibri"/>
                  <a:cs typeface="Calibri"/>
                </a:rPr>
                <a:t> un </a:t>
              </a:r>
              <a:r>
                <a:rPr lang="en-US" sz="600" dirty="0" err="1">
                  <a:latin typeface="Calibri"/>
                  <a:cs typeface="Calibri"/>
                </a:rPr>
                <a:t>bolsillo</a:t>
              </a:r>
              <a:r>
                <a:rPr lang="en-US" sz="600" dirty="0">
                  <a:latin typeface="Calibri"/>
                  <a:cs typeface="Calibri"/>
                </a:rPr>
                <a:t> de </a:t>
              </a:r>
              <a:r>
                <a:rPr lang="en-US" sz="600" dirty="0" err="1">
                  <a:latin typeface="Calibri"/>
                  <a:cs typeface="Calibri"/>
                </a:rPr>
                <a:t>parche</a:t>
              </a:r>
              <a:r>
                <a:rPr lang="en-US" sz="600" dirty="0">
                  <a:latin typeface="Calibri"/>
                  <a:cs typeface="Calibri"/>
                </a:rPr>
                <a:t> </a:t>
              </a:r>
              <a:r>
                <a:rPr lang="en-US" sz="600" dirty="0" err="1">
                  <a:latin typeface="Calibri"/>
                  <a:cs typeface="Calibri"/>
                </a:rPr>
                <a:t>en</a:t>
              </a:r>
              <a:r>
                <a:rPr lang="en-US" sz="600" dirty="0">
                  <a:latin typeface="Calibri"/>
                  <a:cs typeface="Calibri"/>
                </a:rPr>
                <a:t> </a:t>
              </a:r>
              <a:r>
                <a:rPr lang="en-US" sz="600" dirty="0" err="1">
                  <a:latin typeface="Calibri"/>
                  <a:cs typeface="Calibri"/>
                </a:rPr>
                <a:t>cada</a:t>
              </a:r>
              <a:r>
                <a:rPr lang="en-US" sz="600" dirty="0">
                  <a:latin typeface="Calibri"/>
                  <a:cs typeface="Calibri"/>
                </a:rPr>
                <a:t> </a:t>
              </a:r>
              <a:r>
                <a:rPr lang="en-US" sz="600" dirty="0" err="1">
                  <a:latin typeface="Calibri"/>
                  <a:cs typeface="Calibri"/>
                </a:rPr>
                <a:t>rodilla</a:t>
              </a:r>
              <a:r>
                <a:rPr lang="en-US" sz="600" dirty="0">
                  <a:latin typeface="Calibri"/>
                  <a:cs typeface="Calibri"/>
                </a:rPr>
                <a:t> para </a:t>
              </a:r>
              <a:r>
                <a:rPr lang="en-US" sz="600" dirty="0" err="1">
                  <a:latin typeface="Calibri"/>
                  <a:cs typeface="Calibri"/>
                </a:rPr>
                <a:t>llevar</a:t>
              </a:r>
              <a:r>
                <a:rPr lang="en-US" sz="600" dirty="0">
                  <a:latin typeface="Calibri"/>
                  <a:cs typeface="Calibri"/>
                </a:rPr>
                <a:t> una </a:t>
              </a:r>
              <a:r>
                <a:rPr lang="en-US" sz="600" dirty="0" err="1">
                  <a:latin typeface="Calibri"/>
                  <a:cs typeface="Calibri"/>
                </a:rPr>
                <a:t>rodillera</a:t>
              </a:r>
              <a:r>
                <a:rPr lang="en-US" sz="600" dirty="0">
                  <a:latin typeface="Calibri"/>
                  <a:cs typeface="Calibri"/>
                </a:rPr>
                <a:t> (</a:t>
              </a:r>
              <a:r>
                <a:rPr lang="en-US" sz="600" dirty="0" err="1">
                  <a:latin typeface="Calibri"/>
                  <a:cs typeface="Calibri"/>
                </a:rPr>
                <a:t>protección</a:t>
              </a:r>
              <a:r>
                <a:rPr lang="en-US" sz="600" dirty="0">
                  <a:latin typeface="Calibri"/>
                  <a:cs typeface="Calibri"/>
                </a:rPr>
                <a:t> para la </a:t>
              </a:r>
              <a:r>
                <a:rPr lang="en-US" sz="600" dirty="0" err="1">
                  <a:latin typeface="Calibri"/>
                  <a:cs typeface="Calibri"/>
                </a:rPr>
                <a:t>rodilla</a:t>
              </a:r>
              <a:r>
                <a:rPr lang="en-US" sz="600" dirty="0">
                  <a:latin typeface="Calibri"/>
                  <a:cs typeface="Calibri"/>
                </a:rPr>
                <a:t>) con </a:t>
              </a:r>
              <a:r>
                <a:rPr lang="en-US" sz="600" dirty="0" err="1">
                  <a:latin typeface="Calibri"/>
                  <a:cs typeface="Calibri"/>
                </a:rPr>
                <a:t>homologación</a:t>
              </a:r>
              <a:r>
                <a:rPr lang="en-US" sz="600" dirty="0">
                  <a:latin typeface="Calibri"/>
                  <a:cs typeface="Calibri"/>
                </a:rPr>
                <a:t> CE, </a:t>
              </a:r>
              <a:r>
                <a:rPr lang="en-US" sz="600" dirty="0" err="1">
                  <a:latin typeface="Calibri"/>
                  <a:cs typeface="Calibri"/>
                </a:rPr>
                <a:t>tipo</a:t>
              </a:r>
              <a:r>
                <a:rPr lang="en-US" sz="600" dirty="0">
                  <a:latin typeface="Calibri"/>
                  <a:cs typeface="Calibri"/>
                </a:rPr>
                <a:t> 2, </a:t>
              </a:r>
              <a:r>
                <a:rPr lang="en-US" sz="600" dirty="0" err="1">
                  <a:latin typeface="Calibri"/>
                  <a:cs typeface="Calibri"/>
                </a:rPr>
                <a:t>en</a:t>
              </a:r>
              <a:r>
                <a:rPr lang="en-US" sz="600" dirty="0">
                  <a:latin typeface="Calibri"/>
                  <a:cs typeface="Calibri"/>
                </a:rPr>
                <a:t> una sola </a:t>
              </a:r>
              <a:r>
                <a:rPr lang="en-US" sz="600" dirty="0" err="1">
                  <a:latin typeface="Calibri"/>
                  <a:cs typeface="Calibri"/>
                </a:rPr>
                <a:t>talla</a:t>
              </a:r>
              <a:r>
                <a:rPr lang="en-US" sz="600" dirty="0">
                  <a:latin typeface="Calibri"/>
                  <a:cs typeface="Calibri"/>
                </a:rPr>
                <a:t>. El </a:t>
              </a:r>
              <a:r>
                <a:rPr lang="en-US" sz="600" dirty="0" err="1">
                  <a:latin typeface="Calibri"/>
                  <a:cs typeface="Calibri"/>
                </a:rPr>
                <a:t>tamaño</a:t>
              </a:r>
              <a:r>
                <a:rPr lang="en-US" sz="600" dirty="0">
                  <a:latin typeface="Calibri"/>
                  <a:cs typeface="Calibri"/>
                </a:rPr>
                <a:t> de la </a:t>
              </a:r>
              <a:r>
                <a:rPr lang="en-US" sz="600" dirty="0" err="1">
                  <a:latin typeface="Calibri"/>
                  <a:cs typeface="Calibri"/>
                </a:rPr>
                <a:t>rodillera</a:t>
              </a:r>
              <a:r>
                <a:rPr lang="en-US" sz="600" dirty="0">
                  <a:latin typeface="Calibri"/>
                  <a:cs typeface="Calibri"/>
                </a:rPr>
                <a:t> </a:t>
              </a:r>
              <a:r>
                <a:rPr lang="en-US" sz="600" dirty="0" err="1">
                  <a:latin typeface="Calibri"/>
                  <a:cs typeface="Calibri"/>
                </a:rPr>
                <a:t>permite</a:t>
              </a:r>
              <a:r>
                <a:rPr lang="en-US" sz="600" dirty="0">
                  <a:latin typeface="Calibri"/>
                  <a:cs typeface="Calibri"/>
                </a:rPr>
                <a:t> </a:t>
              </a:r>
              <a:r>
                <a:rPr lang="en-US" sz="600" dirty="0" err="1">
                  <a:latin typeface="Calibri"/>
                  <a:cs typeface="Calibri"/>
                </a:rPr>
                <a:t>proteger</a:t>
              </a:r>
              <a:r>
                <a:rPr lang="en-US" sz="600" dirty="0">
                  <a:latin typeface="Calibri"/>
                  <a:cs typeface="Calibri"/>
                </a:rPr>
                <a:t> las </a:t>
              </a:r>
              <a:r>
                <a:rPr lang="en-US" sz="600" dirty="0" err="1">
                  <a:latin typeface="Calibri"/>
                  <a:cs typeface="Calibri"/>
                </a:rPr>
                <a:t>rodillas</a:t>
              </a:r>
              <a:r>
                <a:rPr lang="en-US" sz="600" dirty="0">
                  <a:latin typeface="Calibri"/>
                  <a:cs typeface="Calibri"/>
                </a:rPr>
                <a:t> </a:t>
              </a:r>
              <a:r>
                <a:rPr lang="en-US" sz="600" dirty="0" err="1">
                  <a:latin typeface="Calibri"/>
                  <a:cs typeface="Calibri"/>
                </a:rPr>
                <a:t>mientras</a:t>
              </a:r>
              <a:r>
                <a:rPr lang="en-US" sz="600" dirty="0">
                  <a:latin typeface="Calibri"/>
                  <a:cs typeface="Calibri"/>
                </a:rPr>
                <a:t> se </a:t>
              </a:r>
              <a:r>
                <a:rPr lang="en-US" sz="600" dirty="0" err="1">
                  <a:latin typeface="Calibri"/>
                  <a:cs typeface="Calibri"/>
                </a:rPr>
                <a:t>mueva</a:t>
              </a:r>
              <a:r>
                <a:rPr lang="en-US" sz="600" dirty="0">
                  <a:latin typeface="Calibri"/>
                  <a:cs typeface="Calibri"/>
                </a:rPr>
                <a:t>. </a:t>
              </a:r>
              <a:r>
                <a:rPr lang="en-US" sz="600" dirty="0" err="1">
                  <a:latin typeface="Calibri"/>
                  <a:cs typeface="Calibri"/>
                </a:rPr>
                <a:t>Doble</a:t>
              </a:r>
              <a:r>
                <a:rPr lang="en-US" sz="600" dirty="0">
                  <a:latin typeface="Calibri"/>
                  <a:cs typeface="Calibri"/>
                </a:rPr>
                <a:t> la </a:t>
              </a:r>
              <a:r>
                <a:rPr lang="en-US" sz="600" dirty="0" err="1">
                  <a:latin typeface="Calibri"/>
                  <a:cs typeface="Calibri"/>
                </a:rPr>
                <a:t>rodillera</a:t>
              </a:r>
              <a:r>
                <a:rPr lang="en-US" sz="600" dirty="0">
                  <a:latin typeface="Calibri"/>
                  <a:cs typeface="Calibri"/>
                </a:rPr>
                <a:t>, </a:t>
              </a:r>
              <a:r>
                <a:rPr lang="en-US" sz="600" dirty="0" err="1">
                  <a:latin typeface="Calibri"/>
                  <a:cs typeface="Calibri"/>
                </a:rPr>
                <a:t>introdúzcala</a:t>
              </a:r>
              <a:r>
                <a:rPr lang="en-US" sz="600" dirty="0">
                  <a:latin typeface="Calibri"/>
                  <a:cs typeface="Calibri"/>
                </a:rPr>
                <a:t> </a:t>
              </a:r>
              <a:r>
                <a:rPr lang="en-US" sz="600" dirty="0" err="1">
                  <a:latin typeface="Calibri"/>
                  <a:cs typeface="Calibri"/>
                </a:rPr>
                <a:t>en</a:t>
              </a:r>
              <a:r>
                <a:rPr lang="en-US" sz="600" dirty="0">
                  <a:latin typeface="Calibri"/>
                  <a:cs typeface="Calibri"/>
                </a:rPr>
                <a:t> el </a:t>
              </a:r>
              <a:r>
                <a:rPr lang="en-US" sz="600" dirty="0" err="1">
                  <a:latin typeface="Calibri"/>
                  <a:cs typeface="Calibri"/>
                </a:rPr>
                <a:t>bolsillo</a:t>
              </a:r>
              <a:r>
                <a:rPr lang="en-US" sz="600" dirty="0">
                  <a:latin typeface="Calibri"/>
                  <a:cs typeface="Calibri"/>
                </a:rPr>
                <a:t> de la </a:t>
              </a:r>
              <a:r>
                <a:rPr lang="en-US" sz="600" dirty="0" err="1">
                  <a:latin typeface="Calibri"/>
                  <a:cs typeface="Calibri"/>
                </a:rPr>
                <a:t>rodilla</a:t>
              </a:r>
              <a:r>
                <a:rPr lang="en-US" sz="600" dirty="0">
                  <a:latin typeface="Calibri"/>
                  <a:cs typeface="Calibri"/>
                </a:rPr>
                <a:t> y </a:t>
              </a:r>
              <a:r>
                <a:rPr lang="en-US" sz="600" dirty="0" err="1">
                  <a:latin typeface="Calibri"/>
                  <a:cs typeface="Calibri"/>
                </a:rPr>
                <a:t>suelte</a:t>
              </a:r>
              <a:r>
                <a:rPr lang="en-US" sz="600" dirty="0">
                  <a:latin typeface="Calibri"/>
                  <a:cs typeface="Calibri"/>
                </a:rPr>
                <a:t> los </a:t>
              </a:r>
              <a:r>
                <a:rPr lang="en-US" sz="600" dirty="0" err="1">
                  <a:latin typeface="Calibri"/>
                  <a:cs typeface="Calibri"/>
                </a:rPr>
                <a:t>extremos</a:t>
              </a:r>
              <a:r>
                <a:rPr lang="en-US" sz="600" dirty="0">
                  <a:latin typeface="Calibri"/>
                  <a:cs typeface="Calibri"/>
                </a:rPr>
                <a:t>.</a:t>
              </a:r>
              <a:endParaRPr lang="fr-FR" sz="600" dirty="0">
                <a:latin typeface="Calibri"/>
                <a:cs typeface="Calibri"/>
              </a:endParaRPr>
            </a:p>
            <a:p>
              <a:r>
                <a:rPr lang="en-US" sz="600" dirty="0">
                  <a:latin typeface="Calibri"/>
                  <a:cs typeface="Calibri"/>
                </a:rPr>
                <a:t>La </a:t>
              </a:r>
              <a:r>
                <a:rPr lang="en-US" sz="600" dirty="0" err="1">
                  <a:latin typeface="Calibri"/>
                  <a:cs typeface="Calibri"/>
                </a:rPr>
                <a:t>rodillera</a:t>
              </a:r>
              <a:r>
                <a:rPr lang="en-US" sz="600" dirty="0">
                  <a:latin typeface="Calibri"/>
                  <a:cs typeface="Calibri"/>
                </a:rPr>
                <a:t> </a:t>
              </a:r>
              <a:r>
                <a:rPr lang="en-US" sz="600" dirty="0" err="1">
                  <a:latin typeface="Calibri"/>
                  <a:cs typeface="Calibri"/>
                </a:rPr>
                <a:t>permanecerá</a:t>
              </a:r>
              <a:r>
                <a:rPr lang="en-US" sz="600" dirty="0">
                  <a:latin typeface="Calibri"/>
                  <a:cs typeface="Calibri"/>
                </a:rPr>
                <a:t> </a:t>
              </a:r>
              <a:r>
                <a:rPr lang="en-US" sz="600" dirty="0" err="1">
                  <a:latin typeface="Calibri"/>
                  <a:cs typeface="Calibri"/>
                </a:rPr>
                <a:t>en</a:t>
              </a:r>
              <a:r>
                <a:rPr lang="en-US" sz="600" dirty="0">
                  <a:latin typeface="Calibri"/>
                  <a:cs typeface="Calibri"/>
                </a:rPr>
                <a:t> </a:t>
              </a:r>
              <a:r>
                <a:rPr lang="en-US" sz="600" dirty="0" err="1">
                  <a:latin typeface="Calibri"/>
                  <a:cs typeface="Calibri"/>
                </a:rPr>
                <a:t>su</a:t>
              </a:r>
              <a:r>
                <a:rPr lang="en-US" sz="600" dirty="0">
                  <a:latin typeface="Calibri"/>
                  <a:cs typeface="Calibri"/>
                </a:rPr>
                <a:t> sitio </a:t>
              </a:r>
              <a:r>
                <a:rPr lang="en-US" sz="600" dirty="0" err="1">
                  <a:latin typeface="Calibri"/>
                  <a:cs typeface="Calibri"/>
                </a:rPr>
                <a:t>en</a:t>
              </a:r>
              <a:r>
                <a:rPr lang="en-US" sz="600" dirty="0">
                  <a:latin typeface="Calibri"/>
                  <a:cs typeface="Calibri"/>
                </a:rPr>
                <a:t> la </a:t>
              </a:r>
              <a:r>
                <a:rPr lang="en-US" sz="600" dirty="0" err="1">
                  <a:latin typeface="Calibri"/>
                  <a:cs typeface="Calibri"/>
                </a:rPr>
                <a:t>prenda</a:t>
              </a:r>
              <a:r>
                <a:rPr lang="en-US" sz="600" dirty="0">
                  <a:latin typeface="Calibri"/>
                  <a:cs typeface="Calibri"/>
                </a:rPr>
                <a:t> </a:t>
              </a:r>
              <a:r>
                <a:rPr lang="en-US" sz="600" dirty="0" err="1">
                  <a:latin typeface="Calibri"/>
                  <a:cs typeface="Calibri"/>
                </a:rPr>
                <a:t>mientras</a:t>
              </a:r>
              <a:r>
                <a:rPr lang="en-US" sz="600" dirty="0">
                  <a:latin typeface="Calibri"/>
                  <a:cs typeface="Calibri"/>
                </a:rPr>
                <a:t> se </a:t>
              </a:r>
              <a:r>
                <a:rPr lang="en-US" sz="600" dirty="0" err="1">
                  <a:latin typeface="Calibri"/>
                  <a:cs typeface="Calibri"/>
                </a:rPr>
                <a:t>realicen</a:t>
              </a:r>
              <a:r>
                <a:rPr lang="en-US" sz="600" dirty="0">
                  <a:latin typeface="Calibri"/>
                  <a:cs typeface="Calibri"/>
                </a:rPr>
                <a:t> </a:t>
              </a:r>
              <a:r>
                <a:rPr lang="en-US" sz="600" dirty="0" err="1">
                  <a:latin typeface="Calibri"/>
                  <a:cs typeface="Calibri"/>
                </a:rPr>
                <a:t>movimientos</a:t>
              </a:r>
              <a:r>
                <a:rPr lang="en-US" sz="600" dirty="0">
                  <a:latin typeface="Calibri"/>
                  <a:cs typeface="Calibri"/>
                </a:rPr>
                <a:t> </a:t>
              </a:r>
              <a:r>
                <a:rPr lang="en-US" sz="600" dirty="0" err="1">
                  <a:latin typeface="Calibri"/>
                  <a:cs typeface="Calibri"/>
                </a:rPr>
                <a:t>profesionales</a:t>
              </a:r>
              <a:r>
                <a:rPr lang="en-US" sz="600" dirty="0">
                  <a:latin typeface="Calibri"/>
                  <a:cs typeface="Calibri"/>
                </a:rPr>
                <a:t> (</a:t>
              </a:r>
              <a:r>
                <a:rPr lang="en-US" sz="600" dirty="0" err="1">
                  <a:latin typeface="Calibri"/>
                  <a:cs typeface="Calibri"/>
                </a:rPr>
                <a:t>como</a:t>
              </a:r>
              <a:r>
                <a:rPr lang="en-US" sz="600" dirty="0">
                  <a:latin typeface="Calibri"/>
                  <a:cs typeface="Calibri"/>
                </a:rPr>
                <a:t> </a:t>
              </a:r>
              <a:r>
                <a:rPr lang="en-US" sz="600" dirty="0" err="1">
                  <a:latin typeface="Calibri"/>
                  <a:cs typeface="Calibri"/>
                </a:rPr>
                <a:t>arrodillarse</a:t>
              </a:r>
              <a:r>
                <a:rPr lang="en-US" sz="600" dirty="0">
                  <a:latin typeface="Calibri"/>
                  <a:cs typeface="Calibri"/>
                </a:rPr>
                <a:t> o </a:t>
              </a:r>
              <a:r>
                <a:rPr lang="en-US" sz="600" dirty="0" err="1">
                  <a:latin typeface="Calibri"/>
                  <a:cs typeface="Calibri"/>
                </a:rPr>
                <a:t>caminar</a:t>
              </a:r>
              <a:r>
                <a:rPr lang="en-US" sz="600" dirty="0">
                  <a:latin typeface="Calibri"/>
                  <a:cs typeface="Calibri"/>
                </a:rPr>
                <a:t> de </a:t>
              </a:r>
              <a:r>
                <a:rPr lang="en-US" sz="600" dirty="0" err="1">
                  <a:latin typeface="Calibri"/>
                  <a:cs typeface="Calibri"/>
                </a:rPr>
                <a:t>rodillas</a:t>
              </a:r>
              <a:r>
                <a:rPr lang="en-US" sz="600" dirty="0">
                  <a:latin typeface="Calibri"/>
                  <a:cs typeface="Calibri"/>
                </a:rPr>
                <a:t>).</a:t>
              </a:r>
            </a:p>
            <a:p>
              <a:endParaRPr lang="en-US" sz="600" dirty="0"/>
            </a:p>
            <a:p>
              <a:pPr eaLnBrk="1" hangingPunct="1">
                <a:lnSpc>
                  <a:spcPct val="90000"/>
                </a:lnSpc>
              </a:pPr>
              <a:r>
                <a:rPr lang="es-ES" altLang="fr-FR" sz="600" b="1" dirty="0">
                  <a:latin typeface="Calibri"/>
                  <a:cs typeface="Calibri"/>
                </a:rPr>
                <a:t>Atención</a:t>
              </a:r>
              <a:r>
                <a:rPr lang="es-ES" altLang="fr-FR" sz="600" dirty="0"/>
                <a:t>:</a:t>
              </a:r>
            </a:p>
            <a:p>
              <a:pPr eaLnBrk="1" hangingPunct="1">
                <a:lnSpc>
                  <a:spcPct val="90000"/>
                </a:lnSpc>
              </a:pPr>
              <a:r>
                <a:rPr lang="es-ES" altLang="fr-FR" sz="600" dirty="0">
                  <a:latin typeface="Calibri"/>
                  <a:cs typeface="Calibri"/>
                </a:rPr>
                <a:t>Estas rodilleras no ofrecen una protección ilimitada para trabajar de rodillas, no existe ninguna protección completa contra las heridas en las </a:t>
              </a:r>
            </a:p>
            <a:p>
              <a:pPr>
                <a:lnSpc>
                  <a:spcPct val="90000"/>
                </a:lnSpc>
              </a:pPr>
              <a:r>
                <a:rPr lang="es-ES" altLang="fr-FR" sz="600" dirty="0">
                  <a:latin typeface="Calibri"/>
                  <a:cs typeface="Calibri"/>
                </a:rPr>
                <a:t>rodillas. No sirven para proteger contra los objetos cortantes, y tampoco son adecuadas para condiciones de trabajo difíciles como permanecer de rodillas sobre rocas cortadas, en minas y canteras. No son adecuadas para actividades de ocio o de deporte </a:t>
              </a:r>
              <a:r>
                <a:rPr lang="en-US" sz="600" dirty="0">
                  <a:latin typeface="Calibri"/>
                  <a:cs typeface="Calibri"/>
                </a:rPr>
                <a:t>o </a:t>
              </a:r>
              <a:r>
                <a:rPr lang="en-US" sz="600" dirty="0" err="1">
                  <a:latin typeface="Calibri"/>
                  <a:cs typeface="Calibri"/>
                </a:rPr>
                <a:t>usos</a:t>
              </a:r>
              <a:r>
                <a:rPr lang="en-US" sz="600" dirty="0">
                  <a:latin typeface="Calibri"/>
                  <a:cs typeface="Calibri"/>
                </a:rPr>
                <a:t> </a:t>
              </a:r>
              <a:r>
                <a:rPr lang="en-US" sz="600" dirty="0" err="1">
                  <a:latin typeface="Calibri"/>
                  <a:cs typeface="Calibri"/>
                </a:rPr>
                <a:t>médicos</a:t>
              </a:r>
              <a:r>
                <a:rPr lang="en-US" sz="600" dirty="0">
                  <a:latin typeface="Calibri"/>
                  <a:cs typeface="Calibri"/>
                </a:rPr>
                <a:t>. </a:t>
              </a:r>
            </a:p>
            <a:p>
              <a:pPr>
                <a:lnSpc>
                  <a:spcPct val="90000"/>
                </a:lnSpc>
              </a:pPr>
              <a:r>
                <a:rPr lang="es-ES" sz="600" u="sng" dirty="0">
                  <a:latin typeface="Calibri"/>
                  <a:cs typeface="Calibri"/>
                </a:rPr>
                <a:t>Cualquier cambio en las condiciones ambientales, por ejemplo, la temperatura, reduciría significativamente el rendimiento de la protección. La contaminación, la manipulación de la protección o el uso incorrecto reducirán peligrosamente el rendimiento de la protección.</a:t>
              </a:r>
              <a:endParaRPr lang="fr-FR" sz="600" u="sng" dirty="0">
                <a:latin typeface="Calibri"/>
                <a:cs typeface="Calibri"/>
              </a:endParaRPr>
            </a:p>
            <a:p>
              <a:endParaRPr lang="en-GB" sz="600" dirty="0">
                <a:latin typeface="Calibri"/>
                <a:cs typeface="Calibri"/>
              </a:endParaRPr>
            </a:p>
            <a:p>
              <a:pPr algn="just">
                <a:spcBef>
                  <a:spcPts val="0"/>
                </a:spcBef>
                <a:spcAft>
                  <a:spcPts val="0"/>
                </a:spcAft>
              </a:pPr>
              <a:r>
                <a:rPr lang="en-GB" sz="600" b="1" dirty="0" err="1">
                  <a:latin typeface="Calibri" panose="020F0502020204030204" pitchFamily="34" charset="0"/>
                  <a:ea typeface="Calibri"/>
                  <a:cs typeface="Calibri"/>
                </a:rPr>
                <a:t>Declaración</a:t>
              </a:r>
              <a:r>
                <a:rPr lang="en-GB" sz="600" b="1" dirty="0">
                  <a:latin typeface="Calibri" panose="020F0502020204030204" pitchFamily="34" charset="0"/>
                  <a:ea typeface="Calibri"/>
                  <a:cs typeface="Calibri"/>
                </a:rPr>
                <a:t>:</a:t>
              </a:r>
            </a:p>
            <a:p>
              <a:pPr algn="just">
                <a:spcBef>
                  <a:spcPts val="0"/>
                </a:spcBef>
                <a:spcAft>
                  <a:spcPts val="0"/>
                </a:spcAft>
              </a:pPr>
              <a:r>
                <a:rPr lang="es-ES" sz="600" dirty="0">
                  <a:latin typeface="Calibri" panose="020F0502020204030204" pitchFamily="34" charset="0"/>
                  <a:ea typeface="Calibri"/>
                  <a:cs typeface="Calibri"/>
                </a:rPr>
                <a:t>El marcado CE en el guante indica la conformidad con los requisitos básicos del regulación europea 2016/425. La declaración de conformidad está disponible en el sitio web: vea** </a:t>
              </a:r>
              <a:endParaRPr lang="es-ES" altLang="en-US" sz="600" dirty="0">
                <a:latin typeface="Calibri" panose="020F0502020204030204" pitchFamily="34" charset="0"/>
                <a:ea typeface="Times New Roman" pitchFamily="18" charset="0"/>
                <a:cs typeface="Calibri" pitchFamily="34" charset="0"/>
              </a:endParaRPr>
            </a:p>
          </p:txBody>
        </p:sp>
        <p:sp>
          <p:nvSpPr>
            <p:cNvPr id="23" name="Text Box 233"/>
            <p:cNvSpPr txBox="1">
              <a:spLocks noChangeArrowheads="1"/>
            </p:cNvSpPr>
            <p:nvPr/>
          </p:nvSpPr>
          <p:spPr bwMode="auto">
            <a:xfrm>
              <a:off x="6152727" y="1064568"/>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ES</a:t>
              </a:r>
              <a:endParaRPr lang="fr-FR"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3440647564"/>
              </p:ext>
            </p:extLst>
          </p:nvPr>
        </p:nvGraphicFramePr>
        <p:xfrm>
          <a:off x="1774237" y="7272726"/>
          <a:ext cx="3872746" cy="601980"/>
        </p:xfrm>
        <a:graphic>
          <a:graphicData uri="http://schemas.openxmlformats.org/drawingml/2006/table">
            <a:tbl>
              <a:tblPr firstRow="1" bandRow="1">
                <a:effectLst/>
                <a:tableStyleId>{5C22544A-7EE6-4342-B048-85BDC9FD1C3A}</a:tableStyleId>
              </a:tblPr>
              <a:tblGrid>
                <a:gridCol w="1997751">
                  <a:extLst>
                    <a:ext uri="{9D8B030D-6E8A-4147-A177-3AD203B41FA5}">
                      <a16:colId xmlns:a16="http://schemas.microsoft.com/office/drawing/2014/main" xmlns="" val="20000"/>
                    </a:ext>
                  </a:extLst>
                </a:gridCol>
                <a:gridCol w="1874995">
                  <a:extLst>
                    <a:ext uri="{9D8B030D-6E8A-4147-A177-3AD203B41FA5}">
                      <a16:colId xmlns:a16="http://schemas.microsoft.com/office/drawing/2014/main" xmlns="" val="20001"/>
                    </a:ext>
                  </a:extLst>
                </a:gridCol>
              </a:tblGrid>
              <a:tr h="133773">
                <a:tc>
                  <a:txBody>
                    <a:bodyPr/>
                    <a:lstStyle/>
                    <a:p>
                      <a:pPr algn="ctr"/>
                      <a:r>
                        <a:rPr lang="fr-FR" sz="600" dirty="0">
                          <a:ln>
                            <a:noFill/>
                          </a:ln>
                          <a:solidFill>
                            <a:schemeClr val="tx1"/>
                          </a:solidFill>
                          <a:latin typeface="Calibri"/>
                          <a:cs typeface="Calibri"/>
                        </a:rPr>
                        <a:t>EMPRESA</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ENTIDAD NOTIFICADA - CERTIFICACIÓN DE PRODUCTOS</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468207">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fr-FR" sz="800" dirty="0"/>
          </a:p>
        </p:txBody>
      </p:sp>
      <p:pic>
        <p:nvPicPr>
          <p:cNvPr id="38" name="Image 3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649" y="1819730"/>
            <a:ext cx="180000" cy="177747"/>
          </a:xfrm>
          <a:prstGeom prst="rect">
            <a:avLst/>
          </a:prstGeom>
        </p:spPr>
      </p:pic>
      <p:pic>
        <p:nvPicPr>
          <p:cNvPr id="24" name="Image 22" descr="Une image contenant clipart&#10;&#10;Description générée automatiquement">
            <a:extLst>
              <a:ext uri="{FF2B5EF4-FFF2-40B4-BE49-F238E27FC236}">
                <a16:creationId xmlns:a16="http://schemas.microsoft.com/office/drawing/2014/main" xmlns="" id="{9C30CC77-A874-40D1-9511-B9CDD6B552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ZoneTexte 27">
            <a:extLst>
              <a:ext uri="{FF2B5EF4-FFF2-40B4-BE49-F238E27FC236}">
                <a16:creationId xmlns:a16="http://schemas.microsoft.com/office/drawing/2014/main" xmlns="" id="{DDD5A3C6-F576-44CE-971B-344F321AD26D}"/>
              </a:ext>
            </a:extLst>
          </p:cNvPr>
          <p:cNvSpPr txBox="1"/>
          <p:nvPr/>
        </p:nvSpPr>
        <p:spPr>
          <a:xfrm>
            <a:off x="2479083" y="67489"/>
            <a:ext cx="1899879" cy="276999"/>
          </a:xfrm>
          <a:prstGeom prst="rect">
            <a:avLst/>
          </a:prstGeom>
          <a:noFill/>
          <a:ln w="3175">
            <a:noFill/>
          </a:ln>
        </p:spPr>
        <p:txBody>
          <a:bodyPr wrap="none">
            <a:spAutoFit/>
          </a:bodyPr>
          <a:lstStyle/>
          <a:p>
            <a:pPr algn="ctr"/>
            <a:r>
              <a:rPr lang="fr-FR" sz="1200" b="1" dirty="0" err="1"/>
              <a:t>Pantalón</a:t>
            </a:r>
            <a:r>
              <a:rPr lang="en-GB" sz="1200" b="1" dirty="0"/>
              <a:t> &amp; </a:t>
            </a:r>
            <a:r>
              <a:rPr lang="fr-FR" sz="1200" b="1" dirty="0"/>
              <a:t>Mono </a:t>
            </a:r>
            <a:r>
              <a:rPr lang="en-GB" sz="1200" b="1" dirty="0"/>
              <a:t>MISTI</a:t>
            </a:r>
            <a:endParaRPr lang="en-GB" sz="3600" dirty="0"/>
          </a:p>
        </p:txBody>
      </p:sp>
      <p:grpSp>
        <p:nvGrpSpPr>
          <p:cNvPr id="29" name="Group 49">
            <a:extLst>
              <a:ext uri="{FF2B5EF4-FFF2-40B4-BE49-F238E27FC236}">
                <a16:creationId xmlns:a16="http://schemas.microsoft.com/office/drawing/2014/main" xmlns="" id="{3D840966-5EF4-4E99-8976-CFF4509BF898}"/>
              </a:ext>
            </a:extLst>
          </p:cNvPr>
          <p:cNvGrpSpPr>
            <a:grpSpLocks/>
          </p:cNvGrpSpPr>
          <p:nvPr/>
        </p:nvGrpSpPr>
        <p:grpSpPr bwMode="auto">
          <a:xfrm>
            <a:off x="3213100" y="575042"/>
            <a:ext cx="431800" cy="394048"/>
            <a:chOff x="5638" y="2735"/>
            <a:chExt cx="680" cy="654"/>
          </a:xfrm>
        </p:grpSpPr>
        <p:pic>
          <p:nvPicPr>
            <p:cNvPr id="30" name="Picture 20" descr="ce">
              <a:extLst>
                <a:ext uri="{FF2B5EF4-FFF2-40B4-BE49-F238E27FC236}">
                  <a16:creationId xmlns:a16="http://schemas.microsoft.com/office/drawing/2014/main" xmlns="" id="{361C12BA-E547-4CC1-BA32-B89334E0735E}"/>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48">
              <a:extLst>
                <a:ext uri="{FF2B5EF4-FFF2-40B4-BE49-F238E27FC236}">
                  <a16:creationId xmlns:a16="http://schemas.microsoft.com/office/drawing/2014/main" xmlns="" id="{76212548-B4A1-46BC-8415-BE947CE56B4C}"/>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grpSp>
        <p:nvGrpSpPr>
          <p:cNvPr id="32" name="Groupe 31">
            <a:extLst>
              <a:ext uri="{FF2B5EF4-FFF2-40B4-BE49-F238E27FC236}">
                <a16:creationId xmlns:a16="http://schemas.microsoft.com/office/drawing/2014/main" xmlns="" id="{B539AA2D-415E-461D-A1BE-2A3B6112D55E}"/>
              </a:ext>
            </a:extLst>
          </p:cNvPr>
          <p:cNvGrpSpPr/>
          <p:nvPr/>
        </p:nvGrpSpPr>
        <p:grpSpPr>
          <a:xfrm>
            <a:off x="3219450" y="3200400"/>
            <a:ext cx="1384012" cy="236899"/>
            <a:chOff x="637356" y="2836135"/>
            <a:chExt cx="1737256" cy="297363"/>
          </a:xfrm>
        </p:grpSpPr>
        <p:grpSp>
          <p:nvGrpSpPr>
            <p:cNvPr id="33" name="Groupe 32">
              <a:extLst>
                <a:ext uri="{FF2B5EF4-FFF2-40B4-BE49-F238E27FC236}">
                  <a16:creationId xmlns:a16="http://schemas.microsoft.com/office/drawing/2014/main" xmlns="" id="{BC1E1FEC-DEA9-425F-AE81-EC63C485556C}"/>
                </a:ext>
              </a:extLst>
            </p:cNvPr>
            <p:cNvGrpSpPr/>
            <p:nvPr/>
          </p:nvGrpSpPr>
          <p:grpSpPr>
            <a:xfrm>
              <a:off x="702350" y="2836135"/>
              <a:ext cx="1672262" cy="297363"/>
              <a:chOff x="682021" y="2758182"/>
              <a:chExt cx="1672262" cy="297363"/>
            </a:xfrm>
          </p:grpSpPr>
          <p:grpSp>
            <p:nvGrpSpPr>
              <p:cNvPr id="37" name="Groupe 34">
                <a:extLst>
                  <a:ext uri="{FF2B5EF4-FFF2-40B4-BE49-F238E27FC236}">
                    <a16:creationId xmlns:a16="http://schemas.microsoft.com/office/drawing/2014/main" xmlns="" id="{8C1071C4-31FB-48C6-89BB-F37956CC4114}"/>
                  </a:ext>
                </a:extLst>
              </p:cNvPr>
              <p:cNvGrpSpPr/>
              <p:nvPr/>
            </p:nvGrpSpPr>
            <p:grpSpPr>
              <a:xfrm>
                <a:off x="682021" y="2758182"/>
                <a:ext cx="1564997" cy="280574"/>
                <a:chOff x="1151830" y="2655416"/>
                <a:chExt cx="1564997" cy="280574"/>
              </a:xfrm>
            </p:grpSpPr>
            <p:pic>
              <p:nvPicPr>
                <p:cNvPr id="60" name="Image 37">
                  <a:extLst>
                    <a:ext uri="{FF2B5EF4-FFF2-40B4-BE49-F238E27FC236}">
                      <a16:creationId xmlns:a16="http://schemas.microsoft.com/office/drawing/2014/main" xmlns="" id="{69A56ACE-33E0-49E3-9492-7D54379CE4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1" name="Image 44">
                  <a:extLst>
                    <a:ext uri="{FF2B5EF4-FFF2-40B4-BE49-F238E27FC236}">
                      <a16:creationId xmlns:a16="http://schemas.microsoft.com/office/drawing/2014/main" xmlns="" id="{45D4A1D9-F4DD-438F-A522-CD631937AE1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2" name="Image 45">
                  <a:extLst>
                    <a:ext uri="{FF2B5EF4-FFF2-40B4-BE49-F238E27FC236}">
                      <a16:creationId xmlns:a16="http://schemas.microsoft.com/office/drawing/2014/main" xmlns="" id="{477A12D2-CD28-48AD-BEC1-2D286BA60F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3" name="Image 46">
                  <a:extLst>
                    <a:ext uri="{FF2B5EF4-FFF2-40B4-BE49-F238E27FC236}">
                      <a16:creationId xmlns:a16="http://schemas.microsoft.com/office/drawing/2014/main" xmlns="" id="{5E21AA99-7D56-44BA-8CB6-F34FFA797F1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4" name="Image 47">
                  <a:extLst>
                    <a:ext uri="{FF2B5EF4-FFF2-40B4-BE49-F238E27FC236}">
                      <a16:creationId xmlns:a16="http://schemas.microsoft.com/office/drawing/2014/main" xmlns="" id="{54FCB84E-94D1-4765-AA25-0D2EACA7300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49" name="Rectangle 48">
                <a:extLst>
                  <a:ext uri="{FF2B5EF4-FFF2-40B4-BE49-F238E27FC236}">
                    <a16:creationId xmlns:a16="http://schemas.microsoft.com/office/drawing/2014/main" xmlns="" id="{A3480C20-F49C-45D5-99F5-31742432C98D}"/>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0" name="Image 49">
                <a:extLst>
                  <a:ext uri="{FF2B5EF4-FFF2-40B4-BE49-F238E27FC236}">
                    <a16:creationId xmlns:a16="http://schemas.microsoft.com/office/drawing/2014/main" xmlns="" id="{AF051FE8-AE30-4407-A5CA-35AB72DC398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1" name="Image 50">
                <a:extLst>
                  <a:ext uri="{FF2B5EF4-FFF2-40B4-BE49-F238E27FC236}">
                    <a16:creationId xmlns:a16="http://schemas.microsoft.com/office/drawing/2014/main" xmlns="" id="{8C25379B-899E-41B7-A96F-95297BA1985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3" name="Image 52">
                <a:extLst>
                  <a:ext uri="{FF2B5EF4-FFF2-40B4-BE49-F238E27FC236}">
                    <a16:creationId xmlns:a16="http://schemas.microsoft.com/office/drawing/2014/main" xmlns="" id="{83F2DE76-6E8D-4AD7-A6C5-59714B93308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34" name="Rectangle 33">
              <a:extLst>
                <a:ext uri="{FF2B5EF4-FFF2-40B4-BE49-F238E27FC236}">
                  <a16:creationId xmlns:a16="http://schemas.microsoft.com/office/drawing/2014/main" xmlns="" id="{BD746651-131B-4129-9D79-A916411C21DA}"/>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5" name="Image 34">
              <a:extLst>
                <a:ext uri="{FF2B5EF4-FFF2-40B4-BE49-F238E27FC236}">
                  <a16:creationId xmlns:a16="http://schemas.microsoft.com/office/drawing/2014/main" xmlns="" id="{6BD46749-44F6-4854-A98E-86FE36F8DEBF}"/>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5" name="Tableau 64">
            <a:extLst>
              <a:ext uri="{FF2B5EF4-FFF2-40B4-BE49-F238E27FC236}">
                <a16:creationId xmlns:a16="http://schemas.microsoft.com/office/drawing/2014/main" xmlns="" id="{40613F90-416D-4806-84E8-BA340C09355B}"/>
              </a:ext>
            </a:extLst>
          </p:cNvPr>
          <p:cNvGraphicFramePr>
            <a:graphicFrameLocks noGrp="1"/>
          </p:cNvGraphicFramePr>
          <p:nvPr>
            <p:extLst>
              <p:ext uri="{D42A27DB-BD31-4B8C-83A1-F6EECF244321}">
                <p14:modId xmlns:p14="http://schemas.microsoft.com/office/powerpoint/2010/main" val="3256008666"/>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6" name="Image 65">
            <a:extLst>
              <a:ext uri="{FF2B5EF4-FFF2-40B4-BE49-F238E27FC236}">
                <a16:creationId xmlns:a16="http://schemas.microsoft.com/office/drawing/2014/main" xmlns="" id="{7481BFD2-0966-4512-B421-0CD3F3DD000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92011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49949" y="665619"/>
            <a:ext cx="2880160" cy="553998"/>
          </a:xfrm>
          <a:prstGeom prst="rect">
            <a:avLst/>
          </a:prstGeom>
          <a:noFill/>
        </p:spPr>
        <p:txBody>
          <a:bodyPr wrap="square">
            <a:spAutoFit/>
          </a:bodyPr>
          <a:lstStyle/>
          <a:p>
            <a:r>
              <a:rPr lang="hu-HU" sz="500" b="1" u="sng" dirty="0">
                <a:latin typeface="+mj-lt"/>
              </a:rPr>
              <a:t>Felhasználói tájékoztató adatlap</a:t>
            </a:r>
          </a:p>
          <a:p>
            <a:r>
              <a:rPr lang="hu-HU" sz="500" b="1" dirty="0">
                <a:latin typeface="+mj-lt"/>
                <a:ea typeface="Calibri" charset="0"/>
                <a:cs typeface="Calibri" charset="0"/>
              </a:rPr>
              <a:t>A jelen információkat a végfelhasználónak meg kell kapnia és el kell olvasnia</a:t>
            </a:r>
            <a:endParaRPr lang="hu-HU" sz="500" b="1" dirty="0">
              <a:latin typeface="+mj-lt"/>
            </a:endParaRPr>
          </a:p>
          <a:p>
            <a:r>
              <a:rPr lang="fr-FR" sz="500" dirty="0" err="1"/>
              <a:t>Deréknadrág</a:t>
            </a:r>
            <a:r>
              <a:rPr lang="fr-FR" sz="500" dirty="0"/>
              <a:t> MISTI 5MIP150 (</a:t>
            </a:r>
            <a:r>
              <a:rPr lang="fr-FR" sz="500" dirty="0" err="1"/>
              <a:t>Szürke</a:t>
            </a:r>
            <a:r>
              <a:rPr lang="fr-FR" sz="500" dirty="0"/>
              <a:t> / </a:t>
            </a:r>
            <a:r>
              <a:rPr lang="fr-FR" sz="500" dirty="0" err="1"/>
              <a:t>Narancs</a:t>
            </a:r>
            <a:r>
              <a:rPr lang="fr-FR" sz="500" dirty="0"/>
              <a:t>),5MIP050 (</a:t>
            </a:r>
            <a:r>
              <a:rPr lang="en-US" sz="500" dirty="0" err="1"/>
              <a:t>Tengerészkék</a:t>
            </a:r>
            <a:r>
              <a:rPr lang="en-US" sz="500" dirty="0"/>
              <a:t> / </a:t>
            </a:r>
            <a:r>
              <a:rPr lang="en-US" sz="500" dirty="0" err="1"/>
              <a:t>Szürke</a:t>
            </a:r>
            <a:r>
              <a:rPr lang="fr-FR" sz="500" dirty="0"/>
              <a:t>)</a:t>
            </a:r>
          </a:p>
          <a:p>
            <a:r>
              <a:rPr lang="fr-FR" sz="500" dirty="0" err="1"/>
              <a:t>Mellesnadrág</a:t>
            </a:r>
            <a:r>
              <a:rPr lang="fr-FR" sz="500" dirty="0"/>
              <a:t> MISTI 5MIB150 (</a:t>
            </a:r>
            <a:r>
              <a:rPr lang="fr-FR" sz="500" dirty="0" err="1"/>
              <a:t>Szürke</a:t>
            </a:r>
            <a:r>
              <a:rPr lang="fr-FR" sz="500" dirty="0"/>
              <a:t> / </a:t>
            </a:r>
            <a:r>
              <a:rPr lang="fr-FR" sz="500" dirty="0" err="1"/>
              <a:t>Narancs</a:t>
            </a:r>
            <a:r>
              <a:rPr lang="fr-FR" sz="500" dirty="0"/>
              <a:t>), 5MIB050 (</a:t>
            </a:r>
            <a:r>
              <a:rPr lang="en-US" sz="500" dirty="0" err="1"/>
              <a:t>Tengerészkék</a:t>
            </a:r>
            <a:r>
              <a:rPr lang="en-US" sz="500" dirty="0"/>
              <a:t> / </a:t>
            </a:r>
            <a:r>
              <a:rPr lang="en-US" sz="500" dirty="0" err="1"/>
              <a:t>Szürke</a:t>
            </a:r>
            <a:r>
              <a:rPr lang="fr-FR" sz="500" dirty="0"/>
              <a:t>)</a:t>
            </a:r>
            <a:endParaRPr lang="fr-FR" sz="500" dirty="0">
              <a:cs typeface="Calibri" panose="020F0502020204030204" pitchFamily="34" charset="0"/>
            </a:endParaRPr>
          </a:p>
          <a:p>
            <a:r>
              <a:rPr lang="fr-FR" sz="500" b="1" dirty="0">
                <a:latin typeface="+mj-lt"/>
              </a:rPr>
              <a:t>60% </a:t>
            </a:r>
            <a:r>
              <a:rPr lang="fr-FR" sz="500" b="1" dirty="0" err="1">
                <a:latin typeface="+mj-lt"/>
              </a:rPr>
              <a:t>Pamut</a:t>
            </a:r>
            <a:r>
              <a:rPr lang="fr-FR" sz="500" b="1" dirty="0">
                <a:latin typeface="+mj-lt"/>
              </a:rPr>
              <a:t> , 40% </a:t>
            </a:r>
            <a:r>
              <a:rPr lang="fr-FR" sz="500" b="1" dirty="0" err="1">
                <a:latin typeface="+mj-lt"/>
              </a:rPr>
              <a:t>Poliészter</a:t>
            </a:r>
            <a:r>
              <a:rPr lang="fr-FR" sz="500" b="1" dirty="0">
                <a:latin typeface="+mj-lt"/>
              </a:rPr>
              <a:t>, 245 g/m²</a:t>
            </a:r>
          </a:p>
          <a:p>
            <a:endParaRPr lang="hu-HU" sz="500" dirty="0">
              <a:latin typeface="+mj-lt"/>
            </a:endParaRPr>
          </a:p>
        </p:txBody>
      </p:sp>
      <p:grpSp>
        <p:nvGrpSpPr>
          <p:cNvPr id="21" name="Groupe 20"/>
          <p:cNvGrpSpPr/>
          <p:nvPr/>
        </p:nvGrpSpPr>
        <p:grpSpPr>
          <a:xfrm>
            <a:off x="152716" y="1370074"/>
            <a:ext cx="6552883" cy="5553828"/>
            <a:chOff x="981327" y="1064568"/>
            <a:chExt cx="5400000" cy="6971371"/>
          </a:xfrm>
        </p:grpSpPr>
        <p:sp>
          <p:nvSpPr>
            <p:cNvPr id="22" name="Rectangle 21"/>
            <p:cNvSpPr/>
            <p:nvPr/>
          </p:nvSpPr>
          <p:spPr>
            <a:xfrm>
              <a:off x="981327" y="1064568"/>
              <a:ext cx="5399999" cy="6971371"/>
            </a:xfrm>
            <a:prstGeom prst="rect">
              <a:avLst/>
            </a:prstGeom>
            <a:ln>
              <a:solidFill>
                <a:schemeClr val="tx1"/>
              </a:solidFill>
            </a:ln>
          </p:spPr>
          <p:txBody>
            <a:bodyPr wrap="square" tIns="0" bIns="0">
              <a:spAutoFit/>
            </a:bodyPr>
            <a:lstStyle/>
            <a:p>
              <a:pPr algn="ctr"/>
              <a:endParaRPr lang="hu-HU" sz="300" b="1" u="sng" dirty="0">
                <a:latin typeface="Calibri"/>
                <a:cs typeface="Calibri"/>
              </a:endParaRPr>
            </a:p>
            <a:p>
              <a:pPr algn="ctr"/>
              <a:r>
                <a:rPr lang="fr-FR" sz="600" b="1" u="sng" dirty="0">
                  <a:latin typeface="Calibri"/>
                  <a:cs typeface="Calibri"/>
                </a:rPr>
                <a:t>2</a:t>
              </a:r>
              <a:r>
                <a:rPr lang="hu-HU" sz="600" b="1" u="sng" dirty="0">
                  <a:latin typeface="Calibri"/>
                  <a:cs typeface="Calibri"/>
                </a:rPr>
                <a:t>. kategóriájú egyéni védőeszköz - a szabványoknak megfelelően</a:t>
              </a:r>
            </a:p>
            <a:p>
              <a:endParaRPr lang="hu-HU" sz="300" b="1" dirty="0">
                <a:latin typeface="Calibri"/>
                <a:cs typeface="Calibri"/>
              </a:endParaRPr>
            </a:p>
            <a:p>
              <a:pPr marL="266700"/>
              <a:r>
                <a:rPr lang="hu-HU" sz="600" b="1" dirty="0">
                  <a:solidFill>
                    <a:srgbClr val="000000"/>
                  </a:solidFill>
                  <a:latin typeface="Calibri"/>
                  <a:cs typeface="Calibri"/>
                </a:rPr>
                <a:t>EN ISO 13688:2013 (EN340:2003) – Védőruházat: Általános követelmények</a:t>
              </a:r>
            </a:p>
            <a:p>
              <a:pPr marL="266700"/>
              <a:endParaRPr lang="hu-HU" sz="600" b="1" dirty="0">
                <a:latin typeface="Calibri"/>
                <a:cs typeface="Calibri"/>
              </a:endParaRPr>
            </a:p>
            <a:p>
              <a:pPr marL="266700"/>
              <a:endParaRPr lang="hu-HU" sz="300" b="1" dirty="0">
                <a:latin typeface="Calibri"/>
                <a:cs typeface="Calibri"/>
              </a:endParaRPr>
            </a:p>
            <a:p>
              <a:pPr marL="266700"/>
              <a:r>
                <a:rPr lang="hu-HU" sz="600" b="1" dirty="0">
                  <a:latin typeface="Calibri"/>
                  <a:cs typeface="Calibri"/>
                </a:rPr>
                <a:t>EN 14404:2004+A1:2010 (</a:t>
              </a:r>
              <a:r>
                <a:rPr lang="fr-FR" sz="600" b="1" dirty="0" err="1">
                  <a:latin typeface="Calibri"/>
                  <a:cs typeface="Calibri"/>
                </a:rPr>
                <a:t>Deréknadrág</a:t>
              </a:r>
              <a:r>
                <a:rPr lang="hu-HU" sz="600" b="1" dirty="0">
                  <a:latin typeface="Calibri"/>
                  <a:cs typeface="Calibri"/>
                </a:rPr>
                <a:t> és </a:t>
              </a:r>
              <a:r>
                <a:rPr lang="fr-FR" sz="600" b="1" dirty="0" err="1">
                  <a:latin typeface="Calibri"/>
                  <a:cs typeface="Calibri"/>
                </a:rPr>
                <a:t>Mellesnadrág</a:t>
              </a:r>
              <a:r>
                <a:rPr lang="hu-HU" sz="600" b="1" dirty="0">
                  <a:latin typeface="Calibri"/>
                  <a:cs typeface="Calibri"/>
                </a:rPr>
                <a:t>) – 2. típus – 0. szint - Térdvédők térdelő helyzetben végzett munkához </a:t>
              </a:r>
              <a:r>
                <a:rPr lang="hu-HU" sz="600" dirty="0">
                  <a:latin typeface="Calibri"/>
                  <a:cs typeface="Calibri"/>
                </a:rPr>
                <a:t>(8KNEE referenciájú térdpárnákkal használt overálok és nadrágok használata esetén)</a:t>
              </a:r>
            </a:p>
            <a:p>
              <a:pPr marL="266700"/>
              <a:r>
                <a:rPr lang="hu-HU" sz="600" dirty="0">
                  <a:latin typeface="Calibri"/>
                  <a:cs typeface="Calibri"/>
                </a:rPr>
                <a:t>Előkezelés - 5 mosási ciklus </a:t>
              </a:r>
              <a:r>
                <a:rPr lang="en-US" sz="600" dirty="0">
                  <a:latin typeface="Calibri"/>
                  <a:cs typeface="Calibri"/>
                </a:rPr>
                <a:t>40°C-on </a:t>
              </a:r>
              <a:r>
                <a:rPr lang="en-US" sz="600" dirty="0" err="1">
                  <a:latin typeface="Calibri"/>
                  <a:cs typeface="Calibri"/>
                </a:rPr>
                <a:t>az</a:t>
              </a:r>
              <a:r>
                <a:rPr lang="en-US" sz="600" dirty="0">
                  <a:latin typeface="Calibri"/>
                  <a:cs typeface="Calibri"/>
                </a:rPr>
                <a:t> ISO 6330 </a:t>
              </a:r>
              <a:r>
                <a:rPr lang="en-US" sz="600" dirty="0" err="1">
                  <a:latin typeface="Calibri"/>
                  <a:cs typeface="Calibri"/>
                </a:rPr>
                <a:t>szabvány</a:t>
              </a:r>
              <a:r>
                <a:rPr lang="en-US" sz="600" dirty="0">
                  <a:latin typeface="Calibri"/>
                  <a:cs typeface="Calibri"/>
                </a:rPr>
                <a:t> </a:t>
              </a:r>
              <a:r>
                <a:rPr lang="en-US" sz="600" dirty="0" err="1">
                  <a:latin typeface="Calibri"/>
                  <a:cs typeface="Calibri"/>
                </a:rPr>
                <a:t>szerint</a:t>
              </a:r>
              <a:r>
                <a:rPr lang="en-US" sz="600" dirty="0">
                  <a:latin typeface="Calibri"/>
                  <a:cs typeface="Calibri"/>
                </a:rPr>
                <a:t>: </a:t>
              </a:r>
              <a:r>
                <a:rPr lang="en-US" sz="600" dirty="0" err="1">
                  <a:latin typeface="Calibri"/>
                  <a:cs typeface="Calibri"/>
                </a:rPr>
                <a:t>háztartási</a:t>
              </a:r>
              <a:r>
                <a:rPr lang="en-US" sz="600" dirty="0">
                  <a:latin typeface="Calibri"/>
                  <a:cs typeface="Calibri"/>
                </a:rPr>
                <a:t> </a:t>
              </a:r>
              <a:r>
                <a:rPr lang="en-US" sz="600" dirty="0" err="1">
                  <a:latin typeface="Calibri"/>
                  <a:cs typeface="Calibri"/>
                </a:rPr>
                <a:t>mosási</a:t>
              </a:r>
              <a:r>
                <a:rPr lang="en-US" sz="600" dirty="0">
                  <a:latin typeface="Calibri"/>
                  <a:cs typeface="Calibri"/>
                </a:rPr>
                <a:t> </a:t>
              </a:r>
              <a:r>
                <a:rPr lang="en-US" sz="600" dirty="0" err="1">
                  <a:latin typeface="Calibri"/>
                  <a:cs typeface="Calibri"/>
                </a:rPr>
                <a:t>és</a:t>
              </a:r>
              <a:r>
                <a:rPr lang="en-US" sz="600" dirty="0">
                  <a:latin typeface="Calibri"/>
                  <a:cs typeface="Calibri"/>
                </a:rPr>
                <a:t> </a:t>
              </a:r>
              <a:r>
                <a:rPr lang="en-US" sz="600" dirty="0" err="1">
                  <a:latin typeface="Calibri"/>
                  <a:cs typeface="Calibri"/>
                </a:rPr>
                <a:t>szárítási</a:t>
              </a:r>
              <a:r>
                <a:rPr lang="en-US" sz="600" dirty="0">
                  <a:latin typeface="Calibri"/>
                  <a:cs typeface="Calibri"/>
                </a:rPr>
                <a:t> </a:t>
              </a:r>
              <a:r>
                <a:rPr lang="en-US" sz="600" dirty="0" err="1">
                  <a:latin typeface="Calibri"/>
                  <a:cs typeface="Calibri"/>
                </a:rPr>
                <a:t>módszerekkel</a:t>
              </a:r>
              <a:r>
                <a:rPr lang="en-US" sz="600" dirty="0">
                  <a:latin typeface="Calibri"/>
                  <a:cs typeface="Calibri"/>
                </a:rPr>
                <a:t>. </a:t>
              </a:r>
              <a:r>
                <a:rPr lang="hu-HU" sz="600" dirty="0">
                  <a:latin typeface="Calibri"/>
                  <a:cs typeface="Calibri"/>
                </a:rPr>
                <a:t>	</a:t>
              </a:r>
              <a:endParaRPr lang="fr-FR" sz="600" dirty="0">
                <a:latin typeface="Calibri"/>
                <a:cs typeface="Calibri"/>
              </a:endParaRPr>
            </a:p>
            <a:p>
              <a:pPr marL="266700"/>
              <a:r>
                <a:rPr lang="hu-HU" sz="600" dirty="0">
                  <a:latin typeface="Calibri"/>
                  <a:cs typeface="Calibri"/>
                </a:rPr>
                <a:t>Teljesítményszintek:</a:t>
              </a:r>
              <a:r>
                <a:rPr lang="fr-FR" sz="600" dirty="0">
                  <a:latin typeface="Calibri"/>
                  <a:cs typeface="Calibri"/>
                </a:rPr>
                <a:t>	</a:t>
              </a:r>
              <a:r>
                <a:rPr lang="fr-FR" sz="600" dirty="0"/>
                <a:t> </a:t>
              </a:r>
              <a:r>
                <a:rPr lang="fr-FR" sz="600" dirty="0" err="1">
                  <a:latin typeface="Calibri"/>
                  <a:cs typeface="Calibri"/>
                </a:rPr>
                <a:t>Deréknadrág</a:t>
              </a:r>
              <a:r>
                <a:rPr lang="fr-FR" sz="600" dirty="0">
                  <a:latin typeface="Calibri"/>
                  <a:cs typeface="Calibri"/>
                </a:rPr>
                <a:t> </a:t>
              </a:r>
              <a:r>
                <a:rPr lang="fr-FR" sz="600" dirty="0"/>
                <a:t>5MIP150 </a:t>
              </a:r>
              <a:r>
                <a:rPr lang="fr-FR" sz="600" dirty="0">
                  <a:latin typeface="Calibri"/>
                  <a:cs typeface="Calibri"/>
                </a:rPr>
                <a:t>(</a:t>
              </a:r>
              <a:r>
                <a:rPr lang="fr-FR" sz="600" dirty="0" err="1">
                  <a:latin typeface="Calibri"/>
                  <a:cs typeface="Calibri"/>
                </a:rPr>
                <a:t>Szürke</a:t>
              </a:r>
              <a:r>
                <a:rPr lang="fr-FR" sz="600" dirty="0">
                  <a:latin typeface="Calibri"/>
                  <a:cs typeface="Calibri"/>
                </a:rPr>
                <a:t> / </a:t>
              </a:r>
              <a:r>
                <a:rPr lang="fr-FR" sz="600" dirty="0" err="1">
                  <a:latin typeface="Calibri"/>
                  <a:cs typeface="Calibri"/>
                </a:rPr>
                <a:t>Narancs</a:t>
              </a:r>
              <a:r>
                <a:rPr lang="fr-FR" sz="600" dirty="0">
                  <a:latin typeface="Calibri"/>
                  <a:cs typeface="Calibri"/>
                </a:rPr>
                <a:t>),5MIP050 (</a:t>
              </a:r>
              <a:r>
                <a:rPr lang="en-US" sz="600" dirty="0" err="1">
                  <a:latin typeface="Calibri"/>
                  <a:cs typeface="Calibri"/>
                </a:rPr>
                <a:t>Tengerészkék</a:t>
              </a:r>
              <a:r>
                <a:rPr lang="en-US" sz="600" dirty="0">
                  <a:latin typeface="Calibri"/>
                  <a:cs typeface="Calibri"/>
                </a:rPr>
                <a:t> / </a:t>
              </a:r>
              <a:r>
                <a:rPr lang="en-US" sz="600" dirty="0" err="1">
                  <a:latin typeface="Calibri"/>
                  <a:cs typeface="Calibri"/>
                </a:rPr>
                <a:t>Szürke</a:t>
              </a:r>
              <a:r>
                <a:rPr lang="fr-FR" sz="600" dirty="0"/>
                <a:t>) </a:t>
              </a:r>
              <a:r>
                <a:rPr lang="hu-HU" sz="600" dirty="0">
                  <a:latin typeface="Calibri"/>
                  <a:cs typeface="Calibri"/>
                </a:rPr>
                <a:t>- </a:t>
              </a:r>
              <a:r>
                <a:rPr lang="hu-HU" sz="600" b="1" dirty="0">
                  <a:latin typeface="Calibri"/>
                  <a:cs typeface="Calibri"/>
                </a:rPr>
                <a:t>2. típus 0. szint </a:t>
              </a:r>
              <a:r>
                <a:rPr lang="hu-HU" sz="600" dirty="0">
                  <a:latin typeface="Calibri"/>
                  <a:cs typeface="Calibri"/>
                </a:rPr>
                <a:t>(8KNEE referenciájú térdpárnák használata esetén)</a:t>
              </a:r>
            </a:p>
            <a:p>
              <a:pPr>
                <a:tabLst>
                  <a:tab pos="266700" algn="l"/>
                </a:tabLst>
              </a:pPr>
              <a:r>
                <a:rPr lang="hu-HU" sz="600" dirty="0">
                  <a:latin typeface="Calibri"/>
                  <a:cs typeface="Calibri"/>
                </a:rPr>
                <a:t>		</a:t>
              </a:r>
              <a:r>
                <a:rPr lang="fr-FR" sz="600" dirty="0"/>
                <a:t> </a:t>
              </a:r>
              <a:r>
                <a:rPr lang="fr-FR" sz="600" dirty="0" err="1">
                  <a:latin typeface="Calibri"/>
                  <a:cs typeface="Calibri"/>
                </a:rPr>
                <a:t>Mellesnadrág</a:t>
              </a:r>
              <a:r>
                <a:rPr lang="fr-FR" sz="600" dirty="0">
                  <a:latin typeface="Calibri"/>
                  <a:cs typeface="Calibri"/>
                </a:rPr>
                <a:t> 5MIB150 (</a:t>
              </a:r>
              <a:r>
                <a:rPr lang="fr-FR" sz="600" dirty="0" err="1">
                  <a:latin typeface="Calibri"/>
                  <a:cs typeface="Calibri"/>
                </a:rPr>
                <a:t>Szürke</a:t>
              </a:r>
              <a:r>
                <a:rPr lang="fr-FR" sz="600" dirty="0">
                  <a:latin typeface="Calibri"/>
                  <a:cs typeface="Calibri"/>
                </a:rPr>
                <a:t> / </a:t>
              </a:r>
              <a:r>
                <a:rPr lang="fr-FR" sz="600" dirty="0" err="1">
                  <a:latin typeface="Calibri"/>
                  <a:cs typeface="Calibri"/>
                </a:rPr>
                <a:t>Narancs</a:t>
              </a:r>
              <a:r>
                <a:rPr lang="fr-FR" sz="600" dirty="0">
                  <a:latin typeface="Calibri"/>
                  <a:cs typeface="Calibri"/>
                </a:rPr>
                <a:t>), 5MIB050 (</a:t>
              </a:r>
              <a:r>
                <a:rPr lang="en-US" sz="600" dirty="0" err="1">
                  <a:latin typeface="Calibri"/>
                  <a:cs typeface="Calibri"/>
                </a:rPr>
                <a:t>Tengerészkék</a:t>
              </a:r>
              <a:r>
                <a:rPr lang="en-US" sz="600" dirty="0">
                  <a:latin typeface="Calibri"/>
                  <a:cs typeface="Calibri"/>
                </a:rPr>
                <a:t> / </a:t>
              </a:r>
              <a:r>
                <a:rPr lang="en-US" sz="600" dirty="0" err="1">
                  <a:latin typeface="Calibri"/>
                  <a:cs typeface="Calibri"/>
                </a:rPr>
                <a:t>Szürke</a:t>
              </a:r>
              <a:r>
                <a:rPr lang="en-US" sz="600" dirty="0">
                  <a:latin typeface="Calibri"/>
                  <a:cs typeface="Calibri"/>
                </a:rPr>
                <a:t>)</a:t>
              </a:r>
              <a:r>
                <a:rPr lang="fr-FR" sz="600" dirty="0">
                  <a:latin typeface="Calibri"/>
                  <a:cs typeface="Calibri"/>
                </a:rPr>
                <a:t> </a:t>
              </a:r>
              <a:r>
                <a:rPr lang="hu-HU" sz="600" dirty="0">
                  <a:latin typeface="Calibri"/>
                  <a:cs typeface="Calibri"/>
                </a:rPr>
                <a:t>- </a:t>
              </a:r>
              <a:r>
                <a:rPr lang="hu-HU" sz="600" b="1" dirty="0">
                  <a:latin typeface="Calibri"/>
                  <a:cs typeface="Calibri"/>
                </a:rPr>
                <a:t>2. típus – 0. szint </a:t>
              </a:r>
              <a:r>
                <a:rPr lang="hu-HU" sz="600" dirty="0">
                  <a:latin typeface="Calibri"/>
                  <a:cs typeface="Calibri"/>
                </a:rPr>
                <a:t>(8KNEE referenciájú térdpárnák használata estén)</a:t>
              </a:r>
              <a:endParaRPr lang="hu-HU" sz="600" dirty="0"/>
            </a:p>
            <a:p>
              <a:pPr marL="266700"/>
              <a:r>
                <a:rPr lang="hu-HU" sz="600" dirty="0">
                  <a:latin typeface="Calibri"/>
                  <a:cs typeface="Calibri"/>
                </a:rPr>
                <a:t>A térdvédő osztályok jelentése:</a:t>
              </a:r>
            </a:p>
            <a:p>
              <a:pPr marL="266700"/>
              <a:r>
                <a:rPr lang="hu-HU" sz="600" b="1" dirty="0">
                  <a:latin typeface="Calibri"/>
                  <a:cs typeface="Calibri"/>
                </a:rPr>
                <a:t>1. típus </a:t>
              </a:r>
              <a:r>
                <a:rPr lang="hu-HU" sz="600" dirty="0">
                  <a:latin typeface="Calibri"/>
                  <a:cs typeface="Calibri"/>
                </a:rPr>
                <a:t>: A térdpárnák függetlenek az egyéb ruhadaraboktól, és a lábszárra vannak rögzítve.	</a:t>
              </a:r>
            </a:p>
            <a:p>
              <a:pPr marL="266700"/>
              <a:r>
                <a:rPr lang="hu-HU" sz="600" b="1" dirty="0">
                  <a:latin typeface="Calibri"/>
                  <a:cs typeface="Calibri"/>
                </a:rPr>
                <a:t>2. típus</a:t>
              </a:r>
              <a:r>
                <a:rPr lang="hu-HU" sz="600" dirty="0">
                  <a:latin typeface="Calibri"/>
                  <a:cs typeface="Calibri"/>
                </a:rPr>
                <a:t>: Hab anyagú párnák vagy egyéb párnázat, amely a nadrágszáron kialakított zsebbe van helyezve, vagy folyamatosan a nadrágban található.	</a:t>
              </a:r>
            </a:p>
            <a:p>
              <a:pPr marL="266700"/>
              <a:r>
                <a:rPr lang="hu-HU" sz="600" b="1" dirty="0">
                  <a:latin typeface="Calibri"/>
                  <a:cs typeface="Calibri"/>
                </a:rPr>
                <a:t>3. típus</a:t>
              </a:r>
              <a:r>
                <a:rPr lang="hu-HU" sz="600" dirty="0">
                  <a:latin typeface="Calibri"/>
                  <a:cs typeface="Calibri"/>
                </a:rPr>
                <a:t>: A térdpárnák nincsenek a testhez rögzítve, hanem a felhasználó a megfelelő pozícióba helyezi azokat, amikor el kell mozdulnia.	</a:t>
              </a:r>
            </a:p>
            <a:p>
              <a:pPr marL="266700"/>
              <a:r>
                <a:rPr lang="hu-HU" sz="600" b="1" dirty="0">
                  <a:latin typeface="Calibri"/>
                  <a:cs typeface="Calibri"/>
                </a:rPr>
                <a:t>4. típus: </a:t>
              </a:r>
              <a:r>
                <a:rPr lang="hu-HU" sz="600" dirty="0">
                  <a:latin typeface="Calibri"/>
                  <a:cs typeface="Calibri"/>
                </a:rPr>
                <a:t>A térdpárnák további funkciókat betöltő egység részét képezik, ilyen egységek a felállást segítő keretek vagy a térdeplőszékek. Lehetnek testre rögzített vagy független eszközök.</a:t>
              </a:r>
            </a:p>
            <a:p>
              <a:pPr marL="266700"/>
              <a:endParaRPr lang="hu-HU" sz="600" dirty="0">
                <a:latin typeface="Calibri"/>
                <a:cs typeface="Calibri"/>
              </a:endParaRPr>
            </a:p>
            <a:p>
              <a:pPr marL="266700"/>
              <a:r>
                <a:rPr lang="hu-HU" sz="600" b="1" dirty="0">
                  <a:latin typeface="Calibri"/>
                  <a:cs typeface="Calibri"/>
                </a:rPr>
                <a:t>0</a:t>
              </a:r>
              <a:r>
                <a:rPr lang="hu-HU" sz="600" dirty="0">
                  <a:latin typeface="Calibri"/>
                  <a:cs typeface="Calibri"/>
                </a:rPr>
                <a:t>. védelmi osztály: Sima felületek	</a:t>
              </a:r>
            </a:p>
            <a:p>
              <a:pPr marL="266700"/>
              <a:r>
                <a:rPr lang="hu-HU" sz="600" b="1" dirty="0">
                  <a:latin typeface="Calibri"/>
                  <a:cs typeface="Calibri"/>
                </a:rPr>
                <a:t>1</a:t>
              </a:r>
              <a:r>
                <a:rPr lang="hu-HU" sz="600" dirty="0">
                  <a:latin typeface="Calibri"/>
                  <a:cs typeface="Calibri"/>
                </a:rPr>
                <a:t>. védelmi osztály: Sima vagy egyenetlen felületek. Védelmet nyújt legalább (100 ± 5) N-os áthatolással szemben.	</a:t>
              </a:r>
            </a:p>
            <a:p>
              <a:pPr marL="266700"/>
              <a:r>
                <a:rPr lang="hu-HU" sz="600" b="1" dirty="0">
                  <a:latin typeface="Calibri"/>
                  <a:cs typeface="Calibri"/>
                </a:rPr>
                <a:t>2</a:t>
              </a:r>
              <a:r>
                <a:rPr lang="hu-HU" sz="600" dirty="0">
                  <a:latin typeface="Calibri"/>
                  <a:cs typeface="Calibri"/>
                </a:rPr>
                <a:t>. védelmi osztály: Sima vagy egyenetlen felületek zord körülmények között. Védelmet nyújt legalább (250 ± 10) N-os áthatolással szemben.</a:t>
              </a:r>
            </a:p>
            <a:p>
              <a:endParaRPr lang="hu-HU" sz="600" dirty="0">
                <a:latin typeface="Calibri"/>
                <a:cs typeface="Calibri"/>
              </a:endParaRPr>
            </a:p>
            <a:p>
              <a:r>
                <a:rPr lang="hu-HU" sz="600" b="1" dirty="0">
                  <a:latin typeface="Calibri"/>
                  <a:cs typeface="Calibri"/>
                </a:rPr>
                <a:t>Mosási és kezelési utasítások</a:t>
              </a:r>
              <a:endParaRPr lang="hu-HU" sz="600" dirty="0">
                <a:latin typeface="Calibri"/>
                <a:cs typeface="Calibri"/>
              </a:endParaRPr>
            </a:p>
            <a:p>
              <a:r>
                <a:rPr lang="en-US" sz="600" dirty="0" err="1">
                  <a:latin typeface="Calibri"/>
                  <a:cs typeface="Calibri"/>
                </a:rPr>
                <a:t>Mosás</a:t>
              </a:r>
              <a:r>
                <a:rPr lang="en-US" sz="600" dirty="0">
                  <a:latin typeface="Calibri"/>
                  <a:cs typeface="Calibri"/>
                </a:rPr>
                <a:t> 40°C-on </a:t>
              </a:r>
              <a:r>
                <a:rPr lang="en-US" sz="600" dirty="0" err="1">
                  <a:latin typeface="Calibri"/>
                  <a:cs typeface="Calibri"/>
                </a:rPr>
                <a:t>az</a:t>
              </a:r>
              <a:r>
                <a:rPr lang="en-US" sz="600" dirty="0">
                  <a:latin typeface="Calibri"/>
                  <a:cs typeface="Calibri"/>
                </a:rPr>
                <a:t> ISO 6330 </a:t>
              </a:r>
              <a:r>
                <a:rPr lang="en-US" sz="600" dirty="0" err="1">
                  <a:latin typeface="Calibri"/>
                  <a:cs typeface="Calibri"/>
                </a:rPr>
                <a:t>szabvány</a:t>
              </a:r>
              <a:r>
                <a:rPr lang="en-US" sz="600" dirty="0">
                  <a:latin typeface="Calibri"/>
                  <a:cs typeface="Calibri"/>
                </a:rPr>
                <a:t> </a:t>
              </a:r>
              <a:r>
                <a:rPr lang="en-US" sz="600" dirty="0" err="1">
                  <a:latin typeface="Calibri"/>
                  <a:cs typeface="Calibri"/>
                </a:rPr>
                <a:t>szerint</a:t>
              </a:r>
              <a:r>
                <a:rPr lang="en-US" sz="600" dirty="0">
                  <a:latin typeface="Calibri"/>
                  <a:cs typeface="Calibri"/>
                </a:rPr>
                <a:t>: </a:t>
              </a:r>
              <a:r>
                <a:rPr lang="en-US" sz="600" dirty="0" err="1">
                  <a:latin typeface="Calibri"/>
                  <a:cs typeface="Calibri"/>
                </a:rPr>
                <a:t>háztartási</a:t>
              </a:r>
              <a:r>
                <a:rPr lang="en-US" sz="600" dirty="0">
                  <a:latin typeface="Calibri"/>
                  <a:cs typeface="Calibri"/>
                </a:rPr>
                <a:t> </a:t>
              </a:r>
              <a:r>
                <a:rPr lang="en-US" sz="600" dirty="0" err="1">
                  <a:latin typeface="Calibri"/>
                  <a:cs typeface="Calibri"/>
                </a:rPr>
                <a:t>mosási</a:t>
              </a:r>
              <a:r>
                <a:rPr lang="en-US" sz="600" dirty="0">
                  <a:latin typeface="Calibri"/>
                  <a:cs typeface="Calibri"/>
                </a:rPr>
                <a:t> </a:t>
              </a:r>
              <a:r>
                <a:rPr lang="en-US" sz="600" dirty="0" err="1">
                  <a:latin typeface="Calibri"/>
                  <a:cs typeface="Calibri"/>
                </a:rPr>
                <a:t>és</a:t>
              </a:r>
              <a:r>
                <a:rPr lang="en-US" sz="600" dirty="0">
                  <a:latin typeface="Calibri"/>
                  <a:cs typeface="Calibri"/>
                </a:rPr>
                <a:t> </a:t>
              </a:r>
              <a:r>
                <a:rPr lang="en-US" sz="600" dirty="0" err="1">
                  <a:latin typeface="Calibri"/>
                  <a:cs typeface="Calibri"/>
                </a:rPr>
                <a:t>szárítási</a:t>
              </a:r>
              <a:r>
                <a:rPr lang="en-US" sz="600" dirty="0">
                  <a:latin typeface="Calibri"/>
                  <a:cs typeface="Calibri"/>
                </a:rPr>
                <a:t> </a:t>
              </a:r>
              <a:r>
                <a:rPr lang="en-US" sz="600" dirty="0" err="1">
                  <a:latin typeface="Calibri"/>
                  <a:cs typeface="Calibri"/>
                </a:rPr>
                <a:t>módszerekkel</a:t>
              </a:r>
              <a:r>
                <a:rPr lang="en-US" sz="600" dirty="0">
                  <a:latin typeface="Calibri"/>
                  <a:cs typeface="Calibri"/>
                </a:rPr>
                <a:t>.</a:t>
              </a:r>
              <a:endParaRPr lang="fr-FR" sz="600" dirty="0">
                <a:latin typeface="Calibri"/>
                <a:cs typeface="Calibri"/>
              </a:endParaRPr>
            </a:p>
            <a:p>
              <a:r>
                <a:rPr lang="en-US" sz="600" dirty="0" err="1">
                  <a:latin typeface="Calibri"/>
                  <a:cs typeface="Calibri"/>
                </a:rPr>
                <a:t>Szárítás</a:t>
              </a:r>
              <a:r>
                <a:rPr lang="en-US" sz="600" dirty="0">
                  <a:latin typeface="Calibri"/>
                  <a:cs typeface="Calibri"/>
                </a:rPr>
                <a:t> </a:t>
              </a:r>
              <a:r>
                <a:rPr lang="en-US" sz="600" dirty="0" err="1">
                  <a:latin typeface="Calibri"/>
                  <a:cs typeface="Calibri"/>
                </a:rPr>
                <a:t>mérsékelt</a:t>
              </a:r>
              <a:r>
                <a:rPr lang="en-US" sz="600" dirty="0">
                  <a:latin typeface="Calibri"/>
                  <a:cs typeface="Calibri"/>
                </a:rPr>
                <a:t> </a:t>
              </a:r>
              <a:r>
                <a:rPr lang="en-US" sz="600" dirty="0" err="1">
                  <a:latin typeface="Calibri"/>
                  <a:cs typeface="Calibri"/>
                </a:rPr>
                <a:t>hőmérsékleten</a:t>
              </a:r>
              <a:r>
                <a:rPr lang="en-US" sz="600" dirty="0">
                  <a:latin typeface="Calibri"/>
                  <a:cs typeface="Calibri"/>
                </a:rPr>
                <a:t> </a:t>
              </a:r>
              <a:r>
                <a:rPr lang="en-US" sz="600" dirty="0" err="1">
                  <a:latin typeface="Calibri"/>
                  <a:cs typeface="Calibri"/>
                </a:rPr>
                <a:t>megengedett</a:t>
              </a:r>
              <a:r>
                <a:rPr lang="en-US" sz="600" dirty="0">
                  <a:latin typeface="Calibri"/>
                  <a:cs typeface="Calibri"/>
                </a:rPr>
                <a:t> (maximum 60°C)</a:t>
              </a:r>
              <a:endParaRPr lang="fr-FR" sz="600" dirty="0">
                <a:latin typeface="Calibri"/>
                <a:cs typeface="Calibri"/>
              </a:endParaRPr>
            </a:p>
            <a:p>
              <a:r>
                <a:rPr lang="en-US" sz="600" dirty="0" err="1">
                  <a:latin typeface="Calibri"/>
                  <a:cs typeface="Calibri"/>
                </a:rPr>
                <a:t>Nem</a:t>
              </a:r>
              <a:r>
                <a:rPr lang="en-US" sz="600" dirty="0">
                  <a:latin typeface="Calibri"/>
                  <a:cs typeface="Calibri"/>
                </a:rPr>
                <a:t> </a:t>
              </a:r>
              <a:r>
                <a:rPr lang="en-US" sz="600" dirty="0" err="1">
                  <a:latin typeface="Calibri"/>
                  <a:cs typeface="Calibri"/>
                </a:rPr>
                <a:t>szabad</a:t>
              </a:r>
              <a:r>
                <a:rPr lang="en-US" sz="600" dirty="0">
                  <a:latin typeface="Calibri"/>
                  <a:cs typeface="Calibri"/>
                </a:rPr>
                <a:t> </a:t>
              </a:r>
              <a:r>
                <a:rPr lang="en-US" sz="600" dirty="0" err="1">
                  <a:latin typeface="Calibri"/>
                  <a:cs typeface="Calibri"/>
                </a:rPr>
                <a:t>fertőtleníteni</a:t>
              </a:r>
              <a:r>
                <a:rPr lang="en-US" sz="600" dirty="0">
                  <a:latin typeface="Calibri"/>
                  <a:cs typeface="Calibri"/>
                </a:rPr>
                <a:t>, a </a:t>
              </a:r>
              <a:r>
                <a:rPr lang="en-US" sz="600" dirty="0" err="1">
                  <a:latin typeface="Calibri"/>
                  <a:cs typeface="Calibri"/>
                </a:rPr>
                <a:t>szokásos</a:t>
              </a:r>
              <a:r>
                <a:rPr lang="en-US" sz="600" dirty="0">
                  <a:latin typeface="Calibri"/>
                  <a:cs typeface="Calibri"/>
                </a:rPr>
                <a:t> </a:t>
              </a:r>
              <a:r>
                <a:rPr lang="en-US" sz="600" dirty="0" err="1">
                  <a:latin typeface="Calibri"/>
                  <a:cs typeface="Calibri"/>
                </a:rPr>
                <a:t>oldószerekkel</a:t>
              </a:r>
              <a:r>
                <a:rPr lang="en-US" sz="600" dirty="0">
                  <a:latin typeface="Calibri"/>
                  <a:cs typeface="Calibri"/>
                </a:rPr>
                <a:t> </a:t>
              </a:r>
              <a:r>
                <a:rPr lang="en-US" sz="600" dirty="0" err="1">
                  <a:latin typeface="Calibri"/>
                  <a:cs typeface="Calibri"/>
                </a:rPr>
                <a:t>történő</a:t>
              </a:r>
              <a:r>
                <a:rPr lang="en-US" sz="600" dirty="0">
                  <a:latin typeface="Calibri"/>
                  <a:cs typeface="Calibri"/>
                </a:rPr>
                <a:t> </a:t>
              </a:r>
              <a:r>
                <a:rPr lang="en-US" sz="600" dirty="0" err="1">
                  <a:latin typeface="Calibri"/>
                  <a:cs typeface="Calibri"/>
                </a:rPr>
                <a:t>vegytisztítás</a:t>
              </a:r>
              <a:r>
                <a:rPr lang="en-US" sz="600" dirty="0">
                  <a:latin typeface="Calibri"/>
                  <a:cs typeface="Calibri"/>
                </a:rPr>
                <a:t> </a:t>
              </a:r>
              <a:r>
                <a:rPr lang="en-US" sz="600" dirty="0" err="1">
                  <a:latin typeface="Calibri"/>
                  <a:cs typeface="Calibri"/>
                </a:rPr>
                <a:t>megengedett</a:t>
              </a:r>
              <a:r>
                <a:rPr lang="en-US" sz="600" dirty="0">
                  <a:latin typeface="Calibri"/>
                  <a:cs typeface="Calibri"/>
                </a:rPr>
                <a:t>.</a:t>
              </a:r>
              <a:endParaRPr lang="fr-FR" sz="600" dirty="0">
                <a:latin typeface="Calibri"/>
                <a:cs typeface="Calibri"/>
              </a:endParaRPr>
            </a:p>
            <a:p>
              <a:r>
                <a:rPr lang="en-US" sz="600" dirty="0" err="1">
                  <a:latin typeface="Calibri"/>
                  <a:cs typeface="Calibri"/>
                </a:rPr>
                <a:t>Vasalás</a:t>
              </a:r>
              <a:r>
                <a:rPr lang="en-US" sz="600" dirty="0">
                  <a:latin typeface="Calibri"/>
                  <a:cs typeface="Calibri"/>
                </a:rPr>
                <a:t> </a:t>
              </a:r>
              <a:r>
                <a:rPr lang="en-US" sz="600" dirty="0" err="1">
                  <a:latin typeface="Calibri"/>
                  <a:cs typeface="Calibri"/>
                </a:rPr>
                <a:t>közepes</a:t>
              </a:r>
              <a:r>
                <a:rPr lang="en-US" sz="600" dirty="0">
                  <a:latin typeface="Calibri"/>
                  <a:cs typeface="Calibri"/>
                </a:rPr>
                <a:t> </a:t>
              </a:r>
              <a:r>
                <a:rPr lang="en-US" sz="600" dirty="0" err="1">
                  <a:latin typeface="Calibri"/>
                  <a:cs typeface="Calibri"/>
                </a:rPr>
                <a:t>hőmérsékleten</a:t>
              </a:r>
              <a:r>
                <a:rPr lang="en-US" sz="600" dirty="0">
                  <a:latin typeface="Calibri"/>
                  <a:cs typeface="Calibri"/>
                </a:rPr>
                <a:t> (150°C </a:t>
              </a:r>
              <a:r>
                <a:rPr lang="en-US" sz="600" dirty="0" err="1">
                  <a:latin typeface="Calibri"/>
                  <a:cs typeface="Calibri"/>
                </a:rPr>
                <a:t>alatt</a:t>
              </a:r>
              <a:r>
                <a:rPr lang="en-US" sz="600" dirty="0">
                  <a:latin typeface="Calibri"/>
                  <a:cs typeface="Calibri"/>
                </a:rPr>
                <a:t>).</a:t>
              </a:r>
            </a:p>
            <a:p>
              <a:endParaRPr lang="en-US" sz="600" dirty="0">
                <a:latin typeface="Calibri"/>
                <a:cs typeface="Calibri"/>
              </a:endParaRPr>
            </a:p>
            <a:p>
              <a:r>
                <a:rPr lang="hu-HU" sz="600" dirty="0">
                  <a:latin typeface="Calibri"/>
                  <a:cs typeface="Calibri"/>
                </a:rPr>
                <a:t>Tisztítsa rendszeresen a védőruházatot, az utasításoknak megfelelően. Tisztítást követően és ismételt használat előtt vizsgálja át a ruhadarabot. A jobb teljesítmény érdekében minden mosás után szárítsa meg és vasalja ki a ruhadarabot. A ruhadarab élettartama a használati körülmények és a karbantartás függvénye.</a:t>
              </a:r>
            </a:p>
            <a:p>
              <a:endParaRPr lang="hu-HU" sz="600" dirty="0">
                <a:latin typeface="Calibri"/>
                <a:cs typeface="Calibri"/>
              </a:endParaRPr>
            </a:p>
            <a:p>
              <a:r>
                <a:rPr lang="hu-HU" sz="600" b="1" dirty="0">
                  <a:latin typeface="Calibri"/>
                  <a:cs typeface="Calibri"/>
                </a:rPr>
                <a:t>Tárolás:</a:t>
              </a:r>
            </a:p>
            <a:p>
              <a:r>
                <a:rPr lang="hu-HU" sz="600" dirty="0">
                  <a:latin typeface="Calibri"/>
                  <a:cs typeface="Calibri"/>
                </a:rPr>
                <a:t>Ügyelni kell arra, hogy a védőruházat tárolása ne nedves környezetben és közvetlen napfénynek kitette helyen történjen, mert a közvetlen napfénytől kifakulhat. </a:t>
              </a:r>
            </a:p>
            <a:p>
              <a:r>
                <a:rPr lang="hu-HU" sz="600" dirty="0">
                  <a:latin typeface="Calibri"/>
                  <a:cs typeface="Calibri"/>
                </a:rPr>
                <a:t>Ez a termék szállításra alkalmas úgy, ahogyan a gyártó átadta.</a:t>
              </a:r>
              <a:endParaRPr lang="fr-FR" sz="600" dirty="0">
                <a:latin typeface="Calibri"/>
                <a:cs typeface="Calibri"/>
              </a:endParaRPr>
            </a:p>
            <a:p>
              <a:endParaRPr lang="fr-FR" sz="600" dirty="0">
                <a:latin typeface="Calibri"/>
                <a:cs typeface="Calibri"/>
              </a:endParaRPr>
            </a:p>
            <a:p>
              <a:r>
                <a:rPr lang="hu-HU" sz="600" b="1" dirty="0">
                  <a:latin typeface="Calibri"/>
                  <a:cs typeface="Calibri"/>
                </a:rPr>
                <a:t>Javítás</a:t>
              </a:r>
              <a:r>
                <a:rPr lang="fr-FR" sz="600" b="1" dirty="0">
                  <a:latin typeface="Calibri"/>
                  <a:cs typeface="Calibri"/>
                </a:rPr>
                <a:t>:</a:t>
              </a:r>
            </a:p>
            <a:p>
              <a:r>
                <a:rPr lang="fr-FR" sz="600" dirty="0" err="1">
                  <a:latin typeface="Calibri"/>
                  <a:cs typeface="Calibri"/>
                </a:rPr>
                <a:t>Amennyiben</a:t>
              </a:r>
              <a:r>
                <a:rPr lang="fr-FR" sz="600" dirty="0">
                  <a:latin typeface="Calibri"/>
                  <a:cs typeface="Calibri"/>
                </a:rPr>
                <a:t> a </a:t>
              </a:r>
              <a:r>
                <a:rPr lang="fr-FR" sz="600" dirty="0" err="1">
                  <a:latin typeface="Calibri"/>
                  <a:cs typeface="Calibri"/>
                </a:rPr>
                <a:t>termék</a:t>
              </a:r>
              <a:r>
                <a:rPr lang="fr-FR" sz="600" dirty="0">
                  <a:latin typeface="Calibri"/>
                  <a:cs typeface="Calibri"/>
                </a:rPr>
                <a:t> </a:t>
              </a:r>
              <a:r>
                <a:rPr lang="fr-FR" sz="600" dirty="0" err="1">
                  <a:latin typeface="Calibri"/>
                  <a:cs typeface="Calibri"/>
                </a:rPr>
                <a:t>megsérült</a:t>
              </a:r>
              <a:r>
                <a:rPr lang="fr-FR" sz="600" dirty="0">
                  <a:latin typeface="Calibri"/>
                  <a:cs typeface="Calibri"/>
                </a:rPr>
                <a:t>, a </a:t>
              </a:r>
              <a:r>
                <a:rPr lang="fr-FR" sz="600" dirty="0" err="1">
                  <a:latin typeface="Calibri"/>
                  <a:cs typeface="Calibri"/>
                </a:rPr>
                <a:t>ruha</a:t>
              </a:r>
              <a:r>
                <a:rPr lang="fr-FR" sz="600" dirty="0">
                  <a:latin typeface="Calibri"/>
                  <a:cs typeface="Calibri"/>
                </a:rPr>
                <a:t> </a:t>
              </a:r>
              <a:r>
                <a:rPr lang="fr-FR" sz="600" dirty="0" err="1">
                  <a:latin typeface="Calibri"/>
                  <a:cs typeface="Calibri"/>
                </a:rPr>
                <a:t>elszakadt</a:t>
              </a:r>
              <a:r>
                <a:rPr lang="fr-FR" sz="600" dirty="0">
                  <a:latin typeface="Calibri"/>
                  <a:cs typeface="Calibri"/>
                </a:rPr>
                <a:t>, a </a:t>
              </a:r>
              <a:r>
                <a:rPr lang="fr-FR" sz="600" dirty="0" err="1">
                  <a:latin typeface="Calibri"/>
                  <a:cs typeface="Calibri"/>
                </a:rPr>
                <a:t>térdvédő</a:t>
              </a:r>
              <a:r>
                <a:rPr lang="fr-FR" sz="600" dirty="0">
                  <a:latin typeface="Calibri"/>
                  <a:cs typeface="Calibri"/>
                </a:rPr>
                <a:t> </a:t>
              </a:r>
              <a:r>
                <a:rPr lang="fr-FR" sz="600" dirty="0" err="1">
                  <a:latin typeface="Calibri"/>
                  <a:cs typeface="Calibri"/>
                </a:rPr>
                <a:t>megrepedt</a:t>
              </a:r>
              <a:r>
                <a:rPr lang="fr-FR" sz="600" dirty="0">
                  <a:latin typeface="Calibri"/>
                  <a:cs typeface="Calibri"/>
                </a:rPr>
                <a:t>, nem </a:t>
              </a:r>
              <a:r>
                <a:rPr lang="fr-FR" sz="600" dirty="0" err="1">
                  <a:latin typeface="Calibri"/>
                  <a:cs typeface="Calibri"/>
                </a:rPr>
                <a:t>nyújt</a:t>
              </a:r>
              <a:r>
                <a:rPr lang="fr-FR" sz="600" dirty="0">
                  <a:latin typeface="Calibri"/>
                  <a:cs typeface="Calibri"/>
                </a:rPr>
                <a:t> </a:t>
              </a:r>
              <a:r>
                <a:rPr lang="fr-FR" sz="600" dirty="0" err="1">
                  <a:latin typeface="Calibri"/>
                  <a:cs typeface="Calibri"/>
                </a:rPr>
                <a:t>maximális</a:t>
              </a:r>
              <a:r>
                <a:rPr lang="fr-FR" sz="600" dirty="0">
                  <a:latin typeface="Calibri"/>
                  <a:cs typeface="Calibri"/>
                </a:rPr>
                <a:t> </a:t>
              </a:r>
              <a:r>
                <a:rPr lang="fr-FR" sz="600" dirty="0" err="1">
                  <a:latin typeface="Calibri"/>
                  <a:cs typeface="Calibri"/>
                </a:rPr>
                <a:t>védelmet</a:t>
              </a:r>
              <a:r>
                <a:rPr lang="fr-FR" sz="600" dirty="0">
                  <a:latin typeface="Calibri"/>
                  <a:cs typeface="Calibri"/>
                </a:rPr>
                <a:t>, </a:t>
              </a:r>
              <a:r>
                <a:rPr lang="fr-FR" sz="600" dirty="0" err="1">
                  <a:latin typeface="Calibri"/>
                  <a:cs typeface="Calibri"/>
                </a:rPr>
                <a:t>ezért</a:t>
              </a:r>
              <a:r>
                <a:rPr lang="fr-FR" sz="600" dirty="0">
                  <a:latin typeface="Calibri"/>
                  <a:cs typeface="Calibri"/>
                </a:rPr>
                <a:t> </a:t>
              </a:r>
              <a:r>
                <a:rPr lang="fr-FR" sz="600" dirty="0" err="1">
                  <a:latin typeface="Calibri"/>
                  <a:cs typeface="Calibri"/>
                </a:rPr>
                <a:t>azonnal</a:t>
              </a:r>
              <a:r>
                <a:rPr lang="fr-FR" sz="600" dirty="0">
                  <a:latin typeface="Calibri"/>
                  <a:cs typeface="Calibri"/>
                </a:rPr>
                <a:t> </a:t>
              </a:r>
              <a:r>
                <a:rPr lang="fr-FR" sz="600" dirty="0" err="1">
                  <a:latin typeface="Calibri"/>
                  <a:cs typeface="Calibri"/>
                </a:rPr>
                <a:t>meg</a:t>
              </a:r>
              <a:r>
                <a:rPr lang="fr-FR" sz="600" dirty="0">
                  <a:latin typeface="Calibri"/>
                  <a:cs typeface="Calibri"/>
                </a:rPr>
                <a:t> </a:t>
              </a:r>
              <a:r>
                <a:rPr lang="fr-FR" sz="600" dirty="0" err="1">
                  <a:latin typeface="Calibri"/>
                  <a:cs typeface="Calibri"/>
                </a:rPr>
                <a:t>kell</a:t>
              </a:r>
              <a:r>
                <a:rPr lang="fr-FR" sz="600" dirty="0">
                  <a:latin typeface="Calibri"/>
                  <a:cs typeface="Calibri"/>
                </a:rPr>
                <a:t> </a:t>
              </a:r>
              <a:r>
                <a:rPr lang="fr-FR" sz="600" dirty="0" err="1">
                  <a:latin typeface="Calibri"/>
                  <a:cs typeface="Calibri"/>
                </a:rPr>
                <a:t>javítani</a:t>
              </a:r>
              <a:r>
                <a:rPr lang="fr-FR" sz="600" dirty="0">
                  <a:latin typeface="Calibri"/>
                  <a:cs typeface="Calibri"/>
                </a:rPr>
                <a:t> </a:t>
              </a:r>
              <a:r>
                <a:rPr lang="fr-FR" sz="600" dirty="0" err="1">
                  <a:latin typeface="Calibri"/>
                  <a:cs typeface="Calibri"/>
                </a:rPr>
                <a:t>vagy</a:t>
              </a:r>
              <a:r>
                <a:rPr lang="fr-FR" sz="600" dirty="0">
                  <a:latin typeface="Calibri"/>
                  <a:cs typeface="Calibri"/>
                </a:rPr>
                <a:t> le </a:t>
              </a:r>
              <a:r>
                <a:rPr lang="fr-FR" sz="600" dirty="0" err="1">
                  <a:latin typeface="Calibri"/>
                  <a:cs typeface="Calibri"/>
                </a:rPr>
                <a:t>kell</a:t>
              </a:r>
              <a:r>
                <a:rPr lang="fr-FR" sz="600" dirty="0">
                  <a:latin typeface="Calibri"/>
                  <a:cs typeface="Calibri"/>
                </a:rPr>
                <a:t> </a:t>
              </a:r>
              <a:r>
                <a:rPr lang="fr-FR" sz="600" dirty="0" err="1">
                  <a:latin typeface="Calibri"/>
                  <a:cs typeface="Calibri"/>
                </a:rPr>
                <a:t>cserélni</a:t>
              </a:r>
              <a:r>
                <a:rPr lang="fr-FR" sz="600" dirty="0">
                  <a:latin typeface="Calibri"/>
                  <a:cs typeface="Calibri"/>
                </a:rPr>
                <a:t>. </a:t>
              </a:r>
              <a:r>
                <a:rPr lang="fr-FR" sz="600" dirty="0" err="1">
                  <a:latin typeface="Calibri"/>
                  <a:cs typeface="Calibri"/>
                </a:rPr>
                <a:t>Soha</a:t>
              </a:r>
              <a:r>
                <a:rPr lang="fr-FR" sz="600" dirty="0">
                  <a:latin typeface="Calibri"/>
                  <a:cs typeface="Calibri"/>
                </a:rPr>
                <a:t> ne </a:t>
              </a:r>
              <a:r>
                <a:rPr lang="fr-FR" sz="600" dirty="0" err="1">
                  <a:latin typeface="Calibri"/>
                  <a:cs typeface="Calibri"/>
                </a:rPr>
                <a:t>használjon</a:t>
              </a:r>
              <a:r>
                <a:rPr lang="fr-FR" sz="600" dirty="0">
                  <a:latin typeface="Calibri"/>
                  <a:cs typeface="Calibri"/>
                </a:rPr>
                <a:t> </a:t>
              </a:r>
              <a:r>
                <a:rPr lang="fr-FR" sz="600" dirty="0" err="1">
                  <a:latin typeface="Calibri"/>
                  <a:cs typeface="Calibri"/>
                </a:rPr>
                <a:t>sérült</a:t>
              </a:r>
              <a:r>
                <a:rPr lang="fr-FR" sz="600" dirty="0">
                  <a:latin typeface="Calibri"/>
                  <a:cs typeface="Calibri"/>
                </a:rPr>
                <a:t> </a:t>
              </a:r>
              <a:r>
                <a:rPr lang="fr-FR" sz="600" dirty="0" err="1">
                  <a:latin typeface="Calibri"/>
                  <a:cs typeface="Calibri"/>
                </a:rPr>
                <a:t>terméket</a:t>
              </a:r>
              <a:r>
                <a:rPr lang="fr-FR" sz="600" dirty="0">
                  <a:latin typeface="Calibri"/>
                  <a:cs typeface="Calibri"/>
                </a:rPr>
                <a:t>! </a:t>
              </a:r>
              <a:r>
                <a:rPr lang="fr-FR" sz="600" dirty="0" err="1">
                  <a:latin typeface="Calibri"/>
                  <a:cs typeface="Calibri"/>
                </a:rPr>
                <a:t>Ennek</a:t>
              </a:r>
              <a:r>
                <a:rPr lang="fr-FR" sz="600" dirty="0">
                  <a:latin typeface="Calibri"/>
                  <a:cs typeface="Calibri"/>
                </a:rPr>
                <a:t> a </a:t>
              </a:r>
              <a:r>
                <a:rPr lang="fr-FR" sz="600" dirty="0" err="1">
                  <a:latin typeface="Calibri"/>
                  <a:cs typeface="Calibri"/>
                </a:rPr>
                <a:t>terméknek</a:t>
              </a:r>
              <a:r>
                <a:rPr lang="fr-FR" sz="600" dirty="0">
                  <a:latin typeface="Calibri"/>
                  <a:cs typeface="Calibri"/>
                </a:rPr>
                <a:t> a </a:t>
              </a:r>
              <a:r>
                <a:rPr lang="fr-FR" sz="600" dirty="0" err="1">
                  <a:latin typeface="Calibri"/>
                  <a:cs typeface="Calibri"/>
                </a:rPr>
                <a:t>javítása</a:t>
              </a:r>
              <a:r>
                <a:rPr lang="fr-FR" sz="600" dirty="0">
                  <a:latin typeface="Calibri"/>
                  <a:cs typeface="Calibri"/>
                </a:rPr>
                <a:t> </a:t>
              </a:r>
              <a:r>
                <a:rPr lang="fr-FR" sz="600" dirty="0" err="1">
                  <a:latin typeface="Calibri"/>
                  <a:cs typeface="Calibri"/>
                </a:rPr>
                <a:t>csak</a:t>
              </a:r>
              <a:r>
                <a:rPr lang="fr-FR" sz="600" dirty="0">
                  <a:latin typeface="Calibri"/>
                  <a:cs typeface="Calibri"/>
                </a:rPr>
                <a:t> </a:t>
              </a:r>
              <a:r>
                <a:rPr lang="fr-FR" sz="600" dirty="0" err="1">
                  <a:latin typeface="Calibri"/>
                  <a:cs typeface="Calibri"/>
                </a:rPr>
                <a:t>akkor</a:t>
              </a:r>
              <a:r>
                <a:rPr lang="fr-FR" sz="600" dirty="0">
                  <a:latin typeface="Calibri"/>
                  <a:cs typeface="Calibri"/>
                </a:rPr>
                <a:t> </a:t>
              </a:r>
              <a:r>
                <a:rPr lang="fr-FR" sz="600" dirty="0" err="1">
                  <a:latin typeface="Calibri"/>
                  <a:cs typeface="Calibri"/>
                </a:rPr>
                <a:t>megengedett</a:t>
              </a:r>
              <a:r>
                <a:rPr lang="fr-FR" sz="600" dirty="0">
                  <a:latin typeface="Calibri"/>
                  <a:cs typeface="Calibri"/>
                </a:rPr>
                <a:t>, ha a </a:t>
              </a:r>
              <a:r>
                <a:rPr lang="fr-FR" sz="600" dirty="0" err="1">
                  <a:latin typeface="Calibri"/>
                  <a:cs typeface="Calibri"/>
                </a:rPr>
                <a:t>ruházatra</a:t>
              </a:r>
              <a:r>
                <a:rPr lang="fr-FR" sz="600" dirty="0">
                  <a:latin typeface="Calibri"/>
                  <a:cs typeface="Calibri"/>
                </a:rPr>
                <a:t> </a:t>
              </a:r>
              <a:r>
                <a:rPr lang="fr-FR" sz="600" dirty="0" err="1">
                  <a:latin typeface="Calibri"/>
                  <a:cs typeface="Calibri"/>
                </a:rPr>
                <a:t>vonatkozó</a:t>
              </a:r>
              <a:r>
                <a:rPr lang="fr-FR" sz="600" dirty="0">
                  <a:latin typeface="Calibri"/>
                  <a:cs typeface="Calibri"/>
                </a:rPr>
                <a:t> </a:t>
              </a:r>
              <a:r>
                <a:rPr lang="fr-FR" sz="600" dirty="0" err="1">
                  <a:latin typeface="Calibri"/>
                  <a:cs typeface="Calibri"/>
                </a:rPr>
                <a:t>követelményeket</a:t>
              </a:r>
              <a:r>
                <a:rPr lang="fr-FR" sz="600" dirty="0">
                  <a:latin typeface="Calibri"/>
                  <a:cs typeface="Calibri"/>
                </a:rPr>
                <a:t> nem </a:t>
              </a:r>
              <a:r>
                <a:rPr lang="fr-FR" sz="600" dirty="0" err="1">
                  <a:latin typeface="Calibri"/>
                  <a:cs typeface="Calibri"/>
                </a:rPr>
                <a:t>befolyásolja</a:t>
              </a:r>
              <a:r>
                <a:rPr lang="fr-FR" sz="600" dirty="0">
                  <a:latin typeface="Calibri"/>
                  <a:cs typeface="Calibri"/>
                </a:rPr>
                <a:t>. </a:t>
              </a:r>
              <a:r>
                <a:rPr lang="fr-FR" sz="600" dirty="0" err="1">
                  <a:latin typeface="Calibri"/>
                  <a:cs typeface="Calibri"/>
                </a:rPr>
                <a:t>Kétség</a:t>
              </a:r>
              <a:r>
                <a:rPr lang="fr-FR" sz="600" dirty="0">
                  <a:latin typeface="Calibri"/>
                  <a:cs typeface="Calibri"/>
                </a:rPr>
                <a:t> </a:t>
              </a:r>
              <a:r>
                <a:rPr lang="fr-FR" sz="600" dirty="0" err="1">
                  <a:latin typeface="Calibri"/>
                  <a:cs typeface="Calibri"/>
                </a:rPr>
                <a:t>esetén</a:t>
              </a:r>
              <a:r>
                <a:rPr lang="fr-FR" sz="600" dirty="0">
                  <a:latin typeface="Calibri"/>
                  <a:cs typeface="Calibri"/>
                </a:rPr>
                <a:t> </a:t>
              </a:r>
              <a:r>
                <a:rPr lang="fr-FR" sz="600" dirty="0" err="1">
                  <a:latin typeface="Calibri"/>
                  <a:cs typeface="Calibri"/>
                </a:rPr>
                <a:t>vegye</a:t>
              </a:r>
              <a:r>
                <a:rPr lang="fr-FR" sz="600" dirty="0">
                  <a:latin typeface="Calibri"/>
                  <a:cs typeface="Calibri"/>
                </a:rPr>
                <a:t> </a:t>
              </a:r>
              <a:r>
                <a:rPr lang="fr-FR" sz="600" dirty="0" err="1">
                  <a:latin typeface="Calibri"/>
                  <a:cs typeface="Calibri"/>
                </a:rPr>
                <a:t>fel</a:t>
              </a:r>
              <a:r>
                <a:rPr lang="fr-FR" sz="600" dirty="0">
                  <a:latin typeface="Calibri"/>
                  <a:cs typeface="Calibri"/>
                </a:rPr>
                <a:t> a </a:t>
              </a:r>
              <a:r>
                <a:rPr lang="fr-FR" sz="600" dirty="0" err="1">
                  <a:latin typeface="Calibri"/>
                  <a:cs typeface="Calibri"/>
                </a:rPr>
                <a:t>kapcsolatot</a:t>
              </a:r>
              <a:r>
                <a:rPr lang="fr-FR" sz="600" dirty="0">
                  <a:latin typeface="Calibri"/>
                  <a:cs typeface="Calibri"/>
                </a:rPr>
                <a:t> </a:t>
              </a:r>
              <a:r>
                <a:rPr lang="fr-FR" sz="600" dirty="0" err="1">
                  <a:latin typeface="Calibri"/>
                  <a:cs typeface="Calibri"/>
                </a:rPr>
                <a:t>az</a:t>
              </a:r>
              <a:r>
                <a:rPr lang="fr-FR" sz="600" dirty="0">
                  <a:latin typeface="Calibri"/>
                  <a:cs typeface="Calibri"/>
                </a:rPr>
                <a:t> </a:t>
              </a:r>
              <a:r>
                <a:rPr lang="fr-FR" sz="600" dirty="0" err="1">
                  <a:latin typeface="Calibri"/>
                  <a:cs typeface="Calibri"/>
                </a:rPr>
                <a:t>alábbi</a:t>
              </a:r>
              <a:r>
                <a:rPr lang="fr-FR" sz="600" dirty="0">
                  <a:latin typeface="Calibri"/>
                  <a:cs typeface="Calibri"/>
                </a:rPr>
                <a:t> </a:t>
              </a:r>
              <a:r>
                <a:rPr lang="fr-FR" sz="600" dirty="0" err="1">
                  <a:latin typeface="Calibri"/>
                  <a:cs typeface="Calibri"/>
                </a:rPr>
                <a:t>gyártóval</a:t>
              </a:r>
              <a:r>
                <a:rPr lang="fr-FR" sz="600" dirty="0">
                  <a:latin typeface="Calibri"/>
                  <a:cs typeface="Calibri"/>
                </a:rPr>
                <a:t>, </a:t>
              </a:r>
              <a:r>
                <a:rPr lang="fr-FR" sz="600" dirty="0" err="1">
                  <a:latin typeface="Calibri"/>
                  <a:cs typeface="Calibri"/>
                </a:rPr>
                <a:t>mielőtt</a:t>
              </a:r>
              <a:r>
                <a:rPr lang="fr-FR" sz="600" dirty="0">
                  <a:latin typeface="Calibri"/>
                  <a:cs typeface="Calibri"/>
                </a:rPr>
                <a:t> </a:t>
              </a:r>
              <a:r>
                <a:rPr lang="fr-FR" sz="600" dirty="0" err="1">
                  <a:latin typeface="Calibri"/>
                  <a:cs typeface="Calibri"/>
                </a:rPr>
                <a:t>megpróbálja</a:t>
              </a:r>
              <a:r>
                <a:rPr lang="fr-FR" sz="600" dirty="0">
                  <a:latin typeface="Calibri"/>
                  <a:cs typeface="Calibri"/>
                </a:rPr>
                <a:t> </a:t>
              </a:r>
              <a:r>
                <a:rPr lang="fr-FR" sz="600" dirty="0" err="1">
                  <a:latin typeface="Calibri"/>
                  <a:cs typeface="Calibri"/>
                </a:rPr>
                <a:t>megjavítani</a:t>
              </a:r>
              <a:r>
                <a:rPr lang="fr-FR" sz="600" dirty="0">
                  <a:latin typeface="Calibri"/>
                  <a:cs typeface="Calibri"/>
                </a:rPr>
                <a:t> a </a:t>
              </a:r>
              <a:r>
                <a:rPr lang="fr-FR" sz="600" dirty="0" err="1">
                  <a:latin typeface="Calibri"/>
                  <a:cs typeface="Calibri"/>
                </a:rPr>
                <a:t>terméket</a:t>
              </a:r>
              <a:r>
                <a:rPr lang="fr-FR" sz="600" dirty="0">
                  <a:latin typeface="Calibri"/>
                  <a:cs typeface="Calibri"/>
                </a:rPr>
                <a:t>! A </a:t>
              </a:r>
              <a:r>
                <a:rPr lang="fr-FR" sz="600" dirty="0" err="1">
                  <a:latin typeface="Calibri"/>
                  <a:cs typeface="Calibri"/>
                </a:rPr>
                <a:t>ruhadarab</a:t>
              </a:r>
              <a:r>
                <a:rPr lang="fr-FR" sz="600" dirty="0">
                  <a:latin typeface="Calibri"/>
                  <a:cs typeface="Calibri"/>
                </a:rPr>
                <a:t> </a:t>
              </a:r>
              <a:r>
                <a:rPr lang="fr-FR" sz="600" dirty="0" err="1">
                  <a:latin typeface="Calibri"/>
                  <a:cs typeface="Calibri"/>
                </a:rPr>
                <a:t>megfelelő</a:t>
              </a:r>
              <a:r>
                <a:rPr lang="fr-FR" sz="600" dirty="0">
                  <a:latin typeface="Calibri"/>
                  <a:cs typeface="Calibri"/>
                </a:rPr>
                <a:t> </a:t>
              </a:r>
              <a:r>
                <a:rPr lang="fr-FR" sz="600" dirty="0" err="1">
                  <a:latin typeface="Calibri"/>
                  <a:cs typeface="Calibri"/>
                </a:rPr>
                <a:t>ártalmatlanítása</a:t>
              </a:r>
              <a:r>
                <a:rPr lang="fr-FR" sz="600" dirty="0">
                  <a:latin typeface="Calibri"/>
                  <a:cs typeface="Calibri"/>
                </a:rPr>
                <a:t> </a:t>
              </a:r>
              <a:r>
                <a:rPr lang="fr-FR" sz="600" dirty="0" err="1">
                  <a:latin typeface="Calibri"/>
                  <a:cs typeface="Calibri"/>
                </a:rPr>
                <a:t>céljából</a:t>
              </a:r>
              <a:r>
                <a:rPr lang="fr-FR" sz="600" dirty="0">
                  <a:latin typeface="Calibri"/>
                  <a:cs typeface="Calibri"/>
                </a:rPr>
                <a:t> </a:t>
              </a:r>
              <a:r>
                <a:rPr lang="fr-FR" sz="600" dirty="0" err="1">
                  <a:latin typeface="Calibri"/>
                  <a:cs typeface="Calibri"/>
                </a:rPr>
                <a:t>vegye</a:t>
              </a:r>
              <a:r>
                <a:rPr lang="fr-FR" sz="600" dirty="0">
                  <a:latin typeface="Calibri"/>
                  <a:cs typeface="Calibri"/>
                </a:rPr>
                <a:t> </a:t>
              </a:r>
              <a:r>
                <a:rPr lang="fr-FR" sz="600" dirty="0" err="1">
                  <a:latin typeface="Calibri"/>
                  <a:cs typeface="Calibri"/>
                </a:rPr>
                <a:t>fel</a:t>
              </a:r>
              <a:r>
                <a:rPr lang="fr-FR" sz="600" dirty="0">
                  <a:latin typeface="Calibri"/>
                  <a:cs typeface="Calibri"/>
                </a:rPr>
                <a:t> a </a:t>
              </a:r>
              <a:r>
                <a:rPr lang="fr-FR" sz="600" dirty="0" err="1">
                  <a:latin typeface="Calibri"/>
                  <a:cs typeface="Calibri"/>
                </a:rPr>
                <a:t>kapcsolatot</a:t>
              </a:r>
              <a:r>
                <a:rPr lang="fr-FR" sz="600" dirty="0">
                  <a:latin typeface="Calibri"/>
                  <a:cs typeface="Calibri"/>
                </a:rPr>
                <a:t> </a:t>
              </a:r>
              <a:r>
                <a:rPr lang="fr-FR" sz="600" dirty="0" err="1">
                  <a:latin typeface="Calibri"/>
                  <a:cs typeface="Calibri"/>
                </a:rPr>
                <a:t>hulladékkezelőjével</a:t>
              </a:r>
              <a:r>
                <a:rPr lang="fr-FR" sz="600" dirty="0">
                  <a:latin typeface="Calibri"/>
                  <a:cs typeface="Calibri"/>
                </a:rPr>
                <a:t>.</a:t>
              </a:r>
            </a:p>
            <a:p>
              <a:endParaRPr lang="fr-FR" sz="600" b="1" dirty="0">
                <a:latin typeface="Calibri"/>
                <a:cs typeface="Calibri"/>
              </a:endParaRPr>
            </a:p>
            <a:p>
              <a:pPr>
                <a:spcAft>
                  <a:spcPts val="0"/>
                </a:spcAft>
              </a:pPr>
              <a:r>
                <a:rPr lang="hu-HU" sz="600" b="1" dirty="0">
                  <a:latin typeface="Calibri" panose="020F0502020204030204" pitchFamily="34" charset="0"/>
                  <a:ea typeface="Calibri"/>
                  <a:cs typeface="Times New Roman"/>
                </a:rPr>
                <a:t>Újrahasznosítás </a:t>
              </a:r>
            </a:p>
            <a:p>
              <a:pPr>
                <a:spcAft>
                  <a:spcPts val="0"/>
                </a:spcAft>
              </a:pPr>
              <a:r>
                <a:rPr lang="hu-HU" sz="600" dirty="0">
                  <a:latin typeface="Calibri" panose="020F0502020204030204" pitchFamily="34" charset="0"/>
                  <a:ea typeface="Calibri"/>
                  <a:cs typeface="Times New Roman"/>
                </a:rPr>
                <a:t>Elhasználódást követően ne dobja a védőruházatot a hulladék közé. Ha a védőruházat nem szennyezett, akkor a textíliák esetében hagyományosan alkalmazott eljárással hasznosítható újra. Ha szennyezett, akkor a védőruházatnak a hatályos szabályozások szerinti megfelelő kezelés tárgyát kell képeznie.</a:t>
              </a:r>
              <a:endParaRPr lang="hu-HU" sz="600" dirty="0">
                <a:latin typeface="Calibri"/>
                <a:cs typeface="Calibri"/>
              </a:endParaRPr>
            </a:p>
            <a:p>
              <a:endParaRPr lang="hu-HU" sz="600" dirty="0">
                <a:latin typeface="Calibri"/>
                <a:cs typeface="Calibri"/>
              </a:endParaRPr>
            </a:p>
            <a:p>
              <a:r>
                <a:rPr lang="hu-HU" sz="600" b="1" dirty="0">
                  <a:latin typeface="Calibri"/>
                  <a:cs typeface="Calibri"/>
                </a:rPr>
                <a:t>Ajánlások:</a:t>
              </a:r>
            </a:p>
            <a:p>
              <a:r>
                <a:rPr lang="hu-HU" sz="600" dirty="0">
                  <a:latin typeface="Calibri"/>
                  <a:cs typeface="Calibri"/>
                </a:rPr>
                <a:t> Ezek a védőruhák csak a testnek azokat a részeit védik, amelyeket eltakarnak, ezért további védelem biztosítására lehet szükség. Ezeknek a védőruháknak a hatékonysága megszűnik, ha fölöttük nem megfelelő egyéb ruhadarabot visel. </a:t>
              </a:r>
              <a:endParaRPr lang="fr-FR" sz="600" dirty="0">
                <a:latin typeface="Calibri"/>
                <a:cs typeface="Calibri"/>
              </a:endParaRPr>
            </a:p>
            <a:p>
              <a:r>
                <a:rPr lang="hu-HU" altLang="fr-FR" sz="600" dirty="0">
                  <a:latin typeface="Calibri"/>
                  <a:cs typeface="Calibri"/>
                </a:rPr>
                <a:t>Ezek a térdvédők korlátozott védelmet kínálnak a tér számára azoknak, akiknek térdelő helyzetben kell dolgozniuk, és akiknél zsibbadást vagy kényelmetlen érzést okozhat, ha gyakran kell felállniuk. A terméket vízben nem szabad viselni. A felhasználónak tudnia kell, hogy a térdelő helyzetben végzett munka krónikus térdbetegségekhez vezethet, és gyakran fel kell állni e betegségek elkerülése érdekében. Ha megfelelően van felhelyezve, a terméknek gond nélkül illeszkednie kell a nadrág térdvédő zsebébe, és használat közben mindig a helyén marad. A jelzett oldalnak « INTERIEUR / INSIDE / INNERE / INTERIOR » kell érintkeznie a térddel. Megfelelően felhelyezve a nyílnak felfelé kell mutatnia.</a:t>
              </a:r>
              <a:r>
                <a:rPr lang="fr-FR" altLang="fr-FR" sz="600" dirty="0">
                  <a:latin typeface="Calibri"/>
                  <a:cs typeface="Calibri"/>
                </a:rPr>
                <a:t> </a:t>
              </a:r>
              <a:r>
                <a:rPr lang="en-US" sz="600" dirty="0" err="1">
                  <a:latin typeface="Calibri"/>
                  <a:cs typeface="Calibri"/>
                </a:rPr>
                <a:t>Ezeknek</a:t>
              </a:r>
              <a:r>
                <a:rPr lang="en-US" sz="600" dirty="0">
                  <a:latin typeface="Calibri"/>
                  <a:cs typeface="Calibri"/>
                </a:rPr>
                <a:t> a </a:t>
              </a:r>
              <a:r>
                <a:rPr lang="en-US" sz="600" dirty="0" err="1">
                  <a:latin typeface="Calibri"/>
                  <a:cs typeface="Calibri"/>
                </a:rPr>
                <a:t>ruháknak</a:t>
              </a:r>
              <a:r>
                <a:rPr lang="en-US" sz="600" dirty="0">
                  <a:latin typeface="Calibri"/>
                  <a:cs typeface="Calibri"/>
                </a:rPr>
                <a:t> </a:t>
              </a:r>
              <a:r>
                <a:rPr lang="en-US" sz="600" dirty="0" err="1">
                  <a:latin typeface="Calibri"/>
                  <a:cs typeface="Calibri"/>
                </a:rPr>
                <a:t>mindkét</a:t>
              </a:r>
              <a:r>
                <a:rPr lang="en-US" sz="600" dirty="0">
                  <a:latin typeface="Calibri"/>
                  <a:cs typeface="Calibri"/>
                </a:rPr>
                <a:t> </a:t>
              </a:r>
              <a:r>
                <a:rPr lang="en-US" sz="600" dirty="0" err="1">
                  <a:latin typeface="Calibri"/>
                  <a:cs typeface="Calibri"/>
                </a:rPr>
                <a:t>térdén</a:t>
              </a:r>
              <a:r>
                <a:rPr lang="en-US" sz="600" dirty="0">
                  <a:latin typeface="Calibri"/>
                  <a:cs typeface="Calibri"/>
                </a:rPr>
                <a:t> </a:t>
              </a:r>
              <a:r>
                <a:rPr lang="en-US" sz="600" dirty="0" err="1">
                  <a:latin typeface="Calibri"/>
                  <a:cs typeface="Calibri"/>
                </a:rPr>
                <a:t>egy</a:t>
              </a:r>
              <a:r>
                <a:rPr lang="en-US" sz="600" dirty="0">
                  <a:latin typeface="Calibri"/>
                  <a:cs typeface="Calibri"/>
                </a:rPr>
                <a:t> </a:t>
              </a:r>
              <a:r>
                <a:rPr lang="en-US" sz="600" dirty="0" err="1">
                  <a:latin typeface="Calibri"/>
                  <a:cs typeface="Calibri"/>
                </a:rPr>
                <a:t>javítózseb</a:t>
              </a:r>
              <a:r>
                <a:rPr lang="en-US" sz="600" dirty="0">
                  <a:latin typeface="Calibri"/>
                  <a:cs typeface="Calibri"/>
                </a:rPr>
                <a:t> </a:t>
              </a:r>
              <a:r>
                <a:rPr lang="en-US" sz="600" dirty="0" err="1">
                  <a:latin typeface="Calibri"/>
                  <a:cs typeface="Calibri"/>
                </a:rPr>
                <a:t>található</a:t>
              </a:r>
              <a:r>
                <a:rPr lang="en-US" sz="600" dirty="0">
                  <a:latin typeface="Calibri"/>
                  <a:cs typeface="Calibri"/>
                </a:rPr>
                <a:t>, </a:t>
              </a:r>
              <a:r>
                <a:rPr lang="en-US" sz="600" dirty="0" err="1">
                  <a:latin typeface="Calibri"/>
                  <a:cs typeface="Calibri"/>
                </a:rPr>
                <a:t>amely</a:t>
              </a:r>
              <a:r>
                <a:rPr lang="en-US" sz="600" dirty="0">
                  <a:latin typeface="Calibri"/>
                  <a:cs typeface="Calibri"/>
                </a:rPr>
                <a:t> </a:t>
              </a:r>
              <a:r>
                <a:rPr lang="en-US" sz="600" dirty="0" err="1">
                  <a:latin typeface="Calibri"/>
                  <a:cs typeface="Calibri"/>
                </a:rPr>
                <a:t>alkalmas</a:t>
              </a:r>
              <a:r>
                <a:rPr lang="en-US" sz="600" dirty="0">
                  <a:latin typeface="Calibri"/>
                  <a:cs typeface="Calibri"/>
                </a:rPr>
                <a:t> </a:t>
              </a:r>
              <a:r>
                <a:rPr lang="en-US" sz="600" dirty="0" err="1">
                  <a:latin typeface="Calibri"/>
                  <a:cs typeface="Calibri"/>
                </a:rPr>
                <a:t>egy</a:t>
              </a:r>
              <a:r>
                <a:rPr lang="en-US" sz="600" dirty="0">
                  <a:latin typeface="Calibri"/>
                  <a:cs typeface="Calibri"/>
                </a:rPr>
                <a:t> 2. </a:t>
              </a:r>
              <a:r>
                <a:rPr lang="en-US" sz="600" dirty="0" err="1">
                  <a:latin typeface="Calibri"/>
                  <a:cs typeface="Calibri"/>
                </a:rPr>
                <a:t>típusú</a:t>
              </a:r>
              <a:r>
                <a:rPr lang="en-US" sz="600" dirty="0">
                  <a:latin typeface="Calibri"/>
                  <a:cs typeface="Calibri"/>
                </a:rPr>
                <a:t>, </a:t>
              </a:r>
              <a:r>
                <a:rPr lang="en-US" sz="600" dirty="0" err="1">
                  <a:latin typeface="Calibri"/>
                  <a:cs typeface="Calibri"/>
                </a:rPr>
                <a:t>univerzális</a:t>
              </a:r>
              <a:r>
                <a:rPr lang="en-US" sz="600" dirty="0">
                  <a:latin typeface="Calibri"/>
                  <a:cs typeface="Calibri"/>
                </a:rPr>
                <a:t> </a:t>
              </a:r>
              <a:r>
                <a:rPr lang="en-US" sz="600" dirty="0" err="1">
                  <a:latin typeface="Calibri"/>
                  <a:cs typeface="Calibri"/>
                </a:rPr>
                <a:t>méretű</a:t>
              </a:r>
              <a:r>
                <a:rPr lang="en-US" sz="600" dirty="0">
                  <a:latin typeface="Calibri"/>
                  <a:cs typeface="Calibri"/>
                </a:rPr>
                <a:t> CE </a:t>
              </a:r>
              <a:r>
                <a:rPr lang="en-US" sz="600" dirty="0" err="1">
                  <a:latin typeface="Calibri"/>
                  <a:cs typeface="Calibri"/>
                </a:rPr>
                <a:t>térdvédő</a:t>
              </a:r>
              <a:r>
                <a:rPr lang="en-US" sz="600" dirty="0">
                  <a:latin typeface="Calibri"/>
                  <a:cs typeface="Calibri"/>
                </a:rPr>
                <a:t> </a:t>
              </a:r>
              <a:r>
                <a:rPr lang="en-US" sz="600" dirty="0" err="1">
                  <a:latin typeface="Calibri"/>
                  <a:cs typeface="Calibri"/>
                </a:rPr>
                <a:t>befogadására</a:t>
              </a:r>
              <a:r>
                <a:rPr lang="en-US" sz="600" dirty="0">
                  <a:latin typeface="Calibri"/>
                  <a:cs typeface="Calibri"/>
                </a:rPr>
                <a:t>. A </a:t>
              </a:r>
              <a:r>
                <a:rPr lang="en-US" sz="600" dirty="0" err="1">
                  <a:latin typeface="Calibri"/>
                  <a:cs typeface="Calibri"/>
                </a:rPr>
                <a:t>térdvédő</a:t>
              </a:r>
              <a:r>
                <a:rPr lang="en-US" sz="600" dirty="0">
                  <a:latin typeface="Calibri"/>
                  <a:cs typeface="Calibri"/>
                </a:rPr>
                <a:t> </a:t>
              </a:r>
              <a:r>
                <a:rPr lang="en-US" sz="600" dirty="0" err="1">
                  <a:latin typeface="Calibri"/>
                  <a:cs typeface="Calibri"/>
                </a:rPr>
                <a:t>méretei</a:t>
              </a:r>
              <a:r>
                <a:rPr lang="en-US" sz="600" dirty="0">
                  <a:latin typeface="Calibri"/>
                  <a:cs typeface="Calibri"/>
                </a:rPr>
                <a:t> </a:t>
              </a:r>
              <a:r>
                <a:rPr lang="en-US" sz="600" dirty="0" err="1">
                  <a:latin typeface="Calibri"/>
                  <a:cs typeface="Calibri"/>
                </a:rPr>
                <a:t>garantálják</a:t>
              </a:r>
              <a:r>
                <a:rPr lang="en-US" sz="600" dirty="0">
                  <a:latin typeface="Calibri"/>
                  <a:cs typeface="Calibri"/>
                </a:rPr>
                <a:t> a </a:t>
              </a:r>
              <a:r>
                <a:rPr lang="en-US" sz="600" dirty="0" err="1">
                  <a:latin typeface="Calibri"/>
                  <a:cs typeface="Calibri"/>
                </a:rPr>
                <a:t>térd</a:t>
              </a:r>
              <a:r>
                <a:rPr lang="en-US" sz="600" dirty="0">
                  <a:latin typeface="Calibri"/>
                  <a:cs typeface="Calibri"/>
                </a:rPr>
                <a:t> </a:t>
              </a:r>
              <a:r>
                <a:rPr lang="en-US" sz="600" dirty="0" err="1">
                  <a:latin typeface="Calibri"/>
                  <a:cs typeface="Calibri"/>
                </a:rPr>
                <a:t>mozgás</a:t>
              </a:r>
              <a:r>
                <a:rPr lang="en-US" sz="600" dirty="0">
                  <a:latin typeface="Calibri"/>
                  <a:cs typeface="Calibri"/>
                </a:rPr>
                <a:t> </a:t>
              </a:r>
              <a:r>
                <a:rPr lang="en-US" sz="600" dirty="0" err="1">
                  <a:latin typeface="Calibri"/>
                  <a:cs typeface="Calibri"/>
                </a:rPr>
                <a:t>közbeni</a:t>
              </a:r>
              <a:r>
                <a:rPr lang="en-US" sz="600" dirty="0">
                  <a:latin typeface="Calibri"/>
                  <a:cs typeface="Calibri"/>
                </a:rPr>
                <a:t> </a:t>
              </a:r>
              <a:r>
                <a:rPr lang="en-US" sz="600" dirty="0" err="1">
                  <a:latin typeface="Calibri"/>
                  <a:cs typeface="Calibri"/>
                </a:rPr>
                <a:t>védelmét</a:t>
              </a:r>
              <a:r>
                <a:rPr lang="en-US" sz="600" dirty="0">
                  <a:latin typeface="Calibri"/>
                  <a:cs typeface="Calibri"/>
                </a:rPr>
                <a:t>. </a:t>
              </a:r>
              <a:r>
                <a:rPr lang="en-US" sz="600" dirty="0" err="1">
                  <a:latin typeface="Calibri"/>
                  <a:cs typeface="Calibri"/>
                </a:rPr>
                <a:t>Hajlítsa</a:t>
              </a:r>
              <a:r>
                <a:rPr lang="en-US" sz="600" dirty="0">
                  <a:latin typeface="Calibri"/>
                  <a:cs typeface="Calibri"/>
                </a:rPr>
                <a:t> </a:t>
              </a:r>
              <a:r>
                <a:rPr lang="en-US" sz="600" dirty="0" err="1">
                  <a:latin typeface="Calibri"/>
                  <a:cs typeface="Calibri"/>
                </a:rPr>
                <a:t>össze</a:t>
              </a:r>
              <a:r>
                <a:rPr lang="en-US" sz="600" dirty="0">
                  <a:latin typeface="Calibri"/>
                  <a:cs typeface="Calibri"/>
                </a:rPr>
                <a:t> a </a:t>
              </a:r>
              <a:r>
                <a:rPr lang="en-US" sz="600" dirty="0" err="1">
                  <a:latin typeface="Calibri"/>
                  <a:cs typeface="Calibri"/>
                </a:rPr>
                <a:t>térdvédőt</a:t>
              </a:r>
              <a:r>
                <a:rPr lang="en-US" sz="600" dirty="0">
                  <a:latin typeface="Calibri"/>
                  <a:cs typeface="Calibri"/>
                </a:rPr>
                <a:t>, </a:t>
              </a:r>
              <a:r>
                <a:rPr lang="en-US" sz="600" dirty="0" err="1">
                  <a:latin typeface="Calibri"/>
                  <a:cs typeface="Calibri"/>
                </a:rPr>
                <a:t>csúsztassa</a:t>
              </a:r>
              <a:r>
                <a:rPr lang="en-US" sz="600" dirty="0">
                  <a:latin typeface="Calibri"/>
                  <a:cs typeface="Calibri"/>
                </a:rPr>
                <a:t> be a </a:t>
              </a:r>
              <a:r>
                <a:rPr lang="en-US" sz="600" dirty="0" err="1">
                  <a:latin typeface="Calibri"/>
                  <a:cs typeface="Calibri"/>
                </a:rPr>
                <a:t>térdzsebbe</a:t>
              </a:r>
              <a:r>
                <a:rPr lang="en-US" sz="600" dirty="0">
                  <a:latin typeface="Calibri"/>
                  <a:cs typeface="Calibri"/>
                </a:rPr>
                <a:t>, </a:t>
              </a:r>
              <a:r>
                <a:rPr lang="en-US" sz="600" dirty="0" err="1">
                  <a:latin typeface="Calibri"/>
                  <a:cs typeface="Calibri"/>
                </a:rPr>
                <a:t>és</a:t>
              </a:r>
              <a:r>
                <a:rPr lang="en-US" sz="600" dirty="0">
                  <a:latin typeface="Calibri"/>
                  <a:cs typeface="Calibri"/>
                </a:rPr>
                <a:t> </a:t>
              </a:r>
              <a:r>
                <a:rPr lang="en-US" sz="600" dirty="0" err="1">
                  <a:latin typeface="Calibri"/>
                  <a:cs typeface="Calibri"/>
                </a:rPr>
                <a:t>engedje</a:t>
              </a:r>
              <a:r>
                <a:rPr lang="en-US" sz="600" dirty="0">
                  <a:latin typeface="Calibri"/>
                  <a:cs typeface="Calibri"/>
                </a:rPr>
                <a:t> el a </a:t>
              </a:r>
              <a:r>
                <a:rPr lang="en-US" sz="600" dirty="0" err="1">
                  <a:latin typeface="Calibri"/>
                  <a:cs typeface="Calibri"/>
                </a:rPr>
                <a:t>széleit</a:t>
              </a:r>
              <a:r>
                <a:rPr lang="en-US" sz="600" dirty="0">
                  <a:latin typeface="Calibri"/>
                  <a:cs typeface="Calibri"/>
                </a:rPr>
                <a:t>!</a:t>
              </a:r>
              <a:endParaRPr lang="fr-FR" sz="600" dirty="0">
                <a:latin typeface="Calibri"/>
                <a:cs typeface="Calibri"/>
              </a:endParaRPr>
            </a:p>
            <a:p>
              <a:r>
                <a:rPr lang="en-US" sz="600" dirty="0">
                  <a:latin typeface="Calibri"/>
                  <a:cs typeface="Calibri"/>
                </a:rPr>
                <a:t>A </a:t>
              </a:r>
              <a:r>
                <a:rPr lang="en-US" sz="600" dirty="0" err="1">
                  <a:latin typeface="Calibri"/>
                  <a:cs typeface="Calibri"/>
                </a:rPr>
                <a:t>térdvédő</a:t>
              </a:r>
              <a:r>
                <a:rPr lang="en-US" sz="600" dirty="0">
                  <a:latin typeface="Calibri"/>
                  <a:cs typeface="Calibri"/>
                </a:rPr>
                <a:t> a </a:t>
              </a:r>
              <a:r>
                <a:rPr lang="en-US" sz="600" dirty="0" err="1">
                  <a:latin typeface="Calibri"/>
                  <a:cs typeface="Calibri"/>
                </a:rPr>
                <a:t>feltételezett</a:t>
              </a:r>
              <a:r>
                <a:rPr lang="en-US" sz="600" dirty="0">
                  <a:latin typeface="Calibri"/>
                  <a:cs typeface="Calibri"/>
                </a:rPr>
                <a:t> </a:t>
              </a:r>
              <a:r>
                <a:rPr lang="en-US" sz="600" dirty="0" err="1">
                  <a:latin typeface="Calibri"/>
                  <a:cs typeface="Calibri"/>
                </a:rPr>
                <a:t>szakmai</a:t>
              </a:r>
              <a:r>
                <a:rPr lang="en-US" sz="600" dirty="0">
                  <a:latin typeface="Calibri"/>
                  <a:cs typeface="Calibri"/>
                </a:rPr>
                <a:t> </a:t>
              </a:r>
              <a:r>
                <a:rPr lang="en-US" sz="600" dirty="0" err="1">
                  <a:latin typeface="Calibri"/>
                  <a:cs typeface="Calibri"/>
                </a:rPr>
                <a:t>mozdulatok</a:t>
              </a:r>
              <a:r>
                <a:rPr lang="en-US" sz="600" dirty="0">
                  <a:latin typeface="Calibri"/>
                  <a:cs typeface="Calibri"/>
                </a:rPr>
                <a:t> </a:t>
              </a:r>
              <a:r>
                <a:rPr lang="en-US" sz="600" dirty="0" err="1">
                  <a:latin typeface="Calibri"/>
                  <a:cs typeface="Calibri"/>
                </a:rPr>
                <a:t>során</a:t>
              </a:r>
              <a:r>
                <a:rPr lang="en-US" sz="600" dirty="0">
                  <a:latin typeface="Calibri"/>
                  <a:cs typeface="Calibri"/>
                </a:rPr>
                <a:t> (</a:t>
              </a:r>
              <a:r>
                <a:rPr lang="en-US" sz="600" dirty="0" err="1">
                  <a:latin typeface="Calibri"/>
                  <a:cs typeface="Calibri"/>
                </a:rPr>
                <a:t>térdelve</a:t>
              </a:r>
              <a:r>
                <a:rPr lang="en-US" sz="600" dirty="0">
                  <a:latin typeface="Calibri"/>
                  <a:cs typeface="Calibri"/>
                </a:rPr>
                <a:t> </a:t>
              </a:r>
              <a:r>
                <a:rPr lang="en-US" sz="600" dirty="0" err="1">
                  <a:latin typeface="Calibri"/>
                  <a:cs typeface="Calibri"/>
                </a:rPr>
                <a:t>és</a:t>
              </a:r>
              <a:r>
                <a:rPr lang="en-US" sz="600" dirty="0">
                  <a:latin typeface="Calibri"/>
                  <a:cs typeface="Calibri"/>
                </a:rPr>
                <a:t> </a:t>
              </a:r>
              <a:r>
                <a:rPr lang="en-US" sz="600" dirty="0" err="1">
                  <a:latin typeface="Calibri"/>
                  <a:cs typeface="Calibri"/>
                </a:rPr>
                <a:t>négykézláb</a:t>
              </a:r>
              <a:r>
                <a:rPr lang="en-US" sz="600" dirty="0">
                  <a:latin typeface="Calibri"/>
                  <a:cs typeface="Calibri"/>
                </a:rPr>
                <a:t> </a:t>
              </a:r>
              <a:r>
                <a:rPr lang="en-US" sz="600" dirty="0" err="1">
                  <a:latin typeface="Calibri"/>
                  <a:cs typeface="Calibri"/>
                </a:rPr>
                <a:t>mászva</a:t>
              </a:r>
              <a:r>
                <a:rPr lang="en-US" sz="600" dirty="0">
                  <a:latin typeface="Calibri"/>
                  <a:cs typeface="Calibri"/>
                </a:rPr>
                <a:t>) </a:t>
              </a:r>
              <a:r>
                <a:rPr lang="en-US" sz="600" dirty="0" err="1">
                  <a:latin typeface="Calibri"/>
                  <a:cs typeface="Calibri"/>
                </a:rPr>
                <a:t>nem</a:t>
              </a:r>
              <a:r>
                <a:rPr lang="en-US" sz="600" dirty="0">
                  <a:latin typeface="Calibri"/>
                  <a:cs typeface="Calibri"/>
                </a:rPr>
                <a:t> </a:t>
              </a:r>
              <a:r>
                <a:rPr lang="en-US" sz="600" dirty="0" err="1">
                  <a:latin typeface="Calibri"/>
                  <a:cs typeface="Calibri"/>
                </a:rPr>
                <a:t>mozdul</a:t>
              </a:r>
              <a:r>
                <a:rPr lang="en-US" sz="600" dirty="0">
                  <a:latin typeface="Calibri"/>
                  <a:cs typeface="Calibri"/>
                </a:rPr>
                <a:t> el a </a:t>
              </a:r>
              <a:r>
                <a:rPr lang="en-US" sz="600" dirty="0" err="1">
                  <a:latin typeface="Calibri"/>
                  <a:cs typeface="Calibri"/>
                </a:rPr>
                <a:t>ruházatban</a:t>
              </a:r>
              <a:r>
                <a:rPr lang="en-US" sz="600" dirty="0">
                  <a:latin typeface="Calibri"/>
                  <a:cs typeface="Calibri"/>
                </a:rPr>
                <a:t>.</a:t>
              </a:r>
              <a:endParaRPr lang="fr-FR" sz="600" dirty="0">
                <a:latin typeface="Calibri"/>
                <a:cs typeface="Calibri"/>
              </a:endParaRPr>
            </a:p>
            <a:p>
              <a:pPr eaLnBrk="1" hangingPunct="1">
                <a:lnSpc>
                  <a:spcPct val="95000"/>
                </a:lnSpc>
              </a:pPr>
              <a:endParaRPr lang="fr-FR" altLang="fr-FR" sz="600" dirty="0">
                <a:latin typeface="Calibri"/>
                <a:cs typeface="Calibri"/>
              </a:endParaRPr>
            </a:p>
            <a:p>
              <a:pPr eaLnBrk="1" hangingPunct="1">
                <a:lnSpc>
                  <a:spcPct val="95000"/>
                </a:lnSpc>
              </a:pPr>
              <a:r>
                <a:rPr lang="hu-HU" altLang="fr-FR" sz="600" b="1" dirty="0">
                  <a:latin typeface="Calibri"/>
                  <a:cs typeface="Calibri"/>
                </a:rPr>
                <a:t>Vigyázat</a:t>
              </a:r>
              <a:r>
                <a:rPr lang="hu-HU" altLang="fr-FR" sz="600" u="sng" dirty="0"/>
                <a:t>:</a:t>
              </a:r>
              <a:r>
                <a:rPr lang="hu-HU" altLang="fr-FR" sz="600" dirty="0"/>
                <a:t> </a:t>
              </a:r>
              <a:endParaRPr lang="fr-FR" altLang="fr-FR" sz="600" dirty="0"/>
            </a:p>
            <a:p>
              <a:pPr eaLnBrk="1" hangingPunct="1">
                <a:lnSpc>
                  <a:spcPct val="95000"/>
                </a:lnSpc>
              </a:pPr>
              <a:r>
                <a:rPr lang="hu-HU" altLang="fr-FR" sz="600" dirty="0">
                  <a:latin typeface="Calibri"/>
                  <a:cs typeface="Calibri"/>
                </a:rPr>
                <a:t>Ezek a térdvédők nem biztosítanak korlátlan térdvédelmet; egyetlen PPE sem biztosíthat teljes védelmet a sérülések ellen. </a:t>
              </a:r>
              <a:endParaRPr lang="fr-FR" altLang="fr-FR" sz="600" dirty="0">
                <a:latin typeface="Calibri"/>
                <a:cs typeface="Calibri"/>
              </a:endParaRPr>
            </a:p>
            <a:p>
              <a:pPr eaLnBrk="1" hangingPunct="1">
                <a:lnSpc>
                  <a:spcPct val="95000"/>
                </a:lnSpc>
              </a:pPr>
              <a:r>
                <a:rPr lang="hu-HU" altLang="fr-FR" sz="600" dirty="0">
                  <a:latin typeface="Calibri"/>
                  <a:cs typeface="Calibri"/>
                </a:rPr>
                <a:t>Ezeket az eszközöket nem vágóeszközök elleni védelemre tervezték, és nem alkalmasak nehéz munkakörülményekhez, pl. kőzúzalékon térdelő helyzetben, illetve bányában vagy kőfejtőben végzett munkához. Szabadidős vagy sporttevékenységekhez nem használhatók. </a:t>
              </a:r>
              <a:endParaRPr lang="fr-FR" altLang="fr-FR" sz="600" dirty="0">
                <a:latin typeface="Calibri"/>
                <a:cs typeface="Calibri"/>
              </a:endParaRPr>
            </a:p>
            <a:p>
              <a:pPr>
                <a:lnSpc>
                  <a:spcPct val="95000"/>
                </a:lnSpc>
              </a:pPr>
              <a:r>
                <a:rPr lang="hu-HU" altLang="fr-FR" sz="600" dirty="0">
                  <a:latin typeface="Calibri"/>
                  <a:cs typeface="Calibri"/>
                </a:rPr>
                <a:t>A környezeti feltételek, például a hőmérséklet bármilyen változása jelentősen csökkentené a védelem teljesítményét. A szennyeződés, a védelem megsértése vagy nem megfelelő használata veszélyesen csökkenti a védelem teljesítményét.</a:t>
              </a:r>
            </a:p>
            <a:p>
              <a:r>
                <a:rPr lang="hu-HU" sz="600" dirty="0">
                  <a:latin typeface="Calibri"/>
                  <a:cs typeface="Calibri"/>
                </a:rPr>
                <a:t> </a:t>
              </a:r>
            </a:p>
            <a:p>
              <a:pPr algn="just">
                <a:spcBef>
                  <a:spcPts val="0"/>
                </a:spcBef>
                <a:spcAft>
                  <a:spcPts val="0"/>
                </a:spcAft>
              </a:pPr>
              <a:r>
                <a:rPr lang="hu-HU" sz="600" b="1" dirty="0">
                  <a:latin typeface="Calibri" panose="020F0502020204030204" pitchFamily="34" charset="0"/>
                  <a:ea typeface="Calibri"/>
                  <a:cs typeface="Calibri"/>
                </a:rPr>
                <a:t>Nyilatkozat:</a:t>
              </a:r>
            </a:p>
            <a:p>
              <a:r>
                <a:rPr lang="hu-HU" sz="600" dirty="0">
                  <a:latin typeface="Calibri" panose="020F0502020204030204" pitchFamily="34" charset="0"/>
                  <a:ea typeface="Calibri"/>
                  <a:cs typeface="Calibri"/>
                </a:rPr>
                <a:t>A kesztyűn feltüntetett CE-jelölés megfelel a 2016/425 / EGK európai rendelet rendelkezéseinek. európai irányelvnek.</a:t>
              </a:r>
              <a:r>
                <a:rPr lang="fr-FR" sz="600" dirty="0">
                  <a:latin typeface="Calibri" panose="020F0502020204030204" pitchFamily="34" charset="0"/>
                  <a:ea typeface="Calibri"/>
                  <a:cs typeface="Calibri"/>
                </a:rPr>
                <a:t> A </a:t>
              </a:r>
              <a:r>
                <a:rPr lang="fr-FR" sz="600" dirty="0" err="1">
                  <a:latin typeface="Calibri" panose="020F0502020204030204" pitchFamily="34" charset="0"/>
                  <a:ea typeface="Calibri"/>
                  <a:cs typeface="Calibri"/>
                </a:rPr>
                <a:t>megfelelőségi</a:t>
              </a:r>
              <a:r>
                <a:rPr lang="fr-FR" sz="600" dirty="0">
                  <a:latin typeface="Calibri" panose="020F0502020204030204" pitchFamily="34" charset="0"/>
                  <a:ea typeface="Calibri"/>
                  <a:cs typeface="Calibri"/>
                </a:rPr>
                <a:t> </a:t>
              </a:r>
              <a:r>
                <a:rPr lang="fr-FR" sz="600" dirty="0" err="1">
                  <a:latin typeface="Calibri" panose="020F0502020204030204" pitchFamily="34" charset="0"/>
                  <a:ea typeface="Calibri"/>
                  <a:cs typeface="Calibri"/>
                </a:rPr>
                <a:t>nyilatkozat</a:t>
              </a:r>
              <a:r>
                <a:rPr lang="fr-FR" sz="600" dirty="0">
                  <a:latin typeface="Calibri" panose="020F0502020204030204" pitchFamily="34" charset="0"/>
                  <a:ea typeface="Calibri"/>
                  <a:cs typeface="Calibri"/>
                </a:rPr>
                <a:t> </a:t>
              </a:r>
              <a:r>
                <a:rPr lang="fr-FR" sz="600" dirty="0" err="1">
                  <a:latin typeface="Calibri" panose="020F0502020204030204" pitchFamily="34" charset="0"/>
                  <a:ea typeface="Calibri"/>
                  <a:cs typeface="Calibri"/>
                </a:rPr>
                <a:t>elérhető</a:t>
              </a:r>
              <a:r>
                <a:rPr lang="fr-FR" sz="600" dirty="0">
                  <a:latin typeface="Calibri" panose="020F0502020204030204" pitchFamily="34" charset="0"/>
                  <a:ea typeface="Calibri"/>
                  <a:cs typeface="Calibri"/>
                </a:rPr>
                <a:t> a </a:t>
              </a:r>
              <a:r>
                <a:rPr lang="fr-FR" sz="600" dirty="0" err="1">
                  <a:latin typeface="Calibri" panose="020F0502020204030204" pitchFamily="34" charset="0"/>
                  <a:ea typeface="Calibri"/>
                  <a:cs typeface="Calibri"/>
                </a:rPr>
                <a:t>weboldalon</a:t>
              </a:r>
              <a:r>
                <a:rPr lang="fr-FR" sz="600" dirty="0">
                  <a:latin typeface="Calibri" panose="020F0502020204030204" pitchFamily="34" charset="0"/>
                  <a:ea typeface="Calibri"/>
                  <a:cs typeface="Calibri"/>
                </a:rPr>
                <a:t>: </a:t>
              </a:r>
              <a:r>
                <a:rPr lang="fr-FR" sz="600" dirty="0" err="1">
                  <a:latin typeface="Calibri" panose="020F0502020204030204" pitchFamily="34" charset="0"/>
                  <a:ea typeface="Calibri"/>
                  <a:cs typeface="Calibri"/>
                </a:rPr>
                <a:t>lásd</a:t>
              </a:r>
              <a:r>
                <a:rPr lang="fr-FR" sz="600" dirty="0">
                  <a:latin typeface="Calibri" panose="020F0502020204030204" pitchFamily="34" charset="0"/>
                  <a:ea typeface="Calibri"/>
                  <a:cs typeface="Calibri"/>
                </a:rPr>
                <a:t> **.</a:t>
              </a:r>
              <a:endParaRPr lang="hu-HU" sz="600" dirty="0">
                <a:latin typeface="Calibri"/>
                <a:cs typeface="Calibri"/>
              </a:endParaRPr>
            </a:p>
          </p:txBody>
        </p:sp>
        <p:sp>
          <p:nvSpPr>
            <p:cNvPr id="23" name="Text Box 233"/>
            <p:cNvSpPr txBox="1">
              <a:spLocks noChangeArrowheads="1"/>
            </p:cNvSpPr>
            <p:nvPr/>
          </p:nvSpPr>
          <p:spPr bwMode="auto">
            <a:xfrm>
              <a:off x="6152727" y="1064568"/>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hu-HU" altLang="fr-FR" sz="800" b="1" dirty="0">
                  <a:solidFill>
                    <a:srgbClr val="FFFFFF"/>
                  </a:solidFill>
                </a:rPr>
                <a:t>HU</a:t>
              </a:r>
              <a:endParaRPr lang="hu-HU"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3729967831"/>
              </p:ext>
            </p:extLst>
          </p:nvPr>
        </p:nvGraphicFramePr>
        <p:xfrm>
          <a:off x="1716772" y="7162800"/>
          <a:ext cx="4119309" cy="548640"/>
        </p:xfrm>
        <a:graphic>
          <a:graphicData uri="http://schemas.openxmlformats.org/drawingml/2006/table">
            <a:tbl>
              <a:tblPr firstRow="1" bandRow="1">
                <a:effectLst/>
                <a:tableStyleId>{5C22544A-7EE6-4342-B048-85BDC9FD1C3A}</a:tableStyleId>
              </a:tblPr>
              <a:tblGrid>
                <a:gridCol w="2101552">
                  <a:extLst>
                    <a:ext uri="{9D8B030D-6E8A-4147-A177-3AD203B41FA5}">
                      <a16:colId xmlns:a16="http://schemas.microsoft.com/office/drawing/2014/main" xmlns="" val="20000"/>
                    </a:ext>
                  </a:extLst>
                </a:gridCol>
                <a:gridCol w="2017757">
                  <a:extLst>
                    <a:ext uri="{9D8B030D-6E8A-4147-A177-3AD203B41FA5}">
                      <a16:colId xmlns:a16="http://schemas.microsoft.com/office/drawing/2014/main" xmlns="" val="20001"/>
                    </a:ext>
                  </a:extLst>
                </a:gridCol>
              </a:tblGrid>
              <a:tr h="67489">
                <a:tc>
                  <a:txBody>
                    <a:bodyPr/>
                    <a:lstStyle/>
                    <a:p>
                      <a:pPr algn="ctr"/>
                      <a:r>
                        <a:rPr lang="fr-FR" sz="600" dirty="0">
                          <a:ln>
                            <a:noFill/>
                          </a:ln>
                          <a:solidFill>
                            <a:schemeClr val="tx1"/>
                          </a:solidFill>
                          <a:latin typeface="Calibri"/>
                          <a:cs typeface="Calibri"/>
                        </a:rPr>
                        <a:t>VÁLLALAT</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BEJELENTETT SZERVEZET – TERMÉKTANÚSÍTÁS</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37447">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hu-HU" sz="800" dirty="0"/>
          </a:p>
        </p:txBody>
      </p:sp>
      <p:pic>
        <p:nvPicPr>
          <p:cNvPr id="38" name="Image 3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121" y="1834645"/>
            <a:ext cx="180000" cy="180000"/>
          </a:xfrm>
          <a:prstGeom prst="rect">
            <a:avLst/>
          </a:prstGeom>
        </p:spPr>
      </p:pic>
      <p:pic>
        <p:nvPicPr>
          <p:cNvPr id="39" name="Image 22" descr="Une image contenant clipart&#10;&#10;Description générée automatiquement">
            <a:extLst>
              <a:ext uri="{FF2B5EF4-FFF2-40B4-BE49-F238E27FC236}">
                <a16:creationId xmlns:a16="http://schemas.microsoft.com/office/drawing/2014/main" xmlns="" id="{E4C739CE-C040-45AC-8602-52F0DA500BD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ZoneTexte 39">
            <a:extLst>
              <a:ext uri="{FF2B5EF4-FFF2-40B4-BE49-F238E27FC236}">
                <a16:creationId xmlns:a16="http://schemas.microsoft.com/office/drawing/2014/main" xmlns="" id="{340B9B5A-2FD5-4FB6-8748-D6E70A2F644E}"/>
              </a:ext>
            </a:extLst>
          </p:cNvPr>
          <p:cNvSpPr txBox="1"/>
          <p:nvPr/>
        </p:nvSpPr>
        <p:spPr>
          <a:xfrm>
            <a:off x="2050281" y="67489"/>
            <a:ext cx="2757486" cy="276999"/>
          </a:xfrm>
          <a:prstGeom prst="rect">
            <a:avLst/>
          </a:prstGeom>
          <a:noFill/>
          <a:ln w="3175">
            <a:noFill/>
          </a:ln>
        </p:spPr>
        <p:txBody>
          <a:bodyPr wrap="none">
            <a:spAutoFit/>
          </a:bodyPr>
          <a:lstStyle/>
          <a:p>
            <a:pPr algn="ctr"/>
            <a:r>
              <a:rPr lang="fr-FR" sz="1200" b="1" dirty="0" err="1"/>
              <a:t>Deréknadrág</a:t>
            </a:r>
            <a:r>
              <a:rPr lang="en-GB" sz="1200" b="1" dirty="0"/>
              <a:t> &amp; </a:t>
            </a:r>
            <a:r>
              <a:rPr lang="fr-FR" sz="1200" b="1" dirty="0" err="1"/>
              <a:t>Mellesnadrág</a:t>
            </a:r>
            <a:r>
              <a:rPr lang="fr-FR" sz="1200" b="1" dirty="0"/>
              <a:t> </a:t>
            </a:r>
            <a:r>
              <a:rPr lang="en-GB" sz="1200" b="1" dirty="0"/>
              <a:t>MISTI</a:t>
            </a:r>
            <a:endParaRPr lang="en-GB" sz="3600" dirty="0"/>
          </a:p>
        </p:txBody>
      </p:sp>
      <p:grpSp>
        <p:nvGrpSpPr>
          <p:cNvPr id="41" name="Group 49">
            <a:extLst>
              <a:ext uri="{FF2B5EF4-FFF2-40B4-BE49-F238E27FC236}">
                <a16:creationId xmlns:a16="http://schemas.microsoft.com/office/drawing/2014/main" xmlns="" id="{45791CAF-1BA5-40B1-BE05-642BE2DB127F}"/>
              </a:ext>
            </a:extLst>
          </p:cNvPr>
          <p:cNvGrpSpPr>
            <a:grpSpLocks/>
          </p:cNvGrpSpPr>
          <p:nvPr/>
        </p:nvGrpSpPr>
        <p:grpSpPr bwMode="auto">
          <a:xfrm>
            <a:off x="3213100" y="575042"/>
            <a:ext cx="431800" cy="394048"/>
            <a:chOff x="5638" y="2735"/>
            <a:chExt cx="680" cy="654"/>
          </a:xfrm>
        </p:grpSpPr>
        <p:pic>
          <p:nvPicPr>
            <p:cNvPr id="42" name="Picture 20" descr="ce">
              <a:extLst>
                <a:ext uri="{FF2B5EF4-FFF2-40B4-BE49-F238E27FC236}">
                  <a16:creationId xmlns:a16="http://schemas.microsoft.com/office/drawing/2014/main" xmlns="" id="{12DDC3F6-7ECE-4704-8104-BC65FF4BECC6}"/>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 Box 48">
              <a:extLst>
                <a:ext uri="{FF2B5EF4-FFF2-40B4-BE49-F238E27FC236}">
                  <a16:creationId xmlns:a16="http://schemas.microsoft.com/office/drawing/2014/main" xmlns="" id="{BC136814-7D14-4DA1-8B78-6D63BEF7DDBF}"/>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sp>
        <p:nvSpPr>
          <p:cNvPr id="3" name="Rectangle 2">
            <a:extLst>
              <a:ext uri="{FF2B5EF4-FFF2-40B4-BE49-F238E27FC236}">
                <a16:creationId xmlns:a16="http://schemas.microsoft.com/office/drawing/2014/main" xmlns="" id="{55E61EF0-D918-404A-9CEC-B2DEF2743B02}"/>
              </a:ext>
            </a:extLst>
          </p:cNvPr>
          <p:cNvSpPr>
            <a:spLocks noChangeArrowheads="1"/>
          </p:cNvSpPr>
          <p:nvPr/>
        </p:nvSpPr>
        <p:spPr bwMode="auto">
          <a:xfrm>
            <a:off x="152400" y="211723"/>
            <a:ext cx="65" cy="3385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fr-FR" sz="400" b="0" i="0" u="none" strike="noStrike" cap="none" normalizeH="0" baseline="0" dirty="0">
                <a:ln>
                  <a:noFill/>
                </a:ln>
                <a:solidFill>
                  <a:schemeClr val="tx1"/>
                </a:solidFill>
                <a:effectLst/>
              </a:rPr>
              <a:t/>
            </a:r>
            <a:br>
              <a:rPr kumimoji="0" lang="hu-HU" altLang="fr-FR" sz="400" b="0" i="0" u="none" strike="noStrike" cap="none" normalizeH="0" baseline="0" dirty="0">
                <a:ln>
                  <a:noFill/>
                </a:ln>
                <a:solidFill>
                  <a:schemeClr val="tx1"/>
                </a:solidFill>
                <a:effectLst/>
              </a:rPr>
            </a:br>
            <a:endParaRPr kumimoji="0" lang="hu-HU" altLang="fr-FR" sz="1800" b="0" i="0" u="none" strike="noStrike" cap="none" normalizeH="0" baseline="0" dirty="0">
              <a:ln>
                <a:noFill/>
              </a:ln>
              <a:solidFill>
                <a:schemeClr val="tx1"/>
              </a:solidFill>
              <a:effectLst/>
              <a:latin typeface="Arial" panose="020B0604020202020204" pitchFamily="34" charset="0"/>
            </a:endParaRPr>
          </a:p>
        </p:txBody>
      </p:sp>
      <p:grpSp>
        <p:nvGrpSpPr>
          <p:cNvPr id="33" name="Groupe 32">
            <a:extLst>
              <a:ext uri="{FF2B5EF4-FFF2-40B4-BE49-F238E27FC236}">
                <a16:creationId xmlns:a16="http://schemas.microsoft.com/office/drawing/2014/main" xmlns="" id="{51382297-733B-4F34-9180-93A1E9728AAB}"/>
              </a:ext>
            </a:extLst>
          </p:cNvPr>
          <p:cNvGrpSpPr/>
          <p:nvPr/>
        </p:nvGrpSpPr>
        <p:grpSpPr>
          <a:xfrm>
            <a:off x="3219450" y="3200400"/>
            <a:ext cx="1384012" cy="236899"/>
            <a:chOff x="637356" y="2836135"/>
            <a:chExt cx="1737256" cy="297363"/>
          </a:xfrm>
        </p:grpSpPr>
        <p:grpSp>
          <p:nvGrpSpPr>
            <p:cNvPr id="34" name="Groupe 33">
              <a:extLst>
                <a:ext uri="{FF2B5EF4-FFF2-40B4-BE49-F238E27FC236}">
                  <a16:creationId xmlns:a16="http://schemas.microsoft.com/office/drawing/2014/main" xmlns="" id="{8E5822ED-DAA2-4DE7-AB54-8F790F7D9958}"/>
                </a:ext>
              </a:extLst>
            </p:cNvPr>
            <p:cNvGrpSpPr/>
            <p:nvPr/>
          </p:nvGrpSpPr>
          <p:grpSpPr>
            <a:xfrm>
              <a:off x="702350" y="2836135"/>
              <a:ext cx="1672262" cy="297363"/>
              <a:chOff x="682021" y="2758182"/>
              <a:chExt cx="1672262" cy="297363"/>
            </a:xfrm>
          </p:grpSpPr>
          <p:grpSp>
            <p:nvGrpSpPr>
              <p:cNvPr id="37" name="Groupe 34">
                <a:extLst>
                  <a:ext uri="{FF2B5EF4-FFF2-40B4-BE49-F238E27FC236}">
                    <a16:creationId xmlns:a16="http://schemas.microsoft.com/office/drawing/2014/main" xmlns="" id="{CC3CFDE4-BC40-401A-A127-855137736F61}"/>
                  </a:ext>
                </a:extLst>
              </p:cNvPr>
              <p:cNvGrpSpPr/>
              <p:nvPr/>
            </p:nvGrpSpPr>
            <p:grpSpPr>
              <a:xfrm>
                <a:off x="682021" y="2758182"/>
                <a:ext cx="1564997" cy="280574"/>
                <a:chOff x="1151830" y="2655416"/>
                <a:chExt cx="1564997" cy="280574"/>
              </a:xfrm>
            </p:grpSpPr>
            <p:pic>
              <p:nvPicPr>
                <p:cNvPr id="66" name="Image 37">
                  <a:extLst>
                    <a:ext uri="{FF2B5EF4-FFF2-40B4-BE49-F238E27FC236}">
                      <a16:creationId xmlns:a16="http://schemas.microsoft.com/office/drawing/2014/main" xmlns="" id="{052387A9-9D39-4FC6-950F-B9698E49090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7" name="Image 44">
                  <a:extLst>
                    <a:ext uri="{FF2B5EF4-FFF2-40B4-BE49-F238E27FC236}">
                      <a16:creationId xmlns:a16="http://schemas.microsoft.com/office/drawing/2014/main" xmlns="" id="{DA136E29-A5BD-41FD-B353-69C6E9D5CB4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8" name="Image 45">
                  <a:extLst>
                    <a:ext uri="{FF2B5EF4-FFF2-40B4-BE49-F238E27FC236}">
                      <a16:creationId xmlns:a16="http://schemas.microsoft.com/office/drawing/2014/main" xmlns="" id="{1EFFDAAA-92CF-4CD1-864D-E9920A430E5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9" name="Image 46">
                  <a:extLst>
                    <a:ext uri="{FF2B5EF4-FFF2-40B4-BE49-F238E27FC236}">
                      <a16:creationId xmlns:a16="http://schemas.microsoft.com/office/drawing/2014/main" xmlns="" id="{353CEA98-1E7B-4818-83D8-97FE1DEAC0A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70" name="Image 47">
                  <a:extLst>
                    <a:ext uri="{FF2B5EF4-FFF2-40B4-BE49-F238E27FC236}">
                      <a16:creationId xmlns:a16="http://schemas.microsoft.com/office/drawing/2014/main" xmlns="" id="{1E1B697A-B8D5-4B75-A702-126B235D0C3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49" name="Rectangle 48">
                <a:extLst>
                  <a:ext uri="{FF2B5EF4-FFF2-40B4-BE49-F238E27FC236}">
                    <a16:creationId xmlns:a16="http://schemas.microsoft.com/office/drawing/2014/main" xmlns="" id="{33CEF755-123B-46F0-832E-C46AC07789EA}"/>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0" name="Image 49">
                <a:extLst>
                  <a:ext uri="{FF2B5EF4-FFF2-40B4-BE49-F238E27FC236}">
                    <a16:creationId xmlns:a16="http://schemas.microsoft.com/office/drawing/2014/main" xmlns="" id="{C2C6609A-95C9-4164-9993-60F136F9445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1" name="Image 50">
                <a:extLst>
                  <a:ext uri="{FF2B5EF4-FFF2-40B4-BE49-F238E27FC236}">
                    <a16:creationId xmlns:a16="http://schemas.microsoft.com/office/drawing/2014/main" xmlns="" id="{23899B43-262D-4D3F-B0FD-A5DFB7B3D37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3" name="Image 52">
                <a:extLst>
                  <a:ext uri="{FF2B5EF4-FFF2-40B4-BE49-F238E27FC236}">
                    <a16:creationId xmlns:a16="http://schemas.microsoft.com/office/drawing/2014/main" xmlns="" id="{9AD437F1-4D7B-4B9D-BE65-839A41E011C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35" name="Rectangle 34">
              <a:extLst>
                <a:ext uri="{FF2B5EF4-FFF2-40B4-BE49-F238E27FC236}">
                  <a16:creationId xmlns:a16="http://schemas.microsoft.com/office/drawing/2014/main" xmlns="" id="{750FEB8F-4B72-49F7-B32C-B97B22FA05AA}"/>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6" name="Image 35">
              <a:extLst>
                <a:ext uri="{FF2B5EF4-FFF2-40B4-BE49-F238E27FC236}">
                  <a16:creationId xmlns:a16="http://schemas.microsoft.com/office/drawing/2014/main" xmlns="" id="{F3749231-73CC-4207-93CE-8C7CA1CAE74A}"/>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71" name="Tableau 70">
            <a:extLst>
              <a:ext uri="{FF2B5EF4-FFF2-40B4-BE49-F238E27FC236}">
                <a16:creationId xmlns:a16="http://schemas.microsoft.com/office/drawing/2014/main" xmlns="" id="{3CB1279E-670E-448F-A26E-764880C95F9C}"/>
              </a:ext>
            </a:extLst>
          </p:cNvPr>
          <p:cNvGraphicFramePr>
            <a:graphicFrameLocks noGrp="1"/>
          </p:cNvGraphicFramePr>
          <p:nvPr>
            <p:extLst>
              <p:ext uri="{D42A27DB-BD31-4B8C-83A1-F6EECF244321}">
                <p14:modId xmlns:p14="http://schemas.microsoft.com/office/powerpoint/2010/main" val="237011865"/>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72" name="Image 71">
            <a:extLst>
              <a:ext uri="{FF2B5EF4-FFF2-40B4-BE49-F238E27FC236}">
                <a16:creationId xmlns:a16="http://schemas.microsoft.com/office/drawing/2014/main" xmlns="" id="{002A8335-DB11-4C62-87D7-432E672D6A8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395940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p:cNvSpPr txBox="1"/>
          <p:nvPr/>
        </p:nvSpPr>
        <p:spPr>
          <a:xfrm>
            <a:off x="149949" y="605567"/>
            <a:ext cx="2593251" cy="630942"/>
          </a:xfrm>
          <a:prstGeom prst="rect">
            <a:avLst/>
          </a:prstGeom>
          <a:noFill/>
        </p:spPr>
        <p:txBody>
          <a:bodyPr wrap="square">
            <a:spAutoFit/>
          </a:bodyPr>
          <a:lstStyle/>
          <a:p>
            <a:r>
              <a:rPr lang="fr-FR" sz="500" b="1" u="sng" dirty="0">
                <a:latin typeface="+mj-lt"/>
              </a:rPr>
              <a:t>Note informative per l'utente</a:t>
            </a:r>
          </a:p>
          <a:p>
            <a:r>
              <a:rPr lang="en-US" sz="500" b="1" dirty="0">
                <a:latin typeface="+mj-lt"/>
                <a:ea typeface="Calibri" charset="0"/>
                <a:cs typeface="Calibri" charset="0"/>
              </a:rPr>
              <a:t>Queste informazioni devono essere fornite all'utente finale che sarà poi tenuto a </a:t>
            </a:r>
            <a:r>
              <a:rPr lang="en-US" sz="500" b="1" dirty="0" err="1">
                <a:latin typeface="+mj-lt"/>
                <a:ea typeface="Calibri" charset="0"/>
                <a:cs typeface="Calibri" charset="0"/>
              </a:rPr>
              <a:t>leggerne</a:t>
            </a:r>
            <a:r>
              <a:rPr lang="en-US" sz="500" b="1" dirty="0">
                <a:latin typeface="+mj-lt"/>
                <a:ea typeface="Calibri" charset="0"/>
                <a:cs typeface="Calibri" charset="0"/>
              </a:rPr>
              <a:t> </a:t>
            </a:r>
            <a:r>
              <a:rPr lang="en-US" sz="500" b="1" dirty="0" err="1">
                <a:latin typeface="+mj-lt"/>
                <a:ea typeface="Calibri" charset="0"/>
                <a:cs typeface="Calibri" charset="0"/>
              </a:rPr>
              <a:t>il</a:t>
            </a:r>
            <a:r>
              <a:rPr lang="en-US" sz="500" b="1" dirty="0">
                <a:latin typeface="+mj-lt"/>
                <a:ea typeface="Calibri" charset="0"/>
                <a:cs typeface="Calibri" charset="0"/>
              </a:rPr>
              <a:t> </a:t>
            </a:r>
            <a:r>
              <a:rPr lang="en-US" sz="500" b="1" dirty="0" err="1">
                <a:latin typeface="+mj-lt"/>
                <a:ea typeface="Calibri" charset="0"/>
                <a:cs typeface="Calibri" charset="0"/>
              </a:rPr>
              <a:t>contenuto</a:t>
            </a:r>
            <a:endParaRPr lang="fr-FR" sz="500" b="1" dirty="0">
              <a:latin typeface="+mj-lt"/>
            </a:endParaRPr>
          </a:p>
          <a:p>
            <a:r>
              <a:rPr lang="fr-FR" sz="500" dirty="0" err="1"/>
              <a:t>Pantaloni</a:t>
            </a:r>
            <a:r>
              <a:rPr lang="fr-FR" sz="500" dirty="0"/>
              <a:t> MISTI 5MIP150 (</a:t>
            </a:r>
            <a:r>
              <a:rPr lang="it-IT" sz="500" dirty="0"/>
              <a:t>Grigio/Arancio</a:t>
            </a:r>
            <a:r>
              <a:rPr lang="fr-FR" sz="500" dirty="0"/>
              <a:t>),5MIP050 (</a:t>
            </a:r>
            <a:r>
              <a:rPr lang="it-IT" sz="500" dirty="0"/>
              <a:t>Blu navy/Grigio</a:t>
            </a:r>
            <a:r>
              <a:rPr lang="fr-FR" sz="500" dirty="0"/>
              <a:t>)</a:t>
            </a:r>
            <a:endParaRPr lang="fr-FR" sz="500" dirty="0">
              <a:latin typeface="+mj-lt"/>
            </a:endParaRPr>
          </a:p>
          <a:p>
            <a:r>
              <a:rPr lang="fr-FR" sz="500" dirty="0" err="1"/>
              <a:t>Tuta</a:t>
            </a:r>
            <a:r>
              <a:rPr lang="fr-FR" sz="500" dirty="0">
                <a:latin typeface="+mj-lt"/>
              </a:rPr>
              <a:t> </a:t>
            </a:r>
            <a:r>
              <a:rPr lang="fr-FR" sz="500" dirty="0"/>
              <a:t>MISTI 5MIB150 (</a:t>
            </a:r>
            <a:r>
              <a:rPr lang="it-IT" sz="500" dirty="0"/>
              <a:t>Grigio/Arancio</a:t>
            </a:r>
            <a:r>
              <a:rPr lang="fr-FR" sz="500" dirty="0"/>
              <a:t>), 5MIB050 (</a:t>
            </a:r>
            <a:r>
              <a:rPr lang="it-IT" sz="500" dirty="0"/>
              <a:t>Blu navy/Grigio</a:t>
            </a:r>
            <a:r>
              <a:rPr lang="fr-FR" sz="500" dirty="0"/>
              <a:t>)</a:t>
            </a:r>
            <a:endParaRPr lang="fr-FR" sz="500" dirty="0">
              <a:latin typeface="+mj-lt"/>
            </a:endParaRPr>
          </a:p>
          <a:p>
            <a:r>
              <a:rPr lang="fr-FR" sz="500" b="1" dirty="0">
                <a:latin typeface="+mj-lt"/>
              </a:rPr>
              <a:t>60% Cotone, </a:t>
            </a:r>
            <a:r>
              <a:rPr lang="it-IT" sz="500" b="1" dirty="0">
                <a:latin typeface="+mj-lt"/>
              </a:rPr>
              <a:t>40% Poliestere</a:t>
            </a:r>
            <a:r>
              <a:rPr lang="fr-FR" sz="500" b="1" dirty="0">
                <a:latin typeface="+mj-lt"/>
              </a:rPr>
              <a:t>, 245</a:t>
            </a:r>
            <a:r>
              <a:rPr lang="fr-FR" sz="500" b="1" dirty="0"/>
              <a:t>g/m² </a:t>
            </a:r>
          </a:p>
          <a:p>
            <a:endParaRPr lang="fr-FR" sz="500" dirty="0">
              <a:latin typeface="+mj-lt"/>
            </a:endParaRPr>
          </a:p>
        </p:txBody>
      </p:sp>
      <p:grpSp>
        <p:nvGrpSpPr>
          <p:cNvPr id="21" name="Groupe 20"/>
          <p:cNvGrpSpPr/>
          <p:nvPr/>
        </p:nvGrpSpPr>
        <p:grpSpPr>
          <a:xfrm>
            <a:off x="143033" y="1371600"/>
            <a:ext cx="6552883" cy="6019800"/>
            <a:chOff x="981327" y="823363"/>
            <a:chExt cx="5400000" cy="7220127"/>
          </a:xfrm>
        </p:grpSpPr>
        <p:sp>
          <p:nvSpPr>
            <p:cNvPr id="22" name="Rectangle 21"/>
            <p:cNvSpPr/>
            <p:nvPr/>
          </p:nvSpPr>
          <p:spPr>
            <a:xfrm>
              <a:off x="981327" y="828716"/>
              <a:ext cx="5399999" cy="7214774"/>
            </a:xfrm>
            <a:prstGeom prst="rect">
              <a:avLst/>
            </a:prstGeom>
            <a:ln>
              <a:solidFill>
                <a:schemeClr val="tx1"/>
              </a:solidFill>
            </a:ln>
          </p:spPr>
          <p:txBody>
            <a:bodyPr wrap="square" tIns="0" bIns="0">
              <a:spAutoFit/>
            </a:bodyPr>
            <a:lstStyle/>
            <a:p>
              <a:pPr algn="ctr"/>
              <a:endParaRPr lang="en-GB" sz="300" b="1" u="sng" dirty="0">
                <a:latin typeface="Calibri"/>
                <a:cs typeface="Calibri"/>
              </a:endParaRPr>
            </a:p>
            <a:p>
              <a:pPr algn="ctr"/>
              <a:r>
                <a:rPr lang="en-GB" sz="600" b="1" u="sng" dirty="0">
                  <a:latin typeface="Calibri"/>
                  <a:cs typeface="Calibri"/>
                </a:rPr>
                <a:t>DPI </a:t>
              </a:r>
              <a:r>
                <a:rPr lang="en-GB" sz="600" b="1" u="sng" dirty="0" err="1">
                  <a:latin typeface="Calibri"/>
                  <a:cs typeface="Calibri"/>
                </a:rPr>
                <a:t>categoria</a:t>
              </a:r>
              <a:r>
                <a:rPr lang="en-GB" sz="600" b="1" u="sng" dirty="0">
                  <a:latin typeface="Calibri"/>
                  <a:cs typeface="Calibri"/>
                </a:rPr>
                <a:t> 2 - secondo le </a:t>
              </a:r>
              <a:r>
                <a:rPr lang="en-GB" sz="600" b="1" u="sng" dirty="0" err="1">
                  <a:latin typeface="Calibri"/>
                  <a:cs typeface="Calibri"/>
                </a:rPr>
                <a:t>norme</a:t>
              </a:r>
              <a:r>
                <a:rPr lang="en-GB" sz="600" b="1" u="sng" dirty="0">
                  <a:latin typeface="Calibri"/>
                  <a:cs typeface="Calibri"/>
                </a:rPr>
                <a:t> </a:t>
              </a:r>
              <a:r>
                <a:rPr lang="en-GB" sz="600" b="1" u="sng" dirty="0" err="1">
                  <a:latin typeface="Calibri"/>
                  <a:cs typeface="Calibri"/>
                </a:rPr>
                <a:t>vigenti</a:t>
              </a:r>
              <a:endParaRPr lang="en-GB" sz="600" b="1" u="sng" dirty="0">
                <a:latin typeface="Calibri"/>
                <a:cs typeface="Calibri"/>
              </a:endParaRPr>
            </a:p>
            <a:p>
              <a:pPr algn="ctr"/>
              <a:endParaRPr lang="en-GB" sz="600" b="1" u="sng" dirty="0">
                <a:latin typeface="Calibri"/>
                <a:cs typeface="Calibri"/>
              </a:endParaRPr>
            </a:p>
            <a:p>
              <a:endParaRPr lang="en-GB" sz="300" b="1" dirty="0">
                <a:latin typeface="Calibri"/>
                <a:cs typeface="Calibri"/>
              </a:endParaRPr>
            </a:p>
            <a:p>
              <a:pPr marL="266700"/>
              <a:r>
                <a:rPr lang="en-GB" sz="600" b="1" dirty="0">
                  <a:solidFill>
                    <a:srgbClr val="000000"/>
                  </a:solidFill>
                  <a:latin typeface="Calibri"/>
                  <a:cs typeface="Calibri"/>
                </a:rPr>
                <a:t>EN ISO 13688:2013 (EN340:2003) – Indumenti protettivi: Requisiti generali</a:t>
              </a:r>
            </a:p>
            <a:p>
              <a:pPr marL="266700"/>
              <a:endParaRPr lang="en-GB" sz="300" b="1" dirty="0">
                <a:latin typeface="Calibri"/>
                <a:cs typeface="Calibri"/>
              </a:endParaRPr>
            </a:p>
            <a:p>
              <a:pPr marL="266700"/>
              <a:r>
                <a:rPr lang="en-GB" sz="600" b="1" dirty="0">
                  <a:latin typeface="Calibri"/>
                  <a:cs typeface="Calibri"/>
                </a:rPr>
                <a:t>EN 14404: 2004+A1: 2010 (</a:t>
              </a:r>
              <a:r>
                <a:rPr lang="en-GB" sz="600" b="1" dirty="0" err="1">
                  <a:latin typeface="Calibri"/>
                  <a:cs typeface="Calibri"/>
                </a:rPr>
                <a:t>pantaloni</a:t>
              </a:r>
              <a:r>
                <a:rPr lang="en-GB" sz="600" b="1" dirty="0">
                  <a:latin typeface="Calibri"/>
                  <a:cs typeface="Calibri"/>
                </a:rPr>
                <a:t> e </a:t>
              </a:r>
              <a:r>
                <a:rPr lang="en-GB" sz="600" b="1" dirty="0" err="1">
                  <a:latin typeface="Calibri"/>
                  <a:cs typeface="Calibri"/>
                </a:rPr>
                <a:t>tuta</a:t>
              </a:r>
              <a:r>
                <a:rPr lang="en-GB" sz="600" b="1" dirty="0">
                  <a:latin typeface="Calibri"/>
                  <a:cs typeface="Calibri"/>
                </a:rPr>
                <a:t>) - Tipo 2 - Livello 0 - Ginocchio Protezioni per il lavoro in una posizione in ginocchio </a:t>
              </a:r>
              <a:r>
                <a:rPr lang="en-GB" sz="600" dirty="0">
                  <a:latin typeface="Calibri"/>
                  <a:cs typeface="Calibri"/>
                </a:rPr>
                <a:t>(Applicabile su tuta e pantaloni con ginocchiere 8KNEE)</a:t>
              </a:r>
            </a:p>
            <a:p>
              <a:pPr marL="266700"/>
              <a:r>
                <a:rPr lang="en-GB" sz="600" dirty="0">
                  <a:latin typeface="Calibri"/>
                  <a:cs typeface="Calibri"/>
                </a:rPr>
                <a:t>Il pre-trattamento - 5 lavaggi a </a:t>
              </a:r>
              <a:r>
                <a:rPr lang="it-IT" sz="600" dirty="0">
                  <a:latin typeface="Calibri"/>
                  <a:cs typeface="Calibri"/>
                </a:rPr>
                <a:t>40°C secondo la norma ISO 6330: metodi di lavaggio e asciugatura domestici.</a:t>
              </a:r>
              <a:endParaRPr lang="en-GB" sz="600" dirty="0"/>
            </a:p>
            <a:p>
              <a:pPr>
                <a:tabLst>
                  <a:tab pos="266700" algn="l"/>
                </a:tabLst>
              </a:pPr>
              <a:r>
                <a:rPr lang="en-GB" sz="600" dirty="0">
                  <a:latin typeface="Calibri"/>
                  <a:cs typeface="Calibri"/>
                </a:rPr>
                <a:t>	</a:t>
              </a:r>
              <a:r>
                <a:rPr lang="en-GB" sz="600" dirty="0" err="1">
                  <a:latin typeface="Calibri"/>
                  <a:cs typeface="Calibri"/>
                </a:rPr>
                <a:t>Prestazioni</a:t>
              </a:r>
              <a:r>
                <a:rPr lang="en-GB" sz="600" dirty="0">
                  <a:latin typeface="Calibri"/>
                  <a:cs typeface="Calibri"/>
                </a:rPr>
                <a:t> : 	</a:t>
              </a:r>
              <a:r>
                <a:rPr lang="fr-FR" sz="600" dirty="0" err="1">
                  <a:latin typeface="Calibri"/>
                  <a:cs typeface="Calibri"/>
                </a:rPr>
                <a:t>Pantaloni</a:t>
              </a:r>
              <a:r>
                <a:rPr lang="fr-FR" sz="600" dirty="0">
                  <a:latin typeface="Calibri"/>
                  <a:cs typeface="Calibri"/>
                </a:rPr>
                <a:t> 5MIP150 (</a:t>
              </a:r>
              <a:r>
                <a:rPr lang="it-IT" sz="600" dirty="0">
                  <a:latin typeface="Calibri"/>
                  <a:cs typeface="Calibri"/>
                </a:rPr>
                <a:t>Grigio/Arancio</a:t>
              </a:r>
              <a:r>
                <a:rPr lang="fr-FR" sz="600" dirty="0">
                  <a:latin typeface="Calibri"/>
                  <a:cs typeface="Calibri"/>
                </a:rPr>
                <a:t>),5MIP050 (</a:t>
              </a:r>
              <a:r>
                <a:rPr lang="it-IT" sz="600" dirty="0">
                  <a:latin typeface="Calibri"/>
                  <a:cs typeface="Calibri"/>
                </a:rPr>
                <a:t>Blu navy/Grigio</a:t>
              </a:r>
              <a:r>
                <a:rPr lang="fr-FR" sz="600" dirty="0">
                  <a:latin typeface="Calibri"/>
                  <a:cs typeface="Calibri"/>
                </a:rPr>
                <a:t>)</a:t>
              </a:r>
              <a:r>
                <a:rPr lang="en-GB" sz="600" dirty="0">
                  <a:latin typeface="Calibri"/>
                  <a:cs typeface="Calibri"/>
                </a:rPr>
                <a:t> - </a:t>
              </a:r>
              <a:r>
                <a:rPr lang="en-GB" sz="600" b="1" dirty="0">
                  <a:latin typeface="Calibri"/>
                  <a:cs typeface="Calibri"/>
                </a:rPr>
                <a:t>Digitare 2 Livello 0 </a:t>
              </a:r>
              <a:r>
                <a:rPr lang="en-GB" sz="600" dirty="0">
                  <a:latin typeface="Calibri"/>
                  <a:cs typeface="Calibri"/>
                </a:rPr>
                <a:t>(Applicabile con Ginocchiere rif. 8KNEE)</a:t>
              </a:r>
            </a:p>
            <a:p>
              <a:r>
                <a:rPr lang="en-GB" sz="600" dirty="0">
                  <a:latin typeface="Calibri"/>
                  <a:cs typeface="Calibri"/>
                </a:rPr>
                <a:t>	</a:t>
              </a:r>
              <a:r>
                <a:rPr lang="fr-FR" sz="600" dirty="0" err="1">
                  <a:latin typeface="Calibri"/>
                  <a:cs typeface="Calibri"/>
                </a:rPr>
                <a:t>Tuta</a:t>
              </a:r>
              <a:r>
                <a:rPr lang="fr-FR" sz="600" dirty="0">
                  <a:latin typeface="Calibri"/>
                  <a:cs typeface="Calibri"/>
                </a:rPr>
                <a:t> MISTI 5MIB150 (</a:t>
              </a:r>
              <a:r>
                <a:rPr lang="it-IT" sz="600" dirty="0">
                  <a:latin typeface="Calibri"/>
                  <a:cs typeface="Calibri"/>
                </a:rPr>
                <a:t>Grigio/Arancio</a:t>
              </a:r>
              <a:r>
                <a:rPr lang="fr-FR" sz="600" dirty="0">
                  <a:latin typeface="Calibri"/>
                  <a:cs typeface="Calibri"/>
                </a:rPr>
                <a:t>), 5MIB050 (</a:t>
              </a:r>
              <a:r>
                <a:rPr lang="it-IT" sz="600" dirty="0">
                  <a:latin typeface="Calibri"/>
                  <a:cs typeface="Calibri"/>
                </a:rPr>
                <a:t>Blu navy/Grigio</a:t>
              </a:r>
              <a:r>
                <a:rPr lang="fr-FR" sz="600" dirty="0">
                  <a:latin typeface="Calibri"/>
                  <a:cs typeface="Calibri"/>
                </a:rPr>
                <a:t>) </a:t>
              </a:r>
              <a:r>
                <a:rPr lang="en-GB" sz="600" dirty="0">
                  <a:latin typeface="Calibri"/>
                  <a:cs typeface="Calibri"/>
                </a:rPr>
                <a:t>- </a:t>
              </a:r>
              <a:r>
                <a:rPr lang="en-GB" sz="600" b="1" dirty="0">
                  <a:latin typeface="Calibri"/>
                  <a:cs typeface="Calibri"/>
                </a:rPr>
                <a:t>Tipo 2 - Livello 0 </a:t>
              </a:r>
              <a:r>
                <a:rPr lang="en-GB" sz="600" dirty="0">
                  <a:latin typeface="Calibri"/>
                  <a:cs typeface="Calibri"/>
                </a:rPr>
                <a:t>(Applicabile con Ginocchiere rif. 8KNEE)</a:t>
              </a:r>
              <a:endParaRPr lang="en-GB" sz="600" dirty="0"/>
            </a:p>
            <a:p>
              <a:pPr marL="266700"/>
              <a:r>
                <a:rPr lang="en-GB" sz="600" dirty="0">
                  <a:latin typeface="Calibri" panose="020F0502020204030204" pitchFamily="34" charset="0"/>
                  <a:cs typeface="Calibri" panose="020F0502020204030204" pitchFamily="34" charset="0"/>
                </a:rPr>
                <a:t>Le </a:t>
              </a:r>
              <a:r>
                <a:rPr lang="en-GB" sz="600" dirty="0" err="1">
                  <a:latin typeface="Calibri" panose="020F0502020204030204" pitchFamily="34" charset="0"/>
                  <a:cs typeface="Calibri" panose="020F0502020204030204" pitchFamily="34" charset="0"/>
                </a:rPr>
                <a:t>protezioni</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delle</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ginocchia</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sono</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classificate</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nella</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seguente</a:t>
              </a:r>
              <a:r>
                <a:rPr lang="en-GB" sz="600" dirty="0">
                  <a:latin typeface="Calibri" panose="020F0502020204030204" pitchFamily="34" charset="0"/>
                  <a:cs typeface="Calibri" panose="020F0502020204030204" pitchFamily="34" charset="0"/>
                </a:rPr>
                <a:t> </a:t>
              </a:r>
              <a:r>
                <a:rPr lang="en-GB" sz="600" dirty="0" err="1">
                  <a:latin typeface="Calibri" panose="020F0502020204030204" pitchFamily="34" charset="0"/>
                  <a:cs typeface="Calibri" panose="020F0502020204030204" pitchFamily="34" charset="0"/>
                </a:rPr>
                <a:t>maniera</a:t>
              </a:r>
              <a:r>
                <a:rPr lang="en-GB" sz="600" dirty="0">
                  <a:latin typeface="Calibri" panose="020F0502020204030204" pitchFamily="34" charset="0"/>
                  <a:cs typeface="Calibri" panose="020F0502020204030204" pitchFamily="34" charset="0"/>
                </a:rPr>
                <a:t>:</a:t>
              </a:r>
            </a:p>
            <a:p>
              <a:pPr marL="266700"/>
              <a:r>
                <a:rPr lang="en-GB" sz="600" b="1" dirty="0">
                  <a:latin typeface="Calibri" panose="020F0502020204030204" pitchFamily="34" charset="0"/>
                  <a:cs typeface="Calibri" panose="020F0502020204030204" pitchFamily="34" charset="0"/>
                </a:rPr>
                <a:t>Tipo 1: </a:t>
              </a:r>
              <a:r>
                <a:rPr lang="en-GB" sz="600" dirty="0">
                  <a:latin typeface="Calibri" panose="020F0502020204030204" pitchFamily="34" charset="0"/>
                  <a:cs typeface="Calibri" panose="020F0502020204030204" pitchFamily="34" charset="0"/>
                </a:rPr>
                <a:t>Ginocchiere indipendenti dagli altri capi di abbigliamento, fissate attorno alle gambe.	</a:t>
              </a:r>
            </a:p>
            <a:p>
              <a:pPr marL="266700"/>
              <a:r>
                <a:rPr lang="en-GB" sz="600" b="1" dirty="0">
                  <a:latin typeface="Calibri" panose="020F0502020204030204" pitchFamily="34" charset="0"/>
                  <a:cs typeface="Calibri" panose="020F0502020204030204" pitchFamily="34" charset="0"/>
                </a:rPr>
                <a:t>Tipo 2: </a:t>
              </a:r>
              <a:r>
                <a:rPr lang="en-GB" sz="600" dirty="0">
                  <a:latin typeface="Calibri" panose="020F0502020204030204" pitchFamily="34" charset="0"/>
                  <a:cs typeface="Calibri" panose="020F0502020204030204" pitchFamily="34" charset="0"/>
                </a:rPr>
                <a:t>Ginocchiere di schiuma/gomma o altra imbottitura, fissate su tasche sulle gambe, o fissate in modo permanente ai pantaloni.	</a:t>
              </a:r>
            </a:p>
            <a:p>
              <a:pPr marL="266700"/>
              <a:r>
                <a:rPr lang="en-GB" sz="600" b="1" dirty="0">
                  <a:latin typeface="Calibri" panose="020F0502020204030204" pitchFamily="34" charset="0"/>
                  <a:cs typeface="Calibri" panose="020F0502020204030204" pitchFamily="34" charset="0"/>
                </a:rPr>
                <a:t>Tipo 3: </a:t>
              </a:r>
              <a:r>
                <a:rPr lang="en-GB" sz="600" dirty="0">
                  <a:latin typeface="Calibri" panose="020F0502020204030204" pitchFamily="34" charset="0"/>
                  <a:cs typeface="Calibri" panose="020F0502020204030204" pitchFamily="34" charset="0"/>
                </a:rPr>
                <a:t>Ginocchiere non fissate al corpo, ma che si adattano alla posizione mentre l'utente si sposta.	</a:t>
              </a:r>
            </a:p>
            <a:p>
              <a:pPr marL="266700"/>
              <a:r>
                <a:rPr lang="en-GB" sz="600" b="1" dirty="0">
                  <a:latin typeface="Calibri" panose="020F0502020204030204" pitchFamily="34" charset="0"/>
                  <a:cs typeface="Calibri" panose="020F0502020204030204" pitchFamily="34" charset="0"/>
                </a:rPr>
                <a:t>Tipo 4: </a:t>
              </a:r>
              <a:r>
                <a:rPr lang="en-GB" sz="600" dirty="0">
                  <a:latin typeface="Calibri" panose="020F0502020204030204" pitchFamily="34" charset="0"/>
                  <a:cs typeface="Calibri" panose="020F0502020204030204" pitchFamily="34" charset="0"/>
                </a:rPr>
                <a:t>Ginocchiere che fanno parte di un'unità con funzionalità aggiuntive, come una struttura di sostegno per stare in piedi, o seduti in ginocchio. Può essere indossato sul corpo, o essere indipendente.</a:t>
              </a:r>
            </a:p>
            <a:p>
              <a:pPr marL="266700"/>
              <a:endParaRPr lang="en-GB" sz="300" b="1" dirty="0">
                <a:latin typeface="Calibri" panose="020F0502020204030204" pitchFamily="34" charset="0"/>
                <a:cs typeface="Calibri" panose="020F0502020204030204" pitchFamily="34" charset="0"/>
              </a:endParaRPr>
            </a:p>
            <a:p>
              <a:pPr marL="266700"/>
              <a:r>
                <a:rPr lang="en-GB" sz="600" b="1" dirty="0">
                  <a:latin typeface="Calibri" panose="020F0502020204030204" pitchFamily="34" charset="0"/>
                  <a:cs typeface="Calibri" panose="020F0502020204030204" pitchFamily="34" charset="0"/>
                </a:rPr>
                <a:t>Protezione Classe 0: </a:t>
              </a:r>
              <a:r>
                <a:rPr lang="en-GB" sz="600" dirty="0">
                  <a:latin typeface="Calibri" panose="020F0502020204030204" pitchFamily="34" charset="0"/>
                  <a:cs typeface="Calibri" panose="020F0502020204030204" pitchFamily="34" charset="0"/>
                </a:rPr>
                <a:t>Pavimento piano	</a:t>
              </a:r>
            </a:p>
            <a:p>
              <a:pPr marL="266700"/>
              <a:r>
                <a:rPr lang="en-GB" sz="600" b="1" dirty="0">
                  <a:latin typeface="Calibri" panose="020F0502020204030204" pitchFamily="34" charset="0"/>
                  <a:cs typeface="Calibri" panose="020F0502020204030204" pitchFamily="34" charset="0"/>
                </a:rPr>
                <a:t>Classe di protezione 1: </a:t>
              </a:r>
              <a:r>
                <a:rPr lang="en-GB" sz="600" dirty="0">
                  <a:latin typeface="Calibri" panose="020F0502020204030204" pitchFamily="34" charset="0"/>
                  <a:cs typeface="Calibri" panose="020F0502020204030204" pitchFamily="34" charset="0"/>
                </a:rPr>
                <a:t>Pavimenti piani o irregolari. Proteggono contro la penetrazione di una forza corrispondente ad almeno (100 ± 5) N	</a:t>
              </a:r>
            </a:p>
            <a:p>
              <a:pPr marL="266700"/>
              <a:r>
                <a:rPr lang="en-GB" sz="600" b="1" dirty="0">
                  <a:latin typeface="Calibri" panose="020F0502020204030204" pitchFamily="34" charset="0"/>
                  <a:cs typeface="Calibri" panose="020F0502020204030204" pitchFamily="34" charset="0"/>
                </a:rPr>
                <a:t>Classe di protezione 2: </a:t>
              </a:r>
              <a:r>
                <a:rPr lang="en-GB" sz="600" dirty="0">
                  <a:latin typeface="Calibri" panose="020F0502020204030204" pitchFamily="34" charset="0"/>
                  <a:cs typeface="Calibri" panose="020F0502020204030204" pitchFamily="34" charset="0"/>
                </a:rPr>
                <a:t>Pavimenti piani o irregolari in condizioni gravi. Proteggono contro la penetrazione di una forza corrispondente ad almeno (250 ± 10) N.</a:t>
              </a:r>
            </a:p>
            <a:p>
              <a:endParaRPr lang="en-GB" sz="600" b="1" dirty="0">
                <a:latin typeface="Calibri"/>
                <a:cs typeface="Calibri"/>
              </a:endParaRPr>
            </a:p>
            <a:p>
              <a:r>
                <a:rPr lang="en-GB" sz="600" b="1" dirty="0">
                  <a:latin typeface="Calibri"/>
                  <a:cs typeface="Calibri"/>
                </a:rPr>
                <a:t>Istruzioni per il lavaggio</a:t>
              </a:r>
              <a:endParaRPr lang="en-GB" sz="600" dirty="0">
                <a:latin typeface="Calibri"/>
                <a:cs typeface="Calibri"/>
              </a:endParaRPr>
            </a:p>
            <a:p>
              <a:r>
                <a:rPr lang="it-IT" sz="600" dirty="0">
                  <a:latin typeface="Calibri"/>
                  <a:cs typeface="Calibri"/>
                </a:rPr>
                <a:t>Lavare a 40°C secondo la norma ISO 6330: metodi di lavaggio e asciugatura domestici.</a:t>
              </a:r>
              <a:endParaRPr lang="fr-FR" sz="600" dirty="0">
                <a:latin typeface="Calibri"/>
                <a:cs typeface="Calibri"/>
              </a:endParaRPr>
            </a:p>
            <a:p>
              <a:r>
                <a:rPr lang="it-IT" sz="600" dirty="0">
                  <a:latin typeface="Calibri"/>
                  <a:cs typeface="Calibri"/>
                </a:rPr>
                <a:t>Asciugatura a temperatura moderata consentita (massimo 60°C)</a:t>
              </a:r>
              <a:endParaRPr lang="fr-FR" sz="600" dirty="0">
                <a:latin typeface="Calibri"/>
                <a:cs typeface="Calibri"/>
              </a:endParaRPr>
            </a:p>
            <a:p>
              <a:r>
                <a:rPr lang="it-IT" sz="600" dirty="0">
                  <a:latin typeface="Calibri"/>
                  <a:cs typeface="Calibri"/>
                </a:rPr>
                <a:t>Non candeggiare, lavare a secco con i consueti solventi consentiti.</a:t>
              </a:r>
              <a:endParaRPr lang="fr-FR" sz="600" dirty="0">
                <a:latin typeface="Calibri"/>
                <a:cs typeface="Calibri"/>
              </a:endParaRPr>
            </a:p>
            <a:p>
              <a:r>
                <a:rPr lang="it-IT" sz="600" dirty="0">
                  <a:latin typeface="Calibri"/>
                  <a:cs typeface="Calibri"/>
                </a:rPr>
                <a:t>Stirare a temperatura media (inferiore a 150°C).</a:t>
              </a:r>
            </a:p>
            <a:p>
              <a:endParaRPr lang="fr-FR" sz="600" dirty="0">
                <a:latin typeface="Calibri"/>
                <a:cs typeface="Calibri"/>
              </a:endParaRPr>
            </a:p>
            <a:p>
              <a:r>
                <a:rPr lang="it-IT" sz="600" dirty="0">
                  <a:latin typeface="Calibri"/>
                  <a:cs typeface="Calibri"/>
                </a:rPr>
                <a:t>Gli indumenti di protezione devono essere puliti regolarmente, secondo le istruzioni consigliate. Dopo aver pulito l'indumento, si consiglia di controllarlo prima del riutilizzo. Asciugare e stirare l'indumento dopo ogni lavaggio per garantire prestazioni ottimali. La vita dell'indumento dipende dalle condizioni di utilizzo e manutenzione.</a:t>
              </a:r>
            </a:p>
            <a:p>
              <a:endParaRPr lang="en-GB" sz="600" dirty="0">
                <a:latin typeface="Calibri"/>
                <a:cs typeface="Calibri"/>
              </a:endParaRPr>
            </a:p>
            <a:p>
              <a:r>
                <a:rPr lang="en-GB" sz="600" b="1" dirty="0">
                  <a:latin typeface="Calibri"/>
                  <a:cs typeface="Calibri"/>
                </a:rPr>
                <a:t>Conservazione:</a:t>
              </a:r>
            </a:p>
            <a:p>
              <a:r>
                <a:rPr lang="en-GB" sz="600" dirty="0">
                  <a:latin typeface="Calibri"/>
                  <a:cs typeface="Calibri"/>
                </a:rPr>
                <a:t>È importante assicurarsi che gli indumenti non siano conservati in luoghi umidi o sotto la luce diretta del sole, il che potrebbe causarne lo scolorimento. </a:t>
              </a:r>
            </a:p>
            <a:p>
              <a:r>
                <a:rPr lang="it-IT" sz="600" dirty="0">
                  <a:latin typeface="Calibri"/>
                  <a:cs typeface="Calibri"/>
                </a:rPr>
                <a:t>Trasportare il prodotto così come consegnato dal produttore. </a:t>
              </a:r>
            </a:p>
            <a:p>
              <a:endParaRPr lang="it-IT" sz="600" dirty="0">
                <a:latin typeface="Calibri"/>
                <a:cs typeface="Calibri"/>
              </a:endParaRPr>
            </a:p>
            <a:p>
              <a:r>
                <a:rPr lang="en-GB" sz="600" b="1" dirty="0" err="1">
                  <a:latin typeface="Calibri"/>
                  <a:cs typeface="Calibri"/>
                </a:rPr>
                <a:t>Riparazione</a:t>
              </a:r>
              <a:r>
                <a:rPr lang="en-GB" sz="600" dirty="0">
                  <a:latin typeface="Calibri"/>
                  <a:cs typeface="Calibri"/>
                </a:rPr>
                <a:t> :</a:t>
              </a:r>
            </a:p>
            <a:p>
              <a:r>
                <a:rPr lang="it-IT" sz="600" dirty="0">
                  <a:latin typeface="Calibri" panose="020F0502020204030204" pitchFamily="34" charset="0"/>
                  <a:cs typeface="Times New Roman"/>
                </a:rPr>
                <a:t>Se il prodotto è danneggiato, l'indumento lacerato, la ginocchiera strappata, non potrà fornire il massimo livello di protezione e dovrà essere riparato o sostituito immediatamente. Non utilizzare mai un prodotto danneggiato. La riparazione di questo prodotto è consentita solo nel caso in cui le rivendicazioni su questo indumento non siano interessate. In caso di dubbio, contattare il seguente produttore prima di tentare di riparare il prodotto. Contattare il fornitore del servizio di smaltimento dei rifiuti per il corretto smaltimento dell'indumento.</a:t>
              </a:r>
              <a:endParaRPr lang="fr-FR" sz="600" dirty="0">
                <a:latin typeface="Calibri" panose="020F0502020204030204" pitchFamily="34" charset="0"/>
                <a:cs typeface="Times New Roman"/>
              </a:endParaRPr>
            </a:p>
            <a:p>
              <a:endParaRPr lang="en-GB" sz="600" dirty="0">
                <a:latin typeface="Calibri"/>
                <a:cs typeface="Calibri"/>
              </a:endParaRPr>
            </a:p>
            <a:p>
              <a:pPr>
                <a:spcAft>
                  <a:spcPts val="0"/>
                </a:spcAft>
              </a:pPr>
              <a:r>
                <a:rPr lang="en-US" sz="600" b="1" dirty="0">
                  <a:latin typeface="Calibri" panose="020F0502020204030204" pitchFamily="34" charset="0"/>
                  <a:ea typeface="Calibri"/>
                  <a:cs typeface="Times New Roman"/>
                </a:rPr>
                <a:t>Riciclaggio </a:t>
              </a:r>
            </a:p>
            <a:p>
              <a:pPr>
                <a:spcAft>
                  <a:spcPts val="0"/>
                </a:spcAft>
              </a:pPr>
              <a:r>
                <a:rPr lang="en-US" sz="600" dirty="0">
                  <a:latin typeface="Calibri" panose="020F0502020204030204" pitchFamily="34" charset="0"/>
                  <a:ea typeface="Calibri"/>
                  <a:cs typeface="Times New Roman"/>
                </a:rPr>
                <a:t>Non disperdere l'indumento usato. Se l'indumento non è contaminato, si può seguire il ciclo di riciclaggio tessile convenzionale . Se contaminato con sostanze inquinanti, l'indumento deve seguire un adeguato ciclo di ritrattamento nel rispetto della normativa vigente.</a:t>
              </a:r>
              <a:endParaRPr lang="en-GB" sz="600" dirty="0">
                <a:latin typeface="Calibri"/>
                <a:cs typeface="Calibri"/>
              </a:endParaRPr>
            </a:p>
            <a:p>
              <a:endParaRPr lang="en-GB" sz="600" dirty="0">
                <a:latin typeface="Calibri"/>
                <a:cs typeface="Calibri"/>
              </a:endParaRPr>
            </a:p>
            <a:p>
              <a:r>
                <a:rPr lang="en-GB" sz="600" b="1" dirty="0">
                  <a:latin typeface="Calibri"/>
                  <a:cs typeface="Calibri"/>
                </a:rPr>
                <a:t>Raccomandazioni:</a:t>
              </a:r>
            </a:p>
            <a:p>
              <a:r>
                <a:rPr lang="it-IT" sz="600" dirty="0">
                  <a:latin typeface="Calibri"/>
                  <a:cs typeface="Calibri"/>
                </a:rPr>
                <a:t>Questi indumenti garantiscono protezione solo alle parti del corpo coperte, potrebbero essere necessarie altre protezioni parziali del corpo. Gli indumenti non conformi, quando indossati sopra indumenti di protezione eliminano l'efficacia delle protezioni. </a:t>
              </a:r>
            </a:p>
            <a:p>
              <a:r>
                <a:rPr lang="it-IT" altLang="fr-FR" sz="600" dirty="0"/>
                <a:t>queste ginocchiere sono intese a offrire una protezione limitata delle ginocchia di coloro che, per motivi di lavoro, si devono inginocchiare e devono quindi proteggere le ginocchia su terreni in piano, lisci e asciutti. Non utilizzare il prodotto in presenza d</a:t>
              </a:r>
              <a:r>
                <a:rPr lang="it-IT" altLang="en-US" sz="600" dirty="0"/>
                <a:t>’</a:t>
              </a:r>
              <a:r>
                <a:rPr lang="it-IT" altLang="fr-FR" sz="600" dirty="0"/>
                <a:t>acqua. Coloro che indossano queste ginocchiere devono essere consapevoli che i lavori svolti in ginocchio implicano un rischio di malattie croniche alle ginocchia e che devono alzarsi frequentemente per ridurre tali effetti.  Indossare le ginocchiere per tutta la durata d</a:t>
              </a:r>
              <a:r>
                <a:rPr lang="it-IT" altLang="en-US" sz="600" dirty="0"/>
                <a:t>’</a:t>
              </a:r>
              <a:r>
                <a:rPr lang="it-IT" altLang="fr-FR" sz="600" dirty="0"/>
                <a:t>esposizione a eventuali rischi per le ginocchia. Quando indossato, il prodotto deve inserirsi senza difficoltà nella posizione preposta e rimanere in tale posizione per tutta la durata dell</a:t>
              </a:r>
              <a:r>
                <a:rPr lang="it-IT" altLang="en-US" sz="600" dirty="0"/>
                <a:t>’</a:t>
              </a:r>
              <a:r>
                <a:rPr lang="it-IT" altLang="fr-FR" sz="600" dirty="0"/>
                <a:t>utilizzo. Il lato con l</a:t>
              </a:r>
              <a:r>
                <a:rPr lang="it-IT" altLang="en-US" sz="600" dirty="0"/>
                <a:t>’</a:t>
              </a:r>
              <a:r>
                <a:rPr lang="it-IT" altLang="fr-FR" sz="600" dirty="0"/>
                <a:t>indicazione «INTERNO / INSIDE / INNERE / INTERIOR» deve essere a contatto del ginocchio. Una volta posizionato il prodotto, la freccia apposta sullo stesso dovrà essere rivolta verso l</a:t>
              </a:r>
              <a:r>
                <a:rPr lang="it-IT" altLang="en-US" sz="600" dirty="0"/>
                <a:t>’</a:t>
              </a:r>
              <a:r>
                <a:rPr lang="it-IT" altLang="fr-FR" sz="600" dirty="0"/>
                <a:t>alto.</a:t>
              </a:r>
              <a:r>
                <a:rPr lang="fr-FR" altLang="fr-FR" sz="600" dirty="0"/>
                <a:t> </a:t>
              </a:r>
              <a:endParaRPr lang="it-IT" sz="600" dirty="0">
                <a:latin typeface="Calibri"/>
                <a:cs typeface="Calibri"/>
              </a:endParaRPr>
            </a:p>
            <a:p>
              <a:r>
                <a:rPr lang="it-IT" sz="600" dirty="0"/>
                <a:t>Questi indumenti hanno una tasca applicata su ciascun ginocchio, adatta per l’inserimento di una ginocchiera (protezione CE), tipo 2, in taglia unica. Le dimensioni della ginocchiera garantiscono la protezione delle ginocchia durante i movimenti. Piegare la ginocchiera, farla scorrere nella tasca del ginocchio e rilasciare i bordi.</a:t>
              </a:r>
              <a:endParaRPr lang="fr-FR" sz="600" dirty="0"/>
            </a:p>
            <a:p>
              <a:r>
                <a:rPr lang="it-IT" sz="600" dirty="0"/>
                <a:t>Il ginocchio rimane in posizione nell'indumento durante i presupposti movimenti professionali (inginocchiarsi e spostarsi sulle ginocchia).</a:t>
              </a:r>
              <a:endParaRPr lang="fr-FR" sz="600" dirty="0"/>
            </a:p>
            <a:p>
              <a:endParaRPr lang="it-IT" sz="600" dirty="0"/>
            </a:p>
            <a:p>
              <a:pPr eaLnBrk="1" hangingPunct="1">
                <a:lnSpc>
                  <a:spcPct val="95000"/>
                </a:lnSpc>
              </a:pPr>
              <a:r>
                <a:rPr lang="it-IT" altLang="fr-FR" sz="600" b="1" dirty="0">
                  <a:latin typeface="Calibri"/>
                  <a:cs typeface="Calibri"/>
                </a:rPr>
                <a:t>Attenzione: </a:t>
              </a:r>
            </a:p>
            <a:p>
              <a:pPr eaLnBrk="1" hangingPunct="1">
                <a:lnSpc>
                  <a:spcPct val="95000"/>
                </a:lnSpc>
              </a:pPr>
              <a:r>
                <a:rPr lang="it-IT" altLang="fr-FR" sz="600" dirty="0"/>
                <a:t>Queste ginocchiere non garantiscono una protezione illimitata delle ginocchia nel corso d</a:t>
              </a:r>
              <a:r>
                <a:rPr lang="it-IT" altLang="en-US" sz="600" dirty="0"/>
                <a:t>’</a:t>
              </a:r>
              <a:r>
                <a:rPr lang="it-IT" altLang="fr-FR" sz="600" dirty="0"/>
                <a:t>esecuzione di lavori in ginocchio. Non vi sono protezioni </a:t>
              </a:r>
            </a:p>
            <a:p>
              <a:pPr>
                <a:lnSpc>
                  <a:spcPct val="95000"/>
                </a:lnSpc>
              </a:pPr>
              <a:r>
                <a:rPr lang="it-IT" altLang="fr-FR" sz="600" dirty="0"/>
                <a:t>che possano garantire un tale livello di protezione contro il rischio di ferite. Non sono destinate alla protezione da oggetti taglienti e non sono idonee da indossare in condizioni di lavoro difficoltose, ad esempio durante lo svolgimento di lavori in ginocchio su rocce frantumate, nelle miniere e nelle cave. Non sono appropriate per essere indossate durante lo svolgimento di attività ricreative o sportive </a:t>
              </a:r>
              <a:r>
                <a:rPr lang="it-IT" sz="600" dirty="0"/>
                <a:t>o applicazioni in campo medico.</a:t>
              </a:r>
            </a:p>
            <a:p>
              <a:pPr>
                <a:lnSpc>
                  <a:spcPct val="95000"/>
                </a:lnSpc>
              </a:pPr>
              <a:r>
                <a:rPr lang="it-IT" altLang="fr-FR" sz="600" u="sng" dirty="0"/>
                <a:t>Eventuali variazioni delle condizioni ambientali, ad esempio in termini di temperatura, riduzione significativa delle prestazioni della protezione. Contaminazione, manomissione della protezione o uso improprio ridurranno le prestazioni della protezione.</a:t>
              </a:r>
            </a:p>
            <a:p>
              <a:pPr>
                <a:lnSpc>
                  <a:spcPct val="95000"/>
                </a:lnSpc>
              </a:pPr>
              <a:endParaRPr lang="it-IT" sz="600" dirty="0">
                <a:latin typeface="Calibri"/>
                <a:cs typeface="Calibri"/>
              </a:endParaRPr>
            </a:p>
            <a:p>
              <a:r>
                <a:rPr lang="en-GB" sz="600" dirty="0">
                  <a:latin typeface="Calibri"/>
                  <a:cs typeface="Calibri"/>
                </a:rPr>
                <a:t> </a:t>
              </a:r>
            </a:p>
            <a:p>
              <a:pPr algn="just">
                <a:spcBef>
                  <a:spcPts val="0"/>
                </a:spcBef>
                <a:spcAft>
                  <a:spcPts val="0"/>
                </a:spcAft>
              </a:pPr>
              <a:r>
                <a:rPr lang="en-GB" sz="600" b="1" dirty="0" err="1">
                  <a:latin typeface="Calibri" panose="020F0502020204030204" pitchFamily="34" charset="0"/>
                  <a:ea typeface="Calibri"/>
                  <a:cs typeface="Calibri"/>
                </a:rPr>
                <a:t>Dichiarazione</a:t>
              </a:r>
              <a:r>
                <a:rPr lang="en-GB" sz="600" b="1" dirty="0">
                  <a:latin typeface="Calibri" panose="020F0502020204030204" pitchFamily="34" charset="0"/>
                  <a:ea typeface="Calibri"/>
                  <a:cs typeface="Calibri"/>
                </a:rPr>
                <a:t>:</a:t>
              </a:r>
            </a:p>
            <a:p>
              <a:pPr algn="just">
                <a:spcBef>
                  <a:spcPts val="0"/>
                </a:spcBef>
                <a:spcAft>
                  <a:spcPts val="0"/>
                </a:spcAft>
              </a:pPr>
              <a:r>
                <a:rPr lang="it-IT" sz="600" dirty="0">
                  <a:latin typeface="Calibri" panose="020F0502020204030204" pitchFamily="34" charset="0"/>
                  <a:ea typeface="Calibri"/>
                  <a:cs typeface="Calibri"/>
                </a:rPr>
                <a:t>La marcatura CE apposta su questo guanto significa conformità con i requisiti essenziali del Regolamento Europeo 2016/425. La dichiarazione di conformità è disponibile sul sito internet : vedere **.</a:t>
              </a:r>
              <a:endParaRPr lang="en-US" altLang="en-US" sz="600" dirty="0">
                <a:latin typeface="Calibri" panose="020F0502020204030204" pitchFamily="34" charset="0"/>
                <a:ea typeface="Times New Roman" pitchFamily="18" charset="0"/>
                <a:cs typeface="Calibri" pitchFamily="34" charset="0"/>
              </a:endParaRPr>
            </a:p>
          </p:txBody>
        </p:sp>
        <p:sp>
          <p:nvSpPr>
            <p:cNvPr id="23" name="Text Box 233"/>
            <p:cNvSpPr txBox="1">
              <a:spLocks noChangeArrowheads="1"/>
            </p:cNvSpPr>
            <p:nvPr/>
          </p:nvSpPr>
          <p:spPr bwMode="auto">
            <a:xfrm>
              <a:off x="6152727" y="823363"/>
              <a:ext cx="228600" cy="207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1000"/>
                </a:spcAft>
                <a:buFontTx/>
                <a:buNone/>
              </a:pPr>
              <a:r>
                <a:rPr lang="fr-FR" altLang="fr-FR" sz="800" b="1" dirty="0">
                  <a:solidFill>
                    <a:srgbClr val="FFFFFF"/>
                  </a:solidFill>
                </a:rPr>
                <a:t>IT</a:t>
              </a:r>
              <a:endParaRPr lang="fr-FR" altLang="fr-FR" sz="1800" dirty="0"/>
            </a:p>
          </p:txBody>
        </p:sp>
      </p:grpSp>
      <p:graphicFrame>
        <p:nvGraphicFramePr>
          <p:cNvPr id="26" name="Tableau 25"/>
          <p:cNvGraphicFramePr>
            <a:graphicFrameLocks noGrp="1"/>
          </p:cNvGraphicFramePr>
          <p:nvPr>
            <p:extLst>
              <p:ext uri="{D42A27DB-BD31-4B8C-83A1-F6EECF244321}">
                <p14:modId xmlns:p14="http://schemas.microsoft.com/office/powerpoint/2010/main" val="3938978000"/>
              </p:ext>
            </p:extLst>
          </p:nvPr>
        </p:nvGraphicFramePr>
        <p:xfrm>
          <a:off x="1766408" y="7520400"/>
          <a:ext cx="4238404" cy="548640"/>
        </p:xfrm>
        <a:graphic>
          <a:graphicData uri="http://schemas.openxmlformats.org/drawingml/2006/table">
            <a:tbl>
              <a:tblPr firstRow="1" bandRow="1">
                <a:effectLst/>
                <a:tableStyleId>{5C22544A-7EE6-4342-B048-85BDC9FD1C3A}</a:tableStyleId>
              </a:tblPr>
              <a:tblGrid>
                <a:gridCol w="2153947">
                  <a:extLst>
                    <a:ext uri="{9D8B030D-6E8A-4147-A177-3AD203B41FA5}">
                      <a16:colId xmlns:a16="http://schemas.microsoft.com/office/drawing/2014/main" xmlns="" val="20000"/>
                    </a:ext>
                  </a:extLst>
                </a:gridCol>
                <a:gridCol w="2084457">
                  <a:extLst>
                    <a:ext uri="{9D8B030D-6E8A-4147-A177-3AD203B41FA5}">
                      <a16:colId xmlns:a16="http://schemas.microsoft.com/office/drawing/2014/main" xmlns="" val="20001"/>
                    </a:ext>
                  </a:extLst>
                </a:gridCol>
              </a:tblGrid>
              <a:tr h="67489">
                <a:tc>
                  <a:txBody>
                    <a:bodyPr/>
                    <a:lstStyle/>
                    <a:p>
                      <a:pPr algn="ctr"/>
                      <a:r>
                        <a:rPr lang="fr-FR" sz="600" dirty="0">
                          <a:ln>
                            <a:noFill/>
                          </a:ln>
                          <a:solidFill>
                            <a:schemeClr val="tx1"/>
                          </a:solidFill>
                          <a:latin typeface="Calibri"/>
                          <a:cs typeface="Calibri"/>
                        </a:rPr>
                        <a:t>SOCIETÀ</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dirty="0">
                          <a:ln>
                            <a:noFill/>
                          </a:ln>
                          <a:solidFill>
                            <a:schemeClr val="tx1"/>
                          </a:solidFill>
                          <a:latin typeface="Calibri"/>
                          <a:cs typeface="Calibri"/>
                        </a:rPr>
                        <a:t>ORGANISMO NOTIFICATO – CERTIFICAZIONE DEL PRODOTTO</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37447">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27" name="ZoneTexte 26"/>
          <p:cNvSpPr txBox="1"/>
          <p:nvPr/>
        </p:nvSpPr>
        <p:spPr>
          <a:xfrm>
            <a:off x="6021288" y="129044"/>
            <a:ext cx="726481" cy="215444"/>
          </a:xfrm>
          <a:prstGeom prst="rect">
            <a:avLst/>
          </a:prstGeom>
          <a:noFill/>
        </p:spPr>
        <p:txBody>
          <a:bodyPr wrap="none">
            <a:spAutoFit/>
          </a:bodyPr>
          <a:lstStyle/>
          <a:p>
            <a:r>
              <a:rPr lang="fr-FR" sz="800" dirty="0" smtClean="0"/>
              <a:t>v.20200106</a:t>
            </a:r>
            <a:endParaRPr lang="fr-FR" sz="800" dirty="0"/>
          </a:p>
        </p:txBody>
      </p:sp>
      <p:pic>
        <p:nvPicPr>
          <p:cNvPr id="38" name="Image 3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828800"/>
            <a:ext cx="180000" cy="180000"/>
          </a:xfrm>
          <a:prstGeom prst="rect">
            <a:avLst/>
          </a:prstGeom>
        </p:spPr>
      </p:pic>
      <p:sp>
        <p:nvSpPr>
          <p:cNvPr id="24" name="ZoneTexte 23">
            <a:extLst>
              <a:ext uri="{FF2B5EF4-FFF2-40B4-BE49-F238E27FC236}">
                <a16:creationId xmlns:a16="http://schemas.microsoft.com/office/drawing/2014/main" xmlns="" id="{8CD3F17A-0B6D-4DD5-8849-9C258BDB3786}"/>
              </a:ext>
            </a:extLst>
          </p:cNvPr>
          <p:cNvSpPr txBox="1"/>
          <p:nvPr/>
        </p:nvSpPr>
        <p:spPr>
          <a:xfrm>
            <a:off x="2506422" y="67489"/>
            <a:ext cx="1845185" cy="276999"/>
          </a:xfrm>
          <a:prstGeom prst="rect">
            <a:avLst/>
          </a:prstGeom>
          <a:noFill/>
          <a:ln w="3175">
            <a:noFill/>
          </a:ln>
        </p:spPr>
        <p:txBody>
          <a:bodyPr wrap="none">
            <a:spAutoFit/>
          </a:bodyPr>
          <a:lstStyle/>
          <a:p>
            <a:pPr algn="ctr"/>
            <a:r>
              <a:rPr lang="it-IT" sz="1200" b="1" dirty="0"/>
              <a:t>Pantaloni</a:t>
            </a:r>
            <a:r>
              <a:rPr lang="en-GB" sz="1200" b="1" dirty="0"/>
              <a:t> &amp; </a:t>
            </a:r>
            <a:r>
              <a:rPr lang="en-GB" sz="1200" b="1" dirty="0" err="1"/>
              <a:t>Tuta</a:t>
            </a:r>
            <a:r>
              <a:rPr lang="en-GB" sz="1200" b="1" dirty="0"/>
              <a:t> MISTI</a:t>
            </a:r>
            <a:endParaRPr lang="en-GB" sz="3600" dirty="0"/>
          </a:p>
        </p:txBody>
      </p:sp>
      <p:grpSp>
        <p:nvGrpSpPr>
          <p:cNvPr id="28" name="Group 49">
            <a:extLst>
              <a:ext uri="{FF2B5EF4-FFF2-40B4-BE49-F238E27FC236}">
                <a16:creationId xmlns:a16="http://schemas.microsoft.com/office/drawing/2014/main" xmlns="" id="{FD1D40C4-A467-4523-B694-6A84E89609C5}"/>
              </a:ext>
            </a:extLst>
          </p:cNvPr>
          <p:cNvGrpSpPr>
            <a:grpSpLocks/>
          </p:cNvGrpSpPr>
          <p:nvPr/>
        </p:nvGrpSpPr>
        <p:grpSpPr bwMode="auto">
          <a:xfrm>
            <a:off x="3213100" y="575042"/>
            <a:ext cx="431800" cy="394048"/>
            <a:chOff x="5638" y="2735"/>
            <a:chExt cx="680" cy="654"/>
          </a:xfrm>
        </p:grpSpPr>
        <p:pic>
          <p:nvPicPr>
            <p:cNvPr id="29" name="Picture 20" descr="ce">
              <a:extLst>
                <a:ext uri="{FF2B5EF4-FFF2-40B4-BE49-F238E27FC236}">
                  <a16:creationId xmlns:a16="http://schemas.microsoft.com/office/drawing/2014/main" xmlns="" id="{2956E67B-D8CA-4743-BC2A-D8B8D8DE7BF1}"/>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48">
              <a:extLst>
                <a:ext uri="{FF2B5EF4-FFF2-40B4-BE49-F238E27FC236}">
                  <a16:creationId xmlns:a16="http://schemas.microsoft.com/office/drawing/2014/main" xmlns="" id="{1D4B2862-6C23-44BC-A764-E585B9835054}"/>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pic>
        <p:nvPicPr>
          <p:cNvPr id="31" name="Image 22" descr="Une image contenant clipart&#10;&#10;Description générée automatiquement">
            <a:extLst>
              <a:ext uri="{FF2B5EF4-FFF2-40B4-BE49-F238E27FC236}">
                <a16:creationId xmlns:a16="http://schemas.microsoft.com/office/drawing/2014/main" xmlns="" id="{77706AB0-D232-4A69-83F6-D95473A1271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a:extLst>
              <a:ext uri="{FF2B5EF4-FFF2-40B4-BE49-F238E27FC236}">
                <a16:creationId xmlns:a16="http://schemas.microsoft.com/office/drawing/2014/main" xmlns="" id="{7845C493-7AF5-4C70-9CD6-6A1593FBCB40}"/>
              </a:ext>
            </a:extLst>
          </p:cNvPr>
          <p:cNvSpPr>
            <a:spLocks noChangeArrowheads="1"/>
          </p:cNvSpPr>
          <p:nvPr/>
        </p:nvSpPr>
        <p:spPr bwMode="auto">
          <a:xfrm>
            <a:off x="0" y="59323"/>
            <a:ext cx="65" cy="3385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fr-FR" sz="400" b="0" i="0" u="none" strike="noStrike" cap="none" normalizeH="0" baseline="0" dirty="0">
                <a:ln>
                  <a:noFill/>
                </a:ln>
                <a:solidFill>
                  <a:schemeClr val="tx1"/>
                </a:solidFill>
                <a:effectLst/>
              </a:rPr>
              <a:t/>
            </a:r>
            <a:br>
              <a:rPr kumimoji="0" lang="it-IT" altLang="fr-FR" sz="400" b="0" i="0" u="none" strike="noStrike" cap="none" normalizeH="0" baseline="0" dirty="0">
                <a:ln>
                  <a:noFill/>
                </a:ln>
                <a:solidFill>
                  <a:schemeClr val="tx1"/>
                </a:solidFill>
                <a:effectLst/>
              </a:rPr>
            </a:br>
            <a:endParaRPr kumimoji="0" lang="it-IT" altLang="fr-FR" sz="1800" b="0" i="0" u="none" strike="noStrike" cap="none" normalizeH="0" baseline="0" dirty="0">
              <a:ln>
                <a:noFill/>
              </a:ln>
              <a:solidFill>
                <a:schemeClr val="tx1"/>
              </a:solidFill>
              <a:effectLst/>
              <a:latin typeface="Arial" panose="020B0604020202020204" pitchFamily="34" charset="0"/>
            </a:endParaRPr>
          </a:p>
        </p:txBody>
      </p:sp>
      <p:grpSp>
        <p:nvGrpSpPr>
          <p:cNvPr id="33" name="Groupe 32">
            <a:extLst>
              <a:ext uri="{FF2B5EF4-FFF2-40B4-BE49-F238E27FC236}">
                <a16:creationId xmlns:a16="http://schemas.microsoft.com/office/drawing/2014/main" xmlns="" id="{2FF9B9C2-DF31-4C86-A602-23EEF70B2A58}"/>
              </a:ext>
            </a:extLst>
          </p:cNvPr>
          <p:cNvGrpSpPr/>
          <p:nvPr/>
        </p:nvGrpSpPr>
        <p:grpSpPr>
          <a:xfrm>
            <a:off x="3219450" y="3200400"/>
            <a:ext cx="1384012" cy="236899"/>
            <a:chOff x="637356" y="2836135"/>
            <a:chExt cx="1737256" cy="297363"/>
          </a:xfrm>
        </p:grpSpPr>
        <p:grpSp>
          <p:nvGrpSpPr>
            <p:cNvPr id="34" name="Groupe 33">
              <a:extLst>
                <a:ext uri="{FF2B5EF4-FFF2-40B4-BE49-F238E27FC236}">
                  <a16:creationId xmlns:a16="http://schemas.microsoft.com/office/drawing/2014/main" xmlns="" id="{BFA52747-336B-4110-BA08-828FC4CEEB12}"/>
                </a:ext>
              </a:extLst>
            </p:cNvPr>
            <p:cNvGrpSpPr/>
            <p:nvPr/>
          </p:nvGrpSpPr>
          <p:grpSpPr>
            <a:xfrm>
              <a:off x="702350" y="2836135"/>
              <a:ext cx="1672262" cy="297363"/>
              <a:chOff x="682021" y="2758182"/>
              <a:chExt cx="1672262" cy="297363"/>
            </a:xfrm>
          </p:grpSpPr>
          <p:grpSp>
            <p:nvGrpSpPr>
              <p:cNvPr id="49" name="Groupe 34">
                <a:extLst>
                  <a:ext uri="{FF2B5EF4-FFF2-40B4-BE49-F238E27FC236}">
                    <a16:creationId xmlns:a16="http://schemas.microsoft.com/office/drawing/2014/main" xmlns="" id="{E3270F7C-C707-48DD-A0AA-C30FD2E52F67}"/>
                  </a:ext>
                </a:extLst>
              </p:cNvPr>
              <p:cNvGrpSpPr/>
              <p:nvPr/>
            </p:nvGrpSpPr>
            <p:grpSpPr>
              <a:xfrm>
                <a:off x="682021" y="2758182"/>
                <a:ext cx="1564997" cy="280574"/>
                <a:chOff x="1151830" y="2655416"/>
                <a:chExt cx="1564997" cy="280574"/>
              </a:xfrm>
            </p:grpSpPr>
            <p:pic>
              <p:nvPicPr>
                <p:cNvPr id="61" name="Image 37">
                  <a:extLst>
                    <a:ext uri="{FF2B5EF4-FFF2-40B4-BE49-F238E27FC236}">
                      <a16:creationId xmlns:a16="http://schemas.microsoft.com/office/drawing/2014/main" xmlns="" id="{405B3A9D-6F93-4EA4-9B54-D54CBBDD49A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2" name="Image 44">
                  <a:extLst>
                    <a:ext uri="{FF2B5EF4-FFF2-40B4-BE49-F238E27FC236}">
                      <a16:creationId xmlns:a16="http://schemas.microsoft.com/office/drawing/2014/main" xmlns="" id="{30CF5953-FD2B-4058-81B1-143C6C57592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3" name="Image 45">
                  <a:extLst>
                    <a:ext uri="{FF2B5EF4-FFF2-40B4-BE49-F238E27FC236}">
                      <a16:creationId xmlns:a16="http://schemas.microsoft.com/office/drawing/2014/main" xmlns="" id="{8FE63D54-D0B9-4BFC-9006-70CD46977F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4" name="Image 46">
                  <a:extLst>
                    <a:ext uri="{FF2B5EF4-FFF2-40B4-BE49-F238E27FC236}">
                      <a16:creationId xmlns:a16="http://schemas.microsoft.com/office/drawing/2014/main" xmlns="" id="{D0DF884E-CC16-4888-95E1-1476CBB5E7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5" name="Image 47">
                  <a:extLst>
                    <a:ext uri="{FF2B5EF4-FFF2-40B4-BE49-F238E27FC236}">
                      <a16:creationId xmlns:a16="http://schemas.microsoft.com/office/drawing/2014/main" xmlns="" id="{65758956-374C-46F1-A969-4967C7A4BA5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50" name="Rectangle 49">
                <a:extLst>
                  <a:ext uri="{FF2B5EF4-FFF2-40B4-BE49-F238E27FC236}">
                    <a16:creationId xmlns:a16="http://schemas.microsoft.com/office/drawing/2014/main" xmlns="" id="{064D4B12-88A3-4B54-8692-2DB458EB9FBC}"/>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1" name="Image 50">
                <a:extLst>
                  <a:ext uri="{FF2B5EF4-FFF2-40B4-BE49-F238E27FC236}">
                    <a16:creationId xmlns:a16="http://schemas.microsoft.com/office/drawing/2014/main" xmlns="" id="{F1CB7521-B3C0-4167-8ACD-0E364394F00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3" name="Image 52">
                <a:extLst>
                  <a:ext uri="{FF2B5EF4-FFF2-40B4-BE49-F238E27FC236}">
                    <a16:creationId xmlns:a16="http://schemas.microsoft.com/office/drawing/2014/main" xmlns="" id="{9C84AFB1-C4C3-43D7-8754-E5DDDA44F87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60" name="Image 59">
                <a:extLst>
                  <a:ext uri="{FF2B5EF4-FFF2-40B4-BE49-F238E27FC236}">
                    <a16:creationId xmlns:a16="http://schemas.microsoft.com/office/drawing/2014/main" xmlns="" id="{F2718C8C-AE2B-444E-9F8B-119D55CA344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35" name="Rectangle 34">
              <a:extLst>
                <a:ext uri="{FF2B5EF4-FFF2-40B4-BE49-F238E27FC236}">
                  <a16:creationId xmlns:a16="http://schemas.microsoft.com/office/drawing/2014/main" xmlns="" id="{1294AFEB-D73D-44AB-8D75-CEE3D9BE3730}"/>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37" name="Image 36">
              <a:extLst>
                <a:ext uri="{FF2B5EF4-FFF2-40B4-BE49-F238E27FC236}">
                  <a16:creationId xmlns:a16="http://schemas.microsoft.com/office/drawing/2014/main" xmlns="" id="{D4F9C276-B345-40DE-AB6B-A07621ED1413}"/>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6" name="Tableau 65">
            <a:extLst>
              <a:ext uri="{FF2B5EF4-FFF2-40B4-BE49-F238E27FC236}">
                <a16:creationId xmlns:a16="http://schemas.microsoft.com/office/drawing/2014/main" xmlns="" id="{280BD20F-7F20-4868-9A80-210EEB5128F6}"/>
              </a:ext>
            </a:extLst>
          </p:cNvPr>
          <p:cNvGraphicFramePr>
            <a:graphicFrameLocks noGrp="1"/>
          </p:cNvGraphicFramePr>
          <p:nvPr>
            <p:extLst>
              <p:ext uri="{D42A27DB-BD31-4B8C-83A1-F6EECF244321}">
                <p14:modId xmlns:p14="http://schemas.microsoft.com/office/powerpoint/2010/main" val="1383382616"/>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7" name="Image 66">
            <a:extLst>
              <a:ext uri="{FF2B5EF4-FFF2-40B4-BE49-F238E27FC236}">
                <a16:creationId xmlns:a16="http://schemas.microsoft.com/office/drawing/2014/main" xmlns="" id="{FBFD836A-9352-4973-B271-1E8D6B34A4E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413383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ZoneTexte 47"/>
          <p:cNvSpPr txBox="1"/>
          <p:nvPr/>
        </p:nvSpPr>
        <p:spPr>
          <a:xfrm>
            <a:off x="116632" y="653619"/>
            <a:ext cx="2550368" cy="553998"/>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500" b="1" i="0" u="sng" strike="noStrike" kern="1200" cap="none" spc="0" normalizeH="0" baseline="0" noProof="0" dirty="0">
                <a:ln>
                  <a:noFill/>
                </a:ln>
                <a:solidFill>
                  <a:srgbClr val="000000"/>
                </a:solidFill>
                <a:effectLst/>
                <a:uLnTx/>
                <a:uFillTx/>
                <a:latin typeface="+mj-lt"/>
                <a:ea typeface="+mn-ea"/>
                <a:cs typeface="Calibri"/>
              </a:rPr>
              <a:t>PODRĘCZNIK UŻYTKOWNIKA</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Informacje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te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muszą</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zostać</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przekazane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użytkownikowi</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końcowemu</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który</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powinien</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się</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z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nimi</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zapoznać</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a:t>
            </a:r>
            <a:endParaRPr kumimoji="0" lang="en-GB" sz="500" b="1" i="0" u="none" strike="noStrike" kern="1200" cap="none" spc="0" normalizeH="0" baseline="0" noProof="0" dirty="0">
              <a:ln>
                <a:noFill/>
              </a:ln>
              <a:solidFill>
                <a:srgbClr val="000000"/>
              </a:solidFill>
              <a:effectLst/>
              <a:uLnTx/>
              <a:uFillTx/>
              <a:latin typeface="+mj-lt"/>
              <a:ea typeface="+mn-ea"/>
              <a:cs typeface="Calibri"/>
            </a:endParaRPr>
          </a:p>
          <a:p>
            <a:r>
              <a:rPr lang="en-GB" sz="500" dirty="0" err="1">
                <a:solidFill>
                  <a:srgbClr val="000000"/>
                </a:solidFill>
                <a:cs typeface="Calibri"/>
              </a:rPr>
              <a:t>Spodnie</a:t>
            </a:r>
            <a:r>
              <a:rPr lang="en-GB" sz="500" dirty="0">
                <a:solidFill>
                  <a:srgbClr val="000000"/>
                </a:solidFill>
                <a:cs typeface="Calibri"/>
              </a:rPr>
              <a:t> </a:t>
            </a:r>
            <a:r>
              <a:rPr lang="fr-FR" sz="500" dirty="0"/>
              <a:t>MISTI 5MIP150 (</a:t>
            </a:r>
            <a:r>
              <a:rPr lang="it-IT" sz="500" dirty="0"/>
              <a:t>Szary/Pomarańczowy</a:t>
            </a:r>
            <a:r>
              <a:rPr lang="fr-FR" sz="500" dirty="0"/>
              <a:t>),5MIP050 (</a:t>
            </a:r>
            <a:r>
              <a:rPr lang="it-IT" sz="500" dirty="0"/>
              <a:t>Granatowy/Szary</a:t>
            </a:r>
            <a:r>
              <a:rPr lang="fr-FR" sz="500" dirty="0"/>
              <a:t>)</a:t>
            </a:r>
          </a:p>
          <a:p>
            <a:pPr lvl="0">
              <a:defRPr/>
            </a:pPr>
            <a:r>
              <a:rPr lang="en-GB" sz="500" dirty="0" err="1">
                <a:solidFill>
                  <a:srgbClr val="000000"/>
                </a:solidFill>
                <a:cs typeface="Calibri"/>
              </a:rPr>
              <a:t>Kombinezon</a:t>
            </a:r>
            <a:r>
              <a:rPr lang="en-GB" sz="500" dirty="0">
                <a:solidFill>
                  <a:srgbClr val="000000"/>
                </a:solidFill>
                <a:cs typeface="Calibri"/>
              </a:rPr>
              <a:t> MISTI </a:t>
            </a:r>
            <a:r>
              <a:rPr lang="fr-FR" sz="500" dirty="0"/>
              <a:t>5MIB150 (</a:t>
            </a:r>
            <a:r>
              <a:rPr lang="it-IT" sz="500" dirty="0"/>
              <a:t>Szary/Pomarańczowy</a:t>
            </a:r>
            <a:r>
              <a:rPr lang="fr-FR" sz="500" dirty="0"/>
              <a:t>), 5MIB050 (</a:t>
            </a:r>
            <a:r>
              <a:rPr lang="it-IT" sz="500" dirty="0"/>
              <a:t>Granatowy/Szary</a:t>
            </a:r>
            <a:r>
              <a:rPr lang="fr-FR" sz="500" dirty="0"/>
              <a:t>)</a:t>
            </a:r>
            <a:r>
              <a:rPr lang="fr-FR" sz="500" dirty="0">
                <a:cs typeface="Calibri" panose="020F0502020204030204" pitchFamily="34" charset="0"/>
              </a:rPr>
              <a:t> </a:t>
            </a:r>
            <a:endParaRPr kumimoji="0" lang="en-GB" sz="500" b="0" i="0" u="none" strike="noStrike" kern="1200" cap="none" spc="0" normalizeH="0" baseline="0" noProof="0" dirty="0">
              <a:ln>
                <a:noFill/>
              </a:ln>
              <a:solidFill>
                <a:srgbClr val="000000"/>
              </a:solidFill>
              <a:effectLst/>
              <a:uLnTx/>
              <a:uFillTx/>
              <a:latin typeface="+mj-lt"/>
              <a:ea typeface="+mn-ea"/>
              <a:cs typeface="Calibri"/>
            </a:endParaRPr>
          </a:p>
          <a:p>
            <a:pPr lvl="0">
              <a:defRPr/>
            </a:pPr>
            <a:r>
              <a:rPr lang="en-US" sz="500" b="1" dirty="0" err="1">
                <a:solidFill>
                  <a:srgbClr val="000000"/>
                </a:solidFill>
                <a:latin typeface="+mj-lt"/>
                <a:cs typeface="Calibri"/>
              </a:rPr>
              <a:t>Bawełna</a:t>
            </a:r>
            <a:r>
              <a:rPr lang="en-US" sz="500" b="1" dirty="0">
                <a:solidFill>
                  <a:srgbClr val="000000"/>
                </a:solidFill>
                <a:latin typeface="+mj-lt"/>
                <a:cs typeface="Calibri"/>
              </a:rPr>
              <a:t> 60%, </a:t>
            </a:r>
            <a:r>
              <a:rPr lang="en-US" sz="500" b="1" dirty="0" err="1">
                <a:solidFill>
                  <a:srgbClr val="000000"/>
                </a:solidFill>
                <a:latin typeface="+mj-lt"/>
                <a:cs typeface="Calibri"/>
              </a:rPr>
              <a:t>Poliester</a:t>
            </a:r>
            <a:r>
              <a:rPr lang="en-US" sz="500" b="1" dirty="0">
                <a:solidFill>
                  <a:srgbClr val="000000"/>
                </a:solidFill>
                <a:latin typeface="+mj-lt"/>
                <a:cs typeface="Calibri"/>
              </a:rPr>
              <a:t> 40%</a:t>
            </a:r>
            <a:r>
              <a:rPr lang="en-GB" sz="500" b="1" dirty="0">
                <a:solidFill>
                  <a:srgbClr val="000000"/>
                </a:solidFill>
                <a:latin typeface="+mj-lt"/>
                <a:cs typeface="Calibri"/>
              </a:rPr>
              <a:t>, </a:t>
            </a:r>
            <a:r>
              <a:rPr kumimoji="0" lang="en-GB" sz="500" b="1" i="0" u="none" strike="noStrike" kern="1200" cap="none" spc="0" normalizeH="0" baseline="0" noProof="0" dirty="0">
                <a:ln>
                  <a:noFill/>
                </a:ln>
                <a:solidFill>
                  <a:srgbClr val="000000"/>
                </a:solidFill>
                <a:effectLst/>
                <a:uLnTx/>
                <a:uFillTx/>
                <a:latin typeface="+mj-lt"/>
                <a:ea typeface="+mn-ea"/>
                <a:cs typeface="Calibri"/>
              </a:rPr>
              <a:t>245 g/m²</a:t>
            </a:r>
          </a:p>
        </p:txBody>
      </p:sp>
      <p:sp>
        <p:nvSpPr>
          <p:cNvPr id="22" name="Rectangle 21"/>
          <p:cNvSpPr/>
          <p:nvPr/>
        </p:nvSpPr>
        <p:spPr>
          <a:xfrm>
            <a:off x="188800" y="1496616"/>
            <a:ext cx="6552568" cy="5700022"/>
          </a:xfrm>
          <a:prstGeom prst="rect">
            <a:avLst/>
          </a:prstGeom>
          <a:ln>
            <a:solidFill>
              <a:schemeClr val="tx1"/>
            </a:solidFill>
          </a:ln>
        </p:spPr>
        <p:txBody>
          <a:bodyPr wrap="square" tIns="0" bIns="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3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600" b="1" i="0" u="sng" strike="noStrike" kern="1200" cap="none" spc="0" normalizeH="0" baseline="0" noProof="0" dirty="0" err="1">
                <a:ln>
                  <a:noFill/>
                </a:ln>
                <a:solidFill>
                  <a:srgbClr val="000000"/>
                </a:solidFill>
                <a:effectLst/>
                <a:uLnTx/>
                <a:uFillTx/>
                <a:latin typeface="Calibri"/>
                <a:ea typeface="+mn-ea"/>
                <a:cs typeface="Calibri"/>
              </a:rPr>
              <a:t>Kategoria</a:t>
            </a:r>
            <a:r>
              <a:rPr kumimoji="0" lang="en-GB" sz="600" b="1" i="0" u="sng" strike="noStrike" kern="1200" cap="none" spc="0" normalizeH="0" baseline="0" noProof="0" dirty="0">
                <a:ln>
                  <a:noFill/>
                </a:ln>
                <a:solidFill>
                  <a:srgbClr val="000000"/>
                </a:solidFill>
                <a:effectLst/>
                <a:uLnTx/>
                <a:uFillTx/>
                <a:latin typeface="Calibri"/>
                <a:ea typeface="+mn-ea"/>
                <a:cs typeface="Calibri"/>
              </a:rPr>
              <a:t> 2 ŚOI –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zgodnie</a:t>
            </a:r>
            <a:r>
              <a:rPr kumimoji="0" lang="en-GB" sz="600" b="1" i="0" u="sng" strike="noStrike" kern="1200" cap="none" spc="0" normalizeH="0" baseline="0" noProof="0" dirty="0">
                <a:ln>
                  <a:noFill/>
                </a:ln>
                <a:solidFill>
                  <a:srgbClr val="000000"/>
                </a:solidFill>
                <a:effectLst/>
                <a:uLnTx/>
                <a:uFillTx/>
                <a:latin typeface="Calibri"/>
                <a:ea typeface="+mn-ea"/>
                <a:cs typeface="Calibri"/>
              </a:rPr>
              <a:t> z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normami</a:t>
            </a:r>
            <a:endParaRPr kumimoji="0" lang="en-GB" sz="6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5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EN ISO 13688:2013 (EN 340:2003)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Odzież</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ochronna</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Wymagania</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ogólne</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lang="en-GB" sz="600" b="1" dirty="0">
                <a:solidFill>
                  <a:srgbClr val="000000"/>
                </a:solidFill>
                <a:latin typeface="Calibri"/>
                <a:cs typeface="Calibri"/>
              </a:rPr>
              <a:t>	</a:t>
            </a:r>
          </a:p>
          <a:p>
            <a:pPr lvl="0">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EN 14404:2004+A1:2010 (</a:t>
            </a:r>
            <a:r>
              <a:rPr lang="en-GB" sz="600" b="1" dirty="0" err="1">
                <a:solidFill>
                  <a:srgbClr val="000000"/>
                </a:solidFill>
                <a:latin typeface="Calibri"/>
                <a:cs typeface="Calibri"/>
              </a:rPr>
              <a:t>Spodnie</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i</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lang="en-GB" sz="600" b="1" dirty="0" err="1">
                <a:solidFill>
                  <a:srgbClr val="000000"/>
                </a:solidFill>
                <a:latin typeface="Calibri"/>
                <a:cs typeface="Calibri"/>
              </a:rPr>
              <a:t>Kombinezon</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Nakolanniki</a:t>
            </a:r>
            <a:r>
              <a:rPr kumimoji="0" lang="en-GB" sz="600" b="1" i="0" u="none" strike="noStrike" kern="1200" cap="none" spc="0" normalizeH="0" baseline="0" noProof="0" dirty="0">
                <a:ln>
                  <a:noFill/>
                </a:ln>
                <a:solidFill>
                  <a:srgbClr val="000000"/>
                </a:solidFill>
                <a:effectLst/>
                <a:uLnTx/>
                <a:uFillTx/>
                <a:latin typeface="Calibri"/>
                <a:ea typeface="+mn-ea"/>
                <a:cs typeface="Calibri"/>
              </a:rPr>
              <a:t> do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pracy</a:t>
            </a:r>
            <a:r>
              <a:rPr kumimoji="0" lang="en-GB" sz="600" b="1" i="0" u="none" strike="noStrike" kern="1200" cap="none" spc="0" normalizeH="0" baseline="0" noProof="0" dirty="0">
                <a:ln>
                  <a:noFill/>
                </a:ln>
                <a:solidFill>
                  <a:srgbClr val="000000"/>
                </a:solidFill>
                <a:effectLst/>
                <a:uLnTx/>
                <a:uFillTx/>
                <a:latin typeface="Calibri"/>
                <a:ea typeface="+mn-ea"/>
                <a:cs typeface="Calibri"/>
              </a:rPr>
              <a:t> w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pozycji</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klęczącej</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lvl="0">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Obróbka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wstępna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- 5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prań</a:t>
            </a:r>
            <a:r>
              <a:rPr kumimoji="0" lang="en-GB" sz="600" b="0" i="0" u="none" strike="noStrike" kern="1200" cap="none" spc="0" normalizeH="0" baseline="0" noProof="0" dirty="0">
                <a:ln>
                  <a:noFill/>
                </a:ln>
                <a:solidFill>
                  <a:srgbClr val="000000"/>
                </a:solidFill>
                <a:effectLst/>
                <a:uLnTx/>
                <a:uFillTx/>
                <a:latin typeface="Calibri"/>
                <a:ea typeface="+mn-ea"/>
                <a:cs typeface="Calibri"/>
              </a:rPr>
              <a:t> w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temperaturze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US" sz="600" dirty="0">
                <a:solidFill>
                  <a:srgbClr val="000000"/>
                </a:solidFill>
                <a:latin typeface="Calibri"/>
                <a:cs typeface="Calibri"/>
              </a:rPr>
              <a:t>40°C </a:t>
            </a:r>
            <a:r>
              <a:rPr lang="en-US" sz="600" dirty="0" err="1">
                <a:solidFill>
                  <a:srgbClr val="000000"/>
                </a:solidFill>
                <a:latin typeface="Calibri"/>
                <a:cs typeface="Calibri"/>
              </a:rPr>
              <a:t>zgodnie</a:t>
            </a:r>
            <a:r>
              <a:rPr lang="en-US" sz="600" dirty="0">
                <a:solidFill>
                  <a:srgbClr val="000000"/>
                </a:solidFill>
                <a:latin typeface="Calibri"/>
                <a:cs typeface="Calibri"/>
              </a:rPr>
              <a:t> z </a:t>
            </a:r>
            <a:r>
              <a:rPr lang="en-US" sz="600" dirty="0" err="1">
                <a:solidFill>
                  <a:srgbClr val="000000"/>
                </a:solidFill>
                <a:latin typeface="Calibri"/>
                <a:cs typeface="Calibri"/>
              </a:rPr>
              <a:t>normą</a:t>
            </a:r>
            <a:r>
              <a:rPr lang="en-US" sz="600" dirty="0">
                <a:solidFill>
                  <a:srgbClr val="000000"/>
                </a:solidFill>
                <a:latin typeface="Calibri"/>
                <a:cs typeface="Calibri"/>
              </a:rPr>
              <a:t> ISO 6330: </a:t>
            </a:r>
            <a:r>
              <a:rPr lang="en-US" sz="600" dirty="0" err="1">
                <a:solidFill>
                  <a:srgbClr val="000000"/>
                </a:solidFill>
                <a:latin typeface="Calibri"/>
                <a:cs typeface="Calibri"/>
              </a:rPr>
              <a:t>domowe</a:t>
            </a:r>
            <a:r>
              <a:rPr lang="en-US" sz="600" dirty="0">
                <a:solidFill>
                  <a:srgbClr val="000000"/>
                </a:solidFill>
                <a:latin typeface="Calibri"/>
                <a:cs typeface="Calibri"/>
              </a:rPr>
              <a:t> </a:t>
            </a:r>
            <a:r>
              <a:rPr lang="en-US" sz="600" dirty="0" err="1">
                <a:solidFill>
                  <a:srgbClr val="000000"/>
                </a:solidFill>
                <a:latin typeface="Calibri"/>
                <a:cs typeface="Calibri"/>
              </a:rPr>
              <a:t>metody</a:t>
            </a:r>
            <a:r>
              <a:rPr lang="en-US" sz="600" dirty="0">
                <a:solidFill>
                  <a:srgbClr val="000000"/>
                </a:solidFill>
                <a:latin typeface="Calibri"/>
                <a:cs typeface="Calibri"/>
              </a:rPr>
              <a:t> </a:t>
            </a:r>
            <a:r>
              <a:rPr lang="en-US" sz="600" dirty="0" err="1">
                <a:solidFill>
                  <a:srgbClr val="000000"/>
                </a:solidFill>
                <a:latin typeface="Calibri"/>
                <a:cs typeface="Calibri"/>
              </a:rPr>
              <a:t>prania</a:t>
            </a:r>
            <a:r>
              <a:rPr lang="en-US" sz="600" dirty="0">
                <a:solidFill>
                  <a:srgbClr val="000000"/>
                </a:solidFill>
                <a:latin typeface="Calibri"/>
                <a:cs typeface="Calibri"/>
              </a:rPr>
              <a:t> </a:t>
            </a:r>
            <a:r>
              <a:rPr lang="en-US" sz="600" dirty="0" err="1">
                <a:solidFill>
                  <a:srgbClr val="000000"/>
                </a:solidFill>
                <a:latin typeface="Calibri"/>
                <a:cs typeface="Calibri"/>
              </a:rPr>
              <a:t>i</a:t>
            </a:r>
            <a:r>
              <a:rPr lang="en-US" sz="600" dirty="0">
                <a:solidFill>
                  <a:srgbClr val="000000"/>
                </a:solidFill>
                <a:latin typeface="Calibri"/>
                <a:cs typeface="Calibri"/>
              </a:rPr>
              <a:t> </a:t>
            </a:r>
            <a:r>
              <a:rPr lang="en-US" sz="600" dirty="0" err="1">
                <a:solidFill>
                  <a:srgbClr val="000000"/>
                </a:solidFill>
                <a:latin typeface="Calibri"/>
                <a:cs typeface="Calibri"/>
              </a:rPr>
              <a:t>suszenia</a:t>
            </a:r>
            <a:r>
              <a:rPr lang="en-US" sz="600" dirty="0">
                <a:solidFill>
                  <a:srgbClr val="000000"/>
                </a:solidFill>
                <a:latin typeface="Calibri"/>
                <a:cs typeface="Calibri"/>
              </a:rPr>
              <a:t>.</a:t>
            </a:r>
            <a:endParaRPr lang="en-GB" sz="600" dirty="0">
              <a:solidFill>
                <a:srgbClr val="000000"/>
              </a:solidFill>
              <a:latin typeface="Calibri"/>
              <a:cs typeface="Calibri"/>
            </a:endParaRPr>
          </a:p>
          <a:p>
            <a:pPr>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Osiągi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GB" sz="600" dirty="0" err="1">
                <a:solidFill>
                  <a:srgbClr val="000000"/>
                </a:solidFill>
                <a:latin typeface="Calibri"/>
                <a:cs typeface="Calibri"/>
              </a:rPr>
              <a:t>Spodnie</a:t>
            </a:r>
            <a:r>
              <a:rPr lang="en-GB" sz="600" dirty="0">
                <a:solidFill>
                  <a:srgbClr val="000000"/>
                </a:solidFill>
                <a:latin typeface="Calibri"/>
                <a:cs typeface="Calibri"/>
              </a:rPr>
              <a:t> </a:t>
            </a:r>
            <a:r>
              <a:rPr lang="fr-FR" sz="600" dirty="0">
                <a:solidFill>
                  <a:srgbClr val="000000"/>
                </a:solidFill>
                <a:latin typeface="Calibri"/>
                <a:cs typeface="Calibri"/>
              </a:rPr>
              <a:t>MISTI 5MIP150 (</a:t>
            </a:r>
            <a:r>
              <a:rPr lang="it-IT" sz="600" dirty="0">
                <a:solidFill>
                  <a:srgbClr val="000000"/>
                </a:solidFill>
                <a:latin typeface="Calibri"/>
                <a:cs typeface="Calibri"/>
              </a:rPr>
              <a:t>Szary/Pomarańczowy</a:t>
            </a:r>
            <a:r>
              <a:rPr lang="fr-FR" sz="600" dirty="0">
                <a:solidFill>
                  <a:srgbClr val="000000"/>
                </a:solidFill>
                <a:latin typeface="Calibri"/>
                <a:cs typeface="Calibri"/>
              </a:rPr>
              <a:t>),5MIP050 (</a:t>
            </a:r>
            <a:r>
              <a:rPr lang="it-IT" sz="600" dirty="0">
                <a:solidFill>
                  <a:srgbClr val="000000"/>
                </a:solidFill>
                <a:latin typeface="Calibri"/>
                <a:cs typeface="Calibri"/>
              </a:rPr>
              <a:t>Granatowy/Szary</a:t>
            </a:r>
            <a:r>
              <a:rPr lang="fr-FR" sz="600" dirty="0">
                <a:solidFill>
                  <a:srgbClr val="000000"/>
                </a:solidFill>
                <a:latin typeface="Calibri"/>
                <a:cs typeface="Calibri"/>
              </a:rPr>
              <a:t>)</a:t>
            </a:r>
            <a:r>
              <a:rPr lang="en-GB" sz="600" dirty="0">
                <a:solidFill>
                  <a:srgbClr val="000000"/>
                </a:solidFill>
                <a:latin typeface="Calibri"/>
                <a:cs typeface="Calibri"/>
              </a:rPr>
              <a:t> </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Poziom</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Stosuje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się</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nakolannikami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symb</a:t>
            </a:r>
            <a:r>
              <a:rPr kumimoji="0" lang="en-GB" sz="600" b="0" i="0" u="none" strike="noStrike" kern="1200" cap="none" spc="0" normalizeH="0" baseline="0" noProof="0" dirty="0">
                <a:ln>
                  <a:noFill/>
                </a:ln>
                <a:solidFill>
                  <a:srgbClr val="000000"/>
                </a:solidFill>
                <a:effectLst/>
                <a:uLnTx/>
                <a:uFillTx/>
                <a:latin typeface="Calibri"/>
                <a:ea typeface="+mn-ea"/>
                <a:cs typeface="Calibri"/>
              </a:rPr>
              <a:t>. 8KNEE)</a:t>
            </a:r>
          </a:p>
          <a:p>
            <a:pPr lvl="0">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GB" sz="600" dirty="0" err="1">
                <a:solidFill>
                  <a:srgbClr val="000000"/>
                </a:solidFill>
                <a:latin typeface="Calibri"/>
                <a:cs typeface="Calibri"/>
              </a:rPr>
              <a:t>Kombinezon</a:t>
            </a:r>
            <a:r>
              <a:rPr lang="en-GB" sz="600" dirty="0">
                <a:solidFill>
                  <a:srgbClr val="000000"/>
                </a:solidFill>
                <a:latin typeface="Calibri"/>
                <a:cs typeface="Calibri"/>
              </a:rPr>
              <a:t> MISTI </a:t>
            </a:r>
            <a:r>
              <a:rPr lang="fr-FR" sz="600" dirty="0">
                <a:solidFill>
                  <a:srgbClr val="000000"/>
                </a:solidFill>
                <a:latin typeface="Calibri"/>
                <a:cs typeface="Calibri"/>
              </a:rPr>
              <a:t>5MIB150 (</a:t>
            </a:r>
            <a:r>
              <a:rPr lang="it-IT" sz="600" dirty="0">
                <a:solidFill>
                  <a:srgbClr val="000000"/>
                </a:solidFill>
                <a:latin typeface="Calibri"/>
                <a:cs typeface="Calibri"/>
              </a:rPr>
              <a:t>Szary/Pomarańczowy</a:t>
            </a:r>
            <a:r>
              <a:rPr lang="fr-FR" sz="600" dirty="0">
                <a:solidFill>
                  <a:srgbClr val="000000"/>
                </a:solidFill>
                <a:latin typeface="Calibri"/>
                <a:cs typeface="Calibri"/>
              </a:rPr>
              <a:t>), 5MIB050 (</a:t>
            </a:r>
            <a:r>
              <a:rPr lang="it-IT" sz="600" dirty="0">
                <a:solidFill>
                  <a:srgbClr val="000000"/>
                </a:solidFill>
                <a:latin typeface="Calibri"/>
                <a:cs typeface="Calibri"/>
              </a:rPr>
              <a:t>Granatowy/Szary</a:t>
            </a:r>
            <a:r>
              <a:rPr lang="fr-FR" sz="600" dirty="0">
                <a:solidFill>
                  <a:srgbClr val="000000"/>
                </a:solidFill>
                <a:latin typeface="Calibri"/>
                <a:cs typeface="Calibri"/>
              </a:rPr>
              <a:t>) </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Poziom</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Stosuje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się</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nakolannikami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symb</a:t>
            </a:r>
            <a:r>
              <a:rPr kumimoji="0" lang="en-GB" sz="600" b="0" i="0" u="none" strike="noStrike" kern="1200" cap="none" spc="0" normalizeH="0" baseline="0" noProof="0" dirty="0">
                <a:ln>
                  <a:noFill/>
                </a:ln>
                <a:solidFill>
                  <a:srgbClr val="000000"/>
                </a:solidFill>
                <a:effectLst/>
                <a:uLnTx/>
                <a:uFillTx/>
                <a:latin typeface="Calibri"/>
                <a:ea typeface="+mn-ea"/>
                <a:cs typeface="Calibri"/>
              </a:rPr>
              <a:t>. 8KNEE)</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Klasyfikacja</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nakolanników</a:t>
            </a:r>
            <a:r>
              <a:rPr kumimoji="0" lang="en-GB" sz="600" b="1" i="0" u="none" strike="noStrike" kern="1200" cap="none" spc="0" normalizeH="0" baseline="0" noProof="0" dirty="0">
                <a:ln>
                  <a:noFill/>
                </a:ln>
                <a:solidFill>
                  <a:srgbClr val="000000"/>
                </a:solidFill>
                <a:effectLst/>
                <a:uLnTx/>
                <a:uFillTx/>
                <a:latin typeface="Calibri"/>
                <a:ea typeface="+mn-ea"/>
                <a:cs typeface="Calibri"/>
              </a:rPr>
              <a:t> jest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następująca</a:t>
            </a:r>
            <a:r>
              <a:rPr kumimoji="0" lang="en-GB" sz="600" b="1"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1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niezależne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od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innych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ubrań</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zapinane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nogawkach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pianki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innej</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wyściółki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zamocowane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w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kieszeniach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nogawkach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przymocowane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stałe</a:t>
            </a:r>
            <a:r>
              <a:rPr kumimoji="0" lang="en-GB" sz="600" b="0" i="0" u="none" strike="noStrike" kern="1200" cap="none" spc="0" normalizeH="0" baseline="0" noProof="0" dirty="0">
                <a:ln>
                  <a:noFill/>
                </a:ln>
                <a:solidFill>
                  <a:srgbClr val="000000"/>
                </a:solidFill>
                <a:effectLst/>
                <a:uLnTx/>
                <a:uFillTx/>
                <a:latin typeface="Calibri"/>
                <a:ea typeface="+mn-ea"/>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spodni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3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nieprzytwierdzane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ciała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lecz</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umieszczane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w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odpowiedniej</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pozycji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zależnie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od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ruchów</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użytkownika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Typ</a:t>
            </a:r>
            <a:r>
              <a:rPr kumimoji="0" lang="en-GB" sz="600" b="1" i="0" u="none" strike="noStrike" kern="1200" cap="none" spc="0" normalizeH="0" baseline="0" noProof="0" dirty="0">
                <a:ln>
                  <a:noFill/>
                </a:ln>
                <a:solidFill>
                  <a:srgbClr val="000000"/>
                </a:solidFill>
                <a:effectLst/>
                <a:uLnTx/>
                <a:uFillTx/>
                <a:latin typeface="Calibri"/>
                <a:ea typeface="+mn-ea"/>
                <a:cs typeface="Calibri"/>
              </a:rPr>
              <a:t> 4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Nakolanniki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które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są</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częścią</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jednostki</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dodatkowymi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funkcjami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takimi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jak</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stelaż</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podporowy</a:t>
            </a:r>
            <a:r>
              <a:rPr kumimoji="0" lang="en-GB" sz="600" b="0" i="0" u="none" strike="noStrike" kern="1200" cap="none" spc="0" normalizeH="0" baseline="0" noProof="0" dirty="0">
                <a:ln>
                  <a:noFill/>
                </a:ln>
                <a:solidFill>
                  <a:srgbClr val="000000"/>
                </a:solidFill>
                <a:effectLst/>
                <a:uLnTx/>
                <a:uFillTx/>
                <a:latin typeface="Calibri"/>
                <a:ea typeface="+mn-ea"/>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wstawania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siedzisko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klęczące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Można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nosić</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przytwierdzone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ciała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niezależnie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Poziom</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ochrony</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Płaskie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powierzchnie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podłogowe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Poziom</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ochrony</a:t>
            </a:r>
            <a:r>
              <a:rPr kumimoji="0" lang="en-GB" sz="600" b="1" i="0" u="none" strike="noStrike" kern="1200" cap="none" spc="0" normalizeH="0" baseline="0" noProof="0" dirty="0">
                <a:ln>
                  <a:noFill/>
                </a:ln>
                <a:solidFill>
                  <a:srgbClr val="000000"/>
                </a:solidFill>
                <a:effectLst/>
                <a:uLnTx/>
                <a:uFillTx/>
                <a:latin typeface="Calibri"/>
                <a:ea typeface="+mn-ea"/>
                <a:cs typeface="Calibri"/>
              </a:rPr>
              <a:t> 1: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Płaskie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nierówne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powierzchnie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podłogowe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Chroni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przebiciem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siłą</a:t>
            </a:r>
            <a:r>
              <a:rPr kumimoji="0" lang="en-GB" sz="600" b="0" i="0" u="none" strike="noStrike" kern="1200" cap="none" spc="0" normalizeH="0" baseline="0" noProof="0" dirty="0">
                <a:ln>
                  <a:noFill/>
                </a:ln>
                <a:solidFill>
                  <a:srgbClr val="000000"/>
                </a:solidFill>
                <a:effectLst/>
                <a:uLnTx/>
                <a:uFillTx/>
                <a:latin typeface="Calibri"/>
                <a:ea typeface="+mn-ea"/>
                <a:cs typeface="Calibri"/>
              </a:rPr>
              <a:t> 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wartości</a:t>
            </a:r>
            <a:r>
              <a:rPr kumimoji="0" lang="en-GB" sz="600" b="0" i="0" u="none" strike="noStrike" kern="1200" cap="none" spc="0" normalizeH="0" baseline="0" noProof="0" dirty="0">
                <a:ln>
                  <a:noFill/>
                </a:ln>
                <a:solidFill>
                  <a:srgbClr val="000000"/>
                </a:solidFill>
                <a:effectLst/>
                <a:uLnTx/>
                <a:uFillTx/>
                <a:latin typeface="Calibri"/>
                <a:ea typeface="+mn-ea"/>
                <a:cs typeface="Calibri"/>
              </a:rPr>
              <a:t> co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najmniej</a:t>
            </a:r>
            <a:r>
              <a:rPr kumimoji="0" lang="en-GB" sz="600" b="0" i="0" u="none" strike="noStrike" kern="1200" cap="none" spc="0" normalizeH="0" baseline="0" noProof="0" dirty="0">
                <a:ln>
                  <a:noFill/>
                </a:ln>
                <a:solidFill>
                  <a:srgbClr val="000000"/>
                </a:solidFill>
                <a:effectLst/>
                <a:uLnTx/>
                <a:uFillTx/>
                <a:latin typeface="Calibri"/>
                <a:ea typeface="+mn-ea"/>
                <a:cs typeface="Calibri"/>
              </a:rPr>
              <a:t> (100 ± 5) N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Poziom</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ochrony</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Płaskie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nierówne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powierzchnie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podłogowe</a:t>
            </a:r>
            <a:r>
              <a:rPr kumimoji="0" lang="en-GB" sz="600" b="0" i="0" u="none" strike="noStrike" kern="1200" cap="none" spc="0" normalizeH="0" baseline="0" noProof="0" dirty="0">
                <a:ln>
                  <a:noFill/>
                </a:ln>
                <a:solidFill>
                  <a:srgbClr val="000000"/>
                </a:solidFill>
                <a:effectLst/>
                <a:uLnTx/>
                <a:uFillTx/>
                <a:latin typeface="Calibri"/>
                <a:ea typeface="+mn-ea"/>
                <a:cs typeface="Calibri"/>
              </a:rPr>
              <a:t> w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trudnych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warunkach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Chroni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przebiciem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siłą</a:t>
            </a:r>
            <a:r>
              <a:rPr kumimoji="0" lang="en-GB" sz="600" b="0" i="0" u="none" strike="noStrike" kern="1200" cap="none" spc="0" normalizeH="0" baseline="0" noProof="0" dirty="0">
                <a:ln>
                  <a:noFill/>
                </a:ln>
                <a:solidFill>
                  <a:srgbClr val="000000"/>
                </a:solidFill>
                <a:effectLst/>
                <a:uLnTx/>
                <a:uFillTx/>
                <a:latin typeface="Calibri"/>
                <a:ea typeface="+mn-ea"/>
                <a:cs typeface="Calibri"/>
              </a:rPr>
              <a:t> 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wartości</a:t>
            </a:r>
            <a:r>
              <a:rPr kumimoji="0" lang="en-GB" sz="600" b="0" i="0" u="none" strike="noStrike" kern="1200" cap="none" spc="0" normalizeH="0" baseline="0" noProof="0" dirty="0">
                <a:ln>
                  <a:noFill/>
                </a:ln>
                <a:solidFill>
                  <a:srgbClr val="000000"/>
                </a:solidFill>
                <a:effectLst/>
                <a:uLnTx/>
                <a:uFillTx/>
                <a:latin typeface="Calibri"/>
                <a:ea typeface="+mn-ea"/>
                <a:cs typeface="Calibri"/>
              </a:rPr>
              <a:t> co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najmniej</a:t>
            </a:r>
            <a:r>
              <a:rPr kumimoji="0" lang="en-GB" sz="600" b="0" i="0" u="none" strike="noStrike" kern="1200" cap="none" spc="0" normalizeH="0" baseline="0" noProof="0" dirty="0">
                <a:ln>
                  <a:noFill/>
                </a:ln>
                <a:solidFill>
                  <a:srgbClr val="000000"/>
                </a:solidFill>
                <a:effectLst/>
                <a:uLnTx/>
                <a:uFillTx/>
                <a:latin typeface="Calibri"/>
                <a:ea typeface="+mn-ea"/>
                <a:cs typeface="Calibri"/>
              </a:rPr>
              <a:t> (250 ± 10) 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Instrukcje</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dotyczące</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dbałości</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r>
              <a:rPr lang="en-US" sz="600" dirty="0" err="1">
                <a:solidFill>
                  <a:srgbClr val="000000"/>
                </a:solidFill>
                <a:latin typeface="Calibri"/>
                <a:cs typeface="Calibri"/>
              </a:rPr>
              <a:t>Prać</a:t>
            </a:r>
            <a:r>
              <a:rPr lang="en-US" sz="600" dirty="0">
                <a:solidFill>
                  <a:srgbClr val="000000"/>
                </a:solidFill>
                <a:latin typeface="Calibri"/>
                <a:cs typeface="Calibri"/>
              </a:rPr>
              <a:t> w </a:t>
            </a:r>
            <a:r>
              <a:rPr lang="en-US" sz="600" dirty="0" err="1">
                <a:solidFill>
                  <a:srgbClr val="000000"/>
                </a:solidFill>
                <a:latin typeface="Calibri"/>
                <a:cs typeface="Calibri"/>
              </a:rPr>
              <a:t>temperaturze</a:t>
            </a:r>
            <a:r>
              <a:rPr lang="en-US" sz="600" dirty="0">
                <a:solidFill>
                  <a:srgbClr val="000000"/>
                </a:solidFill>
                <a:latin typeface="Calibri"/>
                <a:cs typeface="Calibri"/>
              </a:rPr>
              <a:t> 40°C </a:t>
            </a:r>
            <a:r>
              <a:rPr lang="en-US" sz="600" dirty="0" err="1">
                <a:solidFill>
                  <a:srgbClr val="000000"/>
                </a:solidFill>
                <a:latin typeface="Calibri"/>
                <a:cs typeface="Calibri"/>
              </a:rPr>
              <a:t>zgodnie</a:t>
            </a:r>
            <a:r>
              <a:rPr lang="en-US" sz="600" dirty="0">
                <a:solidFill>
                  <a:srgbClr val="000000"/>
                </a:solidFill>
                <a:latin typeface="Calibri"/>
                <a:cs typeface="Calibri"/>
              </a:rPr>
              <a:t> z </a:t>
            </a:r>
            <a:r>
              <a:rPr lang="en-US" sz="600" dirty="0" err="1">
                <a:solidFill>
                  <a:srgbClr val="000000"/>
                </a:solidFill>
                <a:latin typeface="Calibri"/>
                <a:cs typeface="Calibri"/>
              </a:rPr>
              <a:t>normą</a:t>
            </a:r>
            <a:r>
              <a:rPr lang="en-US" sz="600" dirty="0">
                <a:solidFill>
                  <a:srgbClr val="000000"/>
                </a:solidFill>
                <a:latin typeface="Calibri"/>
                <a:cs typeface="Calibri"/>
              </a:rPr>
              <a:t> ISO 6330: </a:t>
            </a:r>
            <a:r>
              <a:rPr lang="en-US" sz="600" dirty="0" err="1">
                <a:solidFill>
                  <a:srgbClr val="000000"/>
                </a:solidFill>
                <a:latin typeface="Calibri"/>
                <a:cs typeface="Calibri"/>
              </a:rPr>
              <a:t>domowe</a:t>
            </a:r>
            <a:r>
              <a:rPr lang="en-US" sz="600" dirty="0">
                <a:solidFill>
                  <a:srgbClr val="000000"/>
                </a:solidFill>
                <a:latin typeface="Calibri"/>
                <a:cs typeface="Calibri"/>
              </a:rPr>
              <a:t> </a:t>
            </a:r>
            <a:r>
              <a:rPr lang="en-US" sz="600" dirty="0" err="1">
                <a:solidFill>
                  <a:srgbClr val="000000"/>
                </a:solidFill>
                <a:latin typeface="Calibri"/>
                <a:cs typeface="Calibri"/>
              </a:rPr>
              <a:t>metody</a:t>
            </a:r>
            <a:r>
              <a:rPr lang="en-US" sz="600" dirty="0">
                <a:solidFill>
                  <a:srgbClr val="000000"/>
                </a:solidFill>
                <a:latin typeface="Calibri"/>
                <a:cs typeface="Calibri"/>
              </a:rPr>
              <a:t> </a:t>
            </a:r>
            <a:r>
              <a:rPr lang="en-US" sz="600" dirty="0" err="1">
                <a:solidFill>
                  <a:srgbClr val="000000"/>
                </a:solidFill>
                <a:latin typeface="Calibri"/>
                <a:cs typeface="Calibri"/>
              </a:rPr>
              <a:t>prania</a:t>
            </a:r>
            <a:r>
              <a:rPr lang="en-US" sz="600" dirty="0">
                <a:solidFill>
                  <a:srgbClr val="000000"/>
                </a:solidFill>
                <a:latin typeface="Calibri"/>
                <a:cs typeface="Calibri"/>
              </a:rPr>
              <a:t> </a:t>
            </a:r>
            <a:r>
              <a:rPr lang="en-US" sz="600" dirty="0" err="1">
                <a:solidFill>
                  <a:srgbClr val="000000"/>
                </a:solidFill>
                <a:latin typeface="Calibri"/>
                <a:cs typeface="Calibri"/>
              </a:rPr>
              <a:t>i</a:t>
            </a:r>
            <a:r>
              <a:rPr lang="en-US" sz="600" dirty="0">
                <a:solidFill>
                  <a:srgbClr val="000000"/>
                </a:solidFill>
                <a:latin typeface="Calibri"/>
                <a:cs typeface="Calibri"/>
              </a:rPr>
              <a:t> </a:t>
            </a:r>
            <a:r>
              <a:rPr lang="en-US" sz="600" dirty="0" err="1">
                <a:solidFill>
                  <a:srgbClr val="000000"/>
                </a:solidFill>
                <a:latin typeface="Calibri"/>
                <a:cs typeface="Calibri"/>
              </a:rPr>
              <a:t>suszenia</a:t>
            </a:r>
            <a:r>
              <a:rPr lang="en-US" sz="600" dirty="0">
                <a:solidFill>
                  <a:srgbClr val="000000"/>
                </a:solidFill>
                <a:latin typeface="Calibri"/>
                <a:cs typeface="Calibri"/>
              </a:rPr>
              <a:t>.</a:t>
            </a:r>
            <a:endParaRPr lang="fr-FR" sz="600" dirty="0">
              <a:solidFill>
                <a:srgbClr val="000000"/>
              </a:solidFill>
              <a:latin typeface="Calibri"/>
              <a:cs typeface="Calibri"/>
            </a:endParaRPr>
          </a:p>
          <a:p>
            <a:r>
              <a:rPr lang="en-US" sz="600" dirty="0" err="1">
                <a:solidFill>
                  <a:srgbClr val="000000"/>
                </a:solidFill>
                <a:latin typeface="Calibri"/>
                <a:cs typeface="Calibri"/>
              </a:rPr>
              <a:t>Dozwolone</a:t>
            </a:r>
            <a:r>
              <a:rPr lang="en-US" sz="600" dirty="0">
                <a:solidFill>
                  <a:srgbClr val="000000"/>
                </a:solidFill>
                <a:latin typeface="Calibri"/>
                <a:cs typeface="Calibri"/>
              </a:rPr>
              <a:t> </a:t>
            </a:r>
            <a:r>
              <a:rPr lang="en-US" sz="600" dirty="0" err="1">
                <a:solidFill>
                  <a:srgbClr val="000000"/>
                </a:solidFill>
                <a:latin typeface="Calibri"/>
                <a:cs typeface="Calibri"/>
              </a:rPr>
              <a:t>suszenie</a:t>
            </a:r>
            <a:r>
              <a:rPr lang="en-US" sz="600" dirty="0">
                <a:solidFill>
                  <a:srgbClr val="000000"/>
                </a:solidFill>
                <a:latin typeface="Calibri"/>
                <a:cs typeface="Calibri"/>
              </a:rPr>
              <a:t> w </a:t>
            </a:r>
            <a:r>
              <a:rPr lang="en-US" sz="600" dirty="0" err="1">
                <a:solidFill>
                  <a:srgbClr val="000000"/>
                </a:solidFill>
                <a:latin typeface="Calibri"/>
                <a:cs typeface="Calibri"/>
              </a:rPr>
              <a:t>umiarkowanej</a:t>
            </a:r>
            <a:r>
              <a:rPr lang="en-US" sz="600" dirty="0">
                <a:solidFill>
                  <a:srgbClr val="000000"/>
                </a:solidFill>
                <a:latin typeface="Calibri"/>
                <a:cs typeface="Calibri"/>
              </a:rPr>
              <a:t> </a:t>
            </a:r>
            <a:r>
              <a:rPr lang="en-US" sz="600" dirty="0" err="1">
                <a:solidFill>
                  <a:srgbClr val="000000"/>
                </a:solidFill>
                <a:latin typeface="Calibri"/>
                <a:cs typeface="Calibri"/>
              </a:rPr>
              <a:t>temperaturze</a:t>
            </a:r>
            <a:r>
              <a:rPr lang="en-US" sz="600" dirty="0">
                <a:solidFill>
                  <a:srgbClr val="000000"/>
                </a:solidFill>
                <a:latin typeface="Calibri"/>
                <a:cs typeface="Calibri"/>
              </a:rPr>
              <a:t> (</a:t>
            </a:r>
            <a:r>
              <a:rPr lang="en-US" sz="600" dirty="0" err="1">
                <a:solidFill>
                  <a:srgbClr val="000000"/>
                </a:solidFill>
                <a:latin typeface="Calibri"/>
                <a:cs typeface="Calibri"/>
              </a:rPr>
              <a:t>maksymalnie</a:t>
            </a:r>
            <a:r>
              <a:rPr lang="en-US" sz="600" dirty="0">
                <a:solidFill>
                  <a:srgbClr val="000000"/>
                </a:solidFill>
                <a:latin typeface="Calibri"/>
                <a:cs typeface="Calibri"/>
              </a:rPr>
              <a:t> 60°C)</a:t>
            </a:r>
            <a:endParaRPr lang="fr-FR" sz="600" dirty="0">
              <a:solidFill>
                <a:srgbClr val="000000"/>
              </a:solidFill>
              <a:latin typeface="Calibri"/>
              <a:cs typeface="Calibri"/>
            </a:endParaRPr>
          </a:p>
          <a:p>
            <a:r>
              <a:rPr lang="en-US" sz="600" dirty="0" err="1">
                <a:solidFill>
                  <a:srgbClr val="000000"/>
                </a:solidFill>
                <a:latin typeface="Calibri"/>
                <a:cs typeface="Calibri"/>
              </a:rPr>
              <a:t>Nie</a:t>
            </a:r>
            <a:r>
              <a:rPr lang="en-US" sz="600" dirty="0">
                <a:solidFill>
                  <a:srgbClr val="000000"/>
                </a:solidFill>
                <a:latin typeface="Calibri"/>
                <a:cs typeface="Calibri"/>
              </a:rPr>
              <a:t> </a:t>
            </a:r>
            <a:r>
              <a:rPr lang="en-US" sz="600" dirty="0" err="1">
                <a:solidFill>
                  <a:srgbClr val="000000"/>
                </a:solidFill>
                <a:latin typeface="Calibri"/>
                <a:cs typeface="Calibri"/>
              </a:rPr>
              <a:t>wybielać</a:t>
            </a:r>
            <a:r>
              <a:rPr lang="en-US" sz="600" dirty="0">
                <a:solidFill>
                  <a:srgbClr val="000000"/>
                </a:solidFill>
                <a:latin typeface="Calibri"/>
                <a:cs typeface="Calibri"/>
              </a:rPr>
              <a:t>, </a:t>
            </a:r>
            <a:r>
              <a:rPr lang="en-US" sz="600" dirty="0" err="1">
                <a:solidFill>
                  <a:srgbClr val="000000"/>
                </a:solidFill>
                <a:latin typeface="Calibri"/>
                <a:cs typeface="Calibri"/>
              </a:rPr>
              <a:t>czyścić</a:t>
            </a:r>
            <a:r>
              <a:rPr lang="en-US" sz="600" dirty="0">
                <a:solidFill>
                  <a:srgbClr val="000000"/>
                </a:solidFill>
                <a:latin typeface="Calibri"/>
                <a:cs typeface="Calibri"/>
              </a:rPr>
              <a:t> </a:t>
            </a:r>
            <a:r>
              <a:rPr lang="en-US" sz="600" dirty="0" err="1">
                <a:solidFill>
                  <a:srgbClr val="000000"/>
                </a:solidFill>
                <a:latin typeface="Calibri"/>
                <a:cs typeface="Calibri"/>
              </a:rPr>
              <a:t>chemicznie</a:t>
            </a:r>
            <a:r>
              <a:rPr lang="en-US" sz="600" dirty="0">
                <a:solidFill>
                  <a:srgbClr val="000000"/>
                </a:solidFill>
                <a:latin typeface="Calibri"/>
                <a:cs typeface="Calibri"/>
              </a:rPr>
              <a:t> z </a:t>
            </a:r>
            <a:r>
              <a:rPr lang="en-US" sz="600" dirty="0" err="1">
                <a:solidFill>
                  <a:srgbClr val="000000"/>
                </a:solidFill>
                <a:latin typeface="Calibri"/>
                <a:cs typeface="Calibri"/>
              </a:rPr>
              <a:t>użyciem</a:t>
            </a:r>
            <a:r>
              <a:rPr lang="en-US" sz="600" dirty="0">
                <a:solidFill>
                  <a:srgbClr val="000000"/>
                </a:solidFill>
                <a:latin typeface="Calibri"/>
                <a:cs typeface="Calibri"/>
              </a:rPr>
              <a:t> </a:t>
            </a:r>
            <a:r>
              <a:rPr lang="en-US" sz="600" dirty="0" err="1">
                <a:solidFill>
                  <a:srgbClr val="000000"/>
                </a:solidFill>
                <a:latin typeface="Calibri"/>
                <a:cs typeface="Calibri"/>
              </a:rPr>
              <a:t>zwykłych</a:t>
            </a:r>
            <a:r>
              <a:rPr lang="en-US" sz="600" dirty="0">
                <a:solidFill>
                  <a:srgbClr val="000000"/>
                </a:solidFill>
                <a:latin typeface="Calibri"/>
                <a:cs typeface="Calibri"/>
              </a:rPr>
              <a:t> </a:t>
            </a:r>
            <a:r>
              <a:rPr lang="en-US" sz="600" dirty="0" err="1">
                <a:solidFill>
                  <a:srgbClr val="000000"/>
                </a:solidFill>
                <a:latin typeface="Calibri"/>
                <a:cs typeface="Calibri"/>
              </a:rPr>
              <a:t>zwyczajowych</a:t>
            </a:r>
            <a:r>
              <a:rPr lang="en-US" sz="600" dirty="0">
                <a:solidFill>
                  <a:srgbClr val="000000"/>
                </a:solidFill>
                <a:latin typeface="Calibri"/>
                <a:cs typeface="Calibri"/>
              </a:rPr>
              <a:t> </a:t>
            </a:r>
            <a:r>
              <a:rPr lang="en-US" sz="600" dirty="0" err="1">
                <a:solidFill>
                  <a:srgbClr val="000000"/>
                </a:solidFill>
                <a:latin typeface="Calibri"/>
                <a:cs typeface="Calibri"/>
              </a:rPr>
              <a:t>rozpuszczalników</a:t>
            </a:r>
            <a:r>
              <a:rPr lang="en-US" sz="600" dirty="0">
                <a:solidFill>
                  <a:srgbClr val="000000"/>
                </a:solidFill>
                <a:latin typeface="Calibri"/>
                <a:cs typeface="Calibri"/>
              </a:rPr>
              <a:t>.</a:t>
            </a:r>
            <a:endParaRPr lang="fr-FR" sz="600" dirty="0">
              <a:solidFill>
                <a:srgbClr val="000000"/>
              </a:solidFill>
              <a:latin typeface="Calibri"/>
              <a:cs typeface="Calibri"/>
            </a:endParaRPr>
          </a:p>
          <a:p>
            <a:r>
              <a:rPr lang="en-US" sz="600" dirty="0" err="1">
                <a:solidFill>
                  <a:srgbClr val="000000"/>
                </a:solidFill>
                <a:latin typeface="Calibri"/>
                <a:cs typeface="Calibri"/>
              </a:rPr>
              <a:t>Prasować</a:t>
            </a:r>
            <a:r>
              <a:rPr lang="en-US" sz="600" dirty="0">
                <a:solidFill>
                  <a:srgbClr val="000000"/>
                </a:solidFill>
                <a:latin typeface="Calibri"/>
                <a:cs typeface="Calibri"/>
              </a:rPr>
              <a:t> w </a:t>
            </a:r>
            <a:r>
              <a:rPr lang="en-US" sz="600" dirty="0" err="1">
                <a:solidFill>
                  <a:srgbClr val="000000"/>
                </a:solidFill>
                <a:latin typeface="Calibri"/>
                <a:cs typeface="Calibri"/>
              </a:rPr>
              <a:t>średniej</a:t>
            </a:r>
            <a:r>
              <a:rPr lang="en-US" sz="600" dirty="0">
                <a:solidFill>
                  <a:srgbClr val="000000"/>
                </a:solidFill>
                <a:latin typeface="Calibri"/>
                <a:cs typeface="Calibri"/>
              </a:rPr>
              <a:t> </a:t>
            </a:r>
            <a:r>
              <a:rPr lang="en-US" sz="600" dirty="0" err="1">
                <a:solidFill>
                  <a:srgbClr val="000000"/>
                </a:solidFill>
                <a:latin typeface="Calibri"/>
                <a:cs typeface="Calibri"/>
              </a:rPr>
              <a:t>temperaturze</a:t>
            </a:r>
            <a:r>
              <a:rPr lang="en-US" sz="600" dirty="0">
                <a:solidFill>
                  <a:srgbClr val="000000"/>
                </a:solidFill>
                <a:latin typeface="Calibri"/>
                <a:cs typeface="Calibri"/>
              </a:rPr>
              <a:t> (</a:t>
            </a:r>
            <a:r>
              <a:rPr lang="en-US" sz="600" dirty="0" err="1">
                <a:solidFill>
                  <a:srgbClr val="000000"/>
                </a:solidFill>
                <a:latin typeface="Calibri"/>
                <a:cs typeface="Calibri"/>
              </a:rPr>
              <a:t>poniżej</a:t>
            </a:r>
            <a:r>
              <a:rPr lang="en-US" sz="600" dirty="0">
                <a:solidFill>
                  <a:srgbClr val="000000"/>
                </a:solidFill>
                <a:latin typeface="Calibri"/>
                <a:cs typeface="Calibri"/>
              </a:rPr>
              <a:t> 150°C).</a:t>
            </a:r>
            <a:endParaRPr lang="fr-FR" sz="600" dirty="0">
              <a:solidFill>
                <a:srgbClr val="000000"/>
              </a:solidFill>
              <a:latin typeface="Calibri"/>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lvl="0">
              <a:defRPr/>
            </a:pPr>
            <a:r>
              <a:rPr lang="pl-PL" sz="600" dirty="0">
                <a:solidFill>
                  <a:srgbClr val="000000"/>
                </a:solidFill>
                <a:latin typeface="Calibri"/>
                <a:cs typeface="Calibri"/>
              </a:rPr>
              <a:t>Odzież ochronną należy prać regularnie i zgodnie z zaleceniami. Po oczyszczeniu odzieży ochronnej sprawdź ją przed ponownym użyciem. Po każdym praniu wysusz ją i wyprasuj, aby uzyskać lepszą wydajność. Żywotność odzieży jest związana z warunkami użytkowania i konserwacji.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Przechowywanie</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lvl="0">
              <a:defRPr/>
            </a:pP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przechowuj</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odzieży</a:t>
            </a:r>
            <a:r>
              <a:rPr kumimoji="0" lang="en-GB" sz="600" b="0" i="0" u="none" strike="noStrike" kern="1200" cap="none" spc="0" normalizeH="0" baseline="0" noProof="0" dirty="0">
                <a:ln>
                  <a:noFill/>
                </a:ln>
                <a:solidFill>
                  <a:srgbClr val="000000"/>
                </a:solidFill>
                <a:effectLst/>
                <a:uLnTx/>
                <a:uFillTx/>
                <a:latin typeface="Calibri"/>
                <a:ea typeface="+mn-ea"/>
                <a:cs typeface="Calibri"/>
              </a:rPr>
              <a:t> w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wilgotnych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warunkach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narażaj</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jej</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bezpośrednie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działanie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promieni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słonecznych</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gdyż</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światło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słoneczne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może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powodować</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płowienie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kolorów</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pl-PL" sz="600" dirty="0">
                <a:solidFill>
                  <a:srgbClr val="000000"/>
                </a:solidFill>
                <a:latin typeface="Calibri"/>
                <a:cs typeface="Calibri"/>
              </a:rPr>
              <a:t>Niniejszy produkt można transportować w stanie dostarczonym przez producenta. </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Calibri"/>
              <a:cs typeface="Calibri"/>
            </a:endParaRPr>
          </a:p>
          <a:p>
            <a:pPr lvl="0">
              <a:spcAft>
                <a:spcPts val="0"/>
              </a:spcAft>
              <a:defRPr/>
            </a:pPr>
            <a:r>
              <a:rPr lang="en-GB" sz="600" b="1" dirty="0" err="1">
                <a:solidFill>
                  <a:srgbClr val="000000"/>
                </a:solidFill>
                <a:latin typeface="Calibri"/>
                <a:cs typeface="Calibri"/>
              </a:rPr>
              <a:t>Naprawa</a:t>
            </a:r>
            <a:r>
              <a:rPr lang="en-GB" sz="600" b="1" dirty="0">
                <a:solidFill>
                  <a:srgbClr val="000000"/>
                </a:solidFill>
                <a:latin typeface="Calibri"/>
                <a:cs typeface="Calibri"/>
              </a:rPr>
              <a:t>:</a:t>
            </a:r>
          </a:p>
          <a:p>
            <a:pPr lvl="0">
              <a:spcAft>
                <a:spcPts val="0"/>
              </a:spcAft>
              <a:defRPr/>
            </a:pPr>
            <a:r>
              <a:rPr lang="pl-PL" sz="600" dirty="0">
                <a:solidFill>
                  <a:srgbClr val="000000"/>
                </a:solidFill>
                <a:latin typeface="Calibri"/>
                <a:cs typeface="Calibri"/>
              </a:rPr>
              <a:t>Odzież uszkodzona, rozdarta, z rozciętym nakolannikiem, nie może zapewnić maksymalnego poziomu ochrony i musi zostać natychmiast naprawiona lub wymieniona. Nigdy nie używaj uszkodzonego produktu Naprawa tego produktu jest możliwa tylko w zakresie niemającym związku z roszczeniami dotyczącymi tej odzieży. W przypadku jakichkolwiek wątpliwości, przed przystąpieniem do naprawy produktu skontaktuj się ze wskazanym poniżej producentem. W sprawie prawidłowej utylizacji odzieży zwróć się do firmy przetwarzającej odpady.</a:t>
            </a:r>
            <a:endParaRPr lang="fr-FR" sz="600" dirty="0">
              <a:solidFill>
                <a:srgbClr val="000000"/>
              </a:solidFill>
              <a:latin typeface="Calibri"/>
              <a:cs typeface="Calibri"/>
            </a:endParaRPr>
          </a:p>
          <a:p>
            <a:pPr lvl="0">
              <a:spcAft>
                <a:spcPts val="0"/>
              </a:spcAft>
              <a:defRPr/>
            </a:pPr>
            <a:endParaRPr lang="en-GB" sz="600" dirty="0">
              <a:solidFill>
                <a:srgbClr val="000000"/>
              </a:solidFill>
              <a:latin typeface="Calibri"/>
              <a:cs typeface="Calibri"/>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Calibri"/>
                <a:cs typeface="Calibri"/>
              </a:rPr>
              <a:t>Recykling</a:t>
            </a:r>
            <a:r>
              <a:rPr kumimoji="0" lang="en-GB" sz="600" b="1" i="0" u="none" strike="noStrike" kern="1200" cap="none" spc="0" normalizeH="0" baseline="0" noProof="0" dirty="0">
                <a:ln>
                  <a:noFill/>
                </a:ln>
                <a:solidFill>
                  <a:srgbClr val="000000"/>
                </a:solidFill>
                <a:effectLst/>
                <a:uLnTx/>
                <a:uFillTx/>
                <a:latin typeface="Calibri"/>
                <a:ea typeface="Calibri"/>
                <a:cs typeface="Calibri"/>
              </a:rPr>
              <a:t> </a:t>
            </a: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Zużytej</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odzieży</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nie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wyrzucaj</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śmieci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Odzież</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niezanieczyszczoną</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można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skierować</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do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konwencjonalnego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łańcucha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recyklingu</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tekstyliów</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Odzież</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zanieczyszczoną</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można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poddać</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ponownemu</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przetwarzaniu</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zgodnie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z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obowiązującymi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przepisami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Zalecenia</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lvl="0">
              <a:defRPr/>
            </a:pPr>
            <a:r>
              <a:rPr lang="pl-PL" sz="600" dirty="0">
                <a:solidFill>
                  <a:srgbClr val="000000"/>
                </a:solidFill>
                <a:latin typeface="Calibri"/>
                <a:cs typeface="Calibri"/>
              </a:rPr>
              <a:t>Odzież ta chroni tylko okryte nią powierzchnie, dlatego też może być wymagana dodatkowa, częściowa ochrona ciała. Odzież niezgodna z normą EN 11612 i/lub EN 1149-5, założona na odzież ochronną zmniejsza jej skuteczność. </a:t>
            </a:r>
            <a:endParaRPr lang="fr-FR" sz="600" dirty="0">
              <a:solidFill>
                <a:srgbClr val="000000"/>
              </a:solidFill>
              <a:latin typeface="Calibri"/>
              <a:cs typeface="Calibri"/>
            </a:endParaRPr>
          </a:p>
          <a:p>
            <a:r>
              <a:rPr lang="pl-PL" sz="600" dirty="0">
                <a:solidFill>
                  <a:srgbClr val="000000"/>
                </a:solidFill>
                <a:latin typeface="Calibri"/>
                <a:cs typeface="Calibri"/>
              </a:rPr>
              <a:t>nakolanniki zapewniają tylko częściowe zabezpieczenie użytkowników, pracujących w pozycji klęczącej, która może prowadzić do drętwienia lub dyskomfortu, jeśli zmuszeni są do częstego wstawania.  Nie używać produktu w wodzie. Użytkownik powinien być świadomy, że praca w pozycji klęczącej grozi przewlekłą chorobą stawów kolanowych, dlatego podczas wykonywania pracy zaleca się częste wstawanie. Po założeniu nakolannika musi on swobodnie mieścić się w odpowiedniej do tego celu kieszonce spodni, tak aby znajdował się w prawidłowej pozycji przez cały czas użytkowania.  Strona z oznaczeniem „INTERIEUR / INSIDE / INNERE / INTERIOR" (DO WEWNĄTRZ) musi stykać się z kolanem. Po nałożeniu strzałka musi być skierowana ku górze.</a:t>
            </a:r>
            <a:r>
              <a:rPr lang="fr-FR" sz="600" dirty="0">
                <a:solidFill>
                  <a:srgbClr val="000000"/>
                </a:solidFill>
                <a:latin typeface="Calibri"/>
                <a:cs typeface="Calibri"/>
              </a:rPr>
              <a:t> </a:t>
            </a:r>
            <a:r>
              <a:rPr lang="en-US" sz="600" dirty="0">
                <a:solidFill>
                  <a:srgbClr val="000000"/>
                </a:solidFill>
                <a:latin typeface="Calibri"/>
                <a:cs typeface="Calibri"/>
              </a:rPr>
              <a:t>Na </a:t>
            </a:r>
            <a:r>
              <a:rPr lang="en-US" sz="600" dirty="0" err="1">
                <a:solidFill>
                  <a:srgbClr val="000000"/>
                </a:solidFill>
                <a:latin typeface="Calibri"/>
                <a:cs typeface="Calibri"/>
              </a:rPr>
              <a:t>każdym</a:t>
            </a:r>
            <a:r>
              <a:rPr lang="en-US" sz="600" dirty="0">
                <a:solidFill>
                  <a:srgbClr val="000000"/>
                </a:solidFill>
                <a:latin typeface="Calibri"/>
                <a:cs typeface="Calibri"/>
              </a:rPr>
              <a:t> </a:t>
            </a:r>
            <a:r>
              <a:rPr lang="en-US" sz="600" dirty="0" err="1">
                <a:solidFill>
                  <a:srgbClr val="000000"/>
                </a:solidFill>
                <a:latin typeface="Calibri"/>
                <a:cs typeface="Calibri"/>
              </a:rPr>
              <a:t>kolanie</a:t>
            </a:r>
            <a:r>
              <a:rPr lang="en-US" sz="600" dirty="0">
                <a:solidFill>
                  <a:srgbClr val="000000"/>
                </a:solidFill>
                <a:latin typeface="Calibri"/>
                <a:cs typeface="Calibri"/>
              </a:rPr>
              <a:t> </a:t>
            </a:r>
            <a:r>
              <a:rPr lang="en-US" sz="600" dirty="0" err="1">
                <a:solidFill>
                  <a:srgbClr val="000000"/>
                </a:solidFill>
                <a:latin typeface="Calibri"/>
                <a:cs typeface="Calibri"/>
              </a:rPr>
              <a:t>tej</a:t>
            </a:r>
            <a:r>
              <a:rPr lang="en-US" sz="600" dirty="0">
                <a:solidFill>
                  <a:srgbClr val="000000"/>
                </a:solidFill>
                <a:latin typeface="Calibri"/>
                <a:cs typeface="Calibri"/>
              </a:rPr>
              <a:t> </a:t>
            </a:r>
            <a:r>
              <a:rPr lang="en-US" sz="600" dirty="0" err="1">
                <a:solidFill>
                  <a:srgbClr val="000000"/>
                </a:solidFill>
                <a:latin typeface="Calibri"/>
                <a:cs typeface="Calibri"/>
              </a:rPr>
              <a:t>odzieży</a:t>
            </a:r>
            <a:r>
              <a:rPr lang="en-US" sz="600" dirty="0">
                <a:solidFill>
                  <a:srgbClr val="000000"/>
                </a:solidFill>
                <a:latin typeface="Calibri"/>
                <a:cs typeface="Calibri"/>
              </a:rPr>
              <a:t> </a:t>
            </a:r>
            <a:r>
              <a:rPr lang="en-US" sz="600" dirty="0" err="1">
                <a:solidFill>
                  <a:srgbClr val="000000"/>
                </a:solidFill>
                <a:latin typeface="Calibri"/>
                <a:cs typeface="Calibri"/>
              </a:rPr>
              <a:t>naszyta</a:t>
            </a:r>
            <a:r>
              <a:rPr lang="en-US" sz="600" dirty="0">
                <a:solidFill>
                  <a:srgbClr val="000000"/>
                </a:solidFill>
                <a:latin typeface="Calibri"/>
                <a:cs typeface="Calibri"/>
              </a:rPr>
              <a:t> jest </a:t>
            </a:r>
            <a:r>
              <a:rPr lang="en-US" sz="600" dirty="0" err="1">
                <a:solidFill>
                  <a:srgbClr val="000000"/>
                </a:solidFill>
                <a:latin typeface="Calibri"/>
                <a:cs typeface="Calibri"/>
              </a:rPr>
              <a:t>kieszeń</a:t>
            </a:r>
            <a:r>
              <a:rPr lang="en-US" sz="600" dirty="0">
                <a:solidFill>
                  <a:srgbClr val="000000"/>
                </a:solidFill>
                <a:latin typeface="Calibri"/>
                <a:cs typeface="Calibri"/>
              </a:rPr>
              <a:t> </a:t>
            </a:r>
            <a:r>
              <a:rPr lang="en-US" sz="600" dirty="0" err="1">
                <a:solidFill>
                  <a:srgbClr val="000000"/>
                </a:solidFill>
                <a:latin typeface="Calibri"/>
                <a:cs typeface="Calibri"/>
              </a:rPr>
              <a:t>mieszcząca</a:t>
            </a:r>
            <a:r>
              <a:rPr lang="en-US" sz="600" dirty="0">
                <a:solidFill>
                  <a:srgbClr val="000000"/>
                </a:solidFill>
                <a:latin typeface="Calibri"/>
                <a:cs typeface="Calibri"/>
              </a:rPr>
              <a:t> </a:t>
            </a:r>
            <a:r>
              <a:rPr lang="en-US" sz="600" dirty="0" err="1">
                <a:solidFill>
                  <a:srgbClr val="000000"/>
                </a:solidFill>
                <a:latin typeface="Calibri"/>
                <a:cs typeface="Calibri"/>
              </a:rPr>
              <a:t>nakolanniki</a:t>
            </a:r>
            <a:r>
              <a:rPr lang="en-US" sz="600" dirty="0">
                <a:solidFill>
                  <a:srgbClr val="000000"/>
                </a:solidFill>
                <a:latin typeface="Calibri"/>
                <a:cs typeface="Calibri"/>
              </a:rPr>
              <a:t> (</a:t>
            </a:r>
            <a:r>
              <a:rPr lang="en-US" sz="600" dirty="0" err="1">
                <a:solidFill>
                  <a:srgbClr val="000000"/>
                </a:solidFill>
                <a:latin typeface="Calibri"/>
                <a:cs typeface="Calibri"/>
              </a:rPr>
              <a:t>ochraniacze</a:t>
            </a:r>
            <a:r>
              <a:rPr lang="en-US" sz="600" dirty="0">
                <a:solidFill>
                  <a:srgbClr val="000000"/>
                </a:solidFill>
                <a:latin typeface="Calibri"/>
                <a:cs typeface="Calibri"/>
              </a:rPr>
              <a:t> </a:t>
            </a:r>
            <a:r>
              <a:rPr lang="en-US" sz="600" dirty="0" err="1">
                <a:solidFill>
                  <a:srgbClr val="000000"/>
                </a:solidFill>
                <a:latin typeface="Calibri"/>
                <a:cs typeface="Calibri"/>
              </a:rPr>
              <a:t>kolan</a:t>
            </a:r>
            <a:r>
              <a:rPr lang="en-US" sz="600" dirty="0">
                <a:solidFill>
                  <a:srgbClr val="000000"/>
                </a:solidFill>
                <a:latin typeface="Calibri"/>
                <a:cs typeface="Calibri"/>
              </a:rPr>
              <a:t>), w </a:t>
            </a:r>
            <a:r>
              <a:rPr lang="en-US" sz="600" dirty="0" err="1">
                <a:solidFill>
                  <a:srgbClr val="000000"/>
                </a:solidFill>
                <a:latin typeface="Calibri"/>
                <a:cs typeface="Calibri"/>
              </a:rPr>
              <a:t>tym</a:t>
            </a:r>
            <a:r>
              <a:rPr lang="en-US" sz="600" dirty="0">
                <a:solidFill>
                  <a:srgbClr val="000000"/>
                </a:solidFill>
                <a:latin typeface="Calibri"/>
                <a:cs typeface="Calibri"/>
              </a:rPr>
              <a:t> </a:t>
            </a:r>
            <a:r>
              <a:rPr lang="en-US" sz="600" dirty="0" err="1">
                <a:solidFill>
                  <a:srgbClr val="000000"/>
                </a:solidFill>
                <a:latin typeface="Calibri"/>
                <a:cs typeface="Calibri"/>
              </a:rPr>
              <a:t>samym</a:t>
            </a:r>
            <a:r>
              <a:rPr lang="en-US" sz="600" dirty="0">
                <a:solidFill>
                  <a:srgbClr val="000000"/>
                </a:solidFill>
                <a:latin typeface="Calibri"/>
                <a:cs typeface="Calibri"/>
              </a:rPr>
              <a:t> </a:t>
            </a:r>
            <a:r>
              <a:rPr lang="en-US" sz="600" dirty="0" err="1">
                <a:solidFill>
                  <a:srgbClr val="000000"/>
                </a:solidFill>
                <a:latin typeface="Calibri"/>
                <a:cs typeface="Calibri"/>
              </a:rPr>
              <a:t>rozmiarze</a:t>
            </a:r>
            <a:r>
              <a:rPr lang="en-US" sz="600" dirty="0">
                <a:solidFill>
                  <a:srgbClr val="000000"/>
                </a:solidFill>
                <a:latin typeface="Calibri"/>
                <a:cs typeface="Calibri"/>
              </a:rPr>
              <a:t>, </a:t>
            </a:r>
            <a:r>
              <a:rPr lang="en-US" sz="600" dirty="0" err="1">
                <a:solidFill>
                  <a:srgbClr val="000000"/>
                </a:solidFill>
                <a:latin typeface="Calibri"/>
                <a:cs typeface="Calibri"/>
              </a:rPr>
              <a:t>posiadające</a:t>
            </a:r>
            <a:r>
              <a:rPr lang="en-US" sz="600" dirty="0">
                <a:solidFill>
                  <a:srgbClr val="000000"/>
                </a:solidFill>
                <a:latin typeface="Calibri"/>
                <a:cs typeface="Calibri"/>
              </a:rPr>
              <a:t> </a:t>
            </a:r>
            <a:r>
              <a:rPr lang="en-US" sz="600" dirty="0" err="1">
                <a:solidFill>
                  <a:srgbClr val="000000"/>
                </a:solidFill>
                <a:latin typeface="Calibri"/>
                <a:cs typeface="Calibri"/>
              </a:rPr>
              <a:t>homologację</a:t>
            </a:r>
            <a:r>
              <a:rPr lang="en-US" sz="600" dirty="0">
                <a:solidFill>
                  <a:srgbClr val="000000"/>
                </a:solidFill>
                <a:latin typeface="Calibri"/>
                <a:cs typeface="Calibri"/>
              </a:rPr>
              <a:t> CE, </a:t>
            </a:r>
            <a:r>
              <a:rPr lang="en-US" sz="600" dirty="0" err="1">
                <a:solidFill>
                  <a:srgbClr val="000000"/>
                </a:solidFill>
                <a:latin typeface="Calibri"/>
                <a:cs typeface="Calibri"/>
              </a:rPr>
              <a:t>typu</a:t>
            </a:r>
            <a:r>
              <a:rPr lang="en-US" sz="600" dirty="0">
                <a:solidFill>
                  <a:srgbClr val="000000"/>
                </a:solidFill>
                <a:latin typeface="Calibri"/>
                <a:cs typeface="Calibri"/>
              </a:rPr>
              <a:t> 2. </a:t>
            </a:r>
            <a:r>
              <a:rPr lang="en-US" sz="600" dirty="0" err="1">
                <a:solidFill>
                  <a:srgbClr val="000000"/>
                </a:solidFill>
                <a:latin typeface="Calibri"/>
                <a:cs typeface="Calibri"/>
              </a:rPr>
              <a:t>Wymiary</a:t>
            </a:r>
            <a:r>
              <a:rPr lang="en-US" sz="600" dirty="0">
                <a:solidFill>
                  <a:srgbClr val="000000"/>
                </a:solidFill>
                <a:latin typeface="Calibri"/>
                <a:cs typeface="Calibri"/>
              </a:rPr>
              <a:t> </a:t>
            </a:r>
            <a:r>
              <a:rPr lang="en-US" sz="600" dirty="0" err="1">
                <a:solidFill>
                  <a:srgbClr val="000000"/>
                </a:solidFill>
                <a:latin typeface="Calibri"/>
                <a:cs typeface="Calibri"/>
              </a:rPr>
              <a:t>nakolanników</a:t>
            </a:r>
            <a:r>
              <a:rPr lang="en-US" sz="600" dirty="0">
                <a:solidFill>
                  <a:srgbClr val="000000"/>
                </a:solidFill>
                <a:latin typeface="Calibri"/>
                <a:cs typeface="Calibri"/>
              </a:rPr>
              <a:t> </a:t>
            </a:r>
            <a:r>
              <a:rPr lang="en-US" sz="600" dirty="0" err="1">
                <a:solidFill>
                  <a:srgbClr val="000000"/>
                </a:solidFill>
                <a:latin typeface="Calibri"/>
                <a:cs typeface="Calibri"/>
              </a:rPr>
              <a:t>gwarantują</a:t>
            </a:r>
            <a:r>
              <a:rPr lang="en-US" sz="600" dirty="0">
                <a:solidFill>
                  <a:srgbClr val="000000"/>
                </a:solidFill>
                <a:latin typeface="Calibri"/>
                <a:cs typeface="Calibri"/>
              </a:rPr>
              <a:t> </a:t>
            </a:r>
            <a:r>
              <a:rPr lang="en-US" sz="600" dirty="0" err="1">
                <a:solidFill>
                  <a:srgbClr val="000000"/>
                </a:solidFill>
                <a:latin typeface="Calibri"/>
                <a:cs typeface="Calibri"/>
              </a:rPr>
              <a:t>ochronę</a:t>
            </a:r>
            <a:r>
              <a:rPr lang="en-US" sz="600" dirty="0">
                <a:solidFill>
                  <a:srgbClr val="000000"/>
                </a:solidFill>
                <a:latin typeface="Calibri"/>
                <a:cs typeface="Calibri"/>
              </a:rPr>
              <a:t> </a:t>
            </a:r>
            <a:r>
              <a:rPr lang="en-US" sz="600" dirty="0" err="1">
                <a:solidFill>
                  <a:srgbClr val="000000"/>
                </a:solidFill>
                <a:latin typeface="Calibri"/>
                <a:cs typeface="Calibri"/>
              </a:rPr>
              <a:t>kolan</a:t>
            </a:r>
            <a:r>
              <a:rPr lang="en-US" sz="600" dirty="0">
                <a:solidFill>
                  <a:srgbClr val="000000"/>
                </a:solidFill>
                <a:latin typeface="Calibri"/>
                <a:cs typeface="Calibri"/>
              </a:rPr>
              <a:t> </a:t>
            </a:r>
            <a:r>
              <a:rPr lang="en-US" sz="600" dirty="0" err="1">
                <a:solidFill>
                  <a:srgbClr val="000000"/>
                </a:solidFill>
                <a:latin typeface="Calibri"/>
                <a:cs typeface="Calibri"/>
              </a:rPr>
              <a:t>podczas</a:t>
            </a:r>
            <a:r>
              <a:rPr lang="en-US" sz="600" dirty="0">
                <a:solidFill>
                  <a:srgbClr val="000000"/>
                </a:solidFill>
                <a:latin typeface="Calibri"/>
                <a:cs typeface="Calibri"/>
              </a:rPr>
              <a:t> </a:t>
            </a:r>
            <a:r>
              <a:rPr lang="en-US" sz="600" dirty="0" err="1">
                <a:solidFill>
                  <a:srgbClr val="000000"/>
                </a:solidFill>
                <a:latin typeface="Calibri"/>
                <a:cs typeface="Calibri"/>
              </a:rPr>
              <a:t>pracy</a:t>
            </a:r>
            <a:r>
              <a:rPr lang="en-US" sz="600" dirty="0">
                <a:solidFill>
                  <a:srgbClr val="000000"/>
                </a:solidFill>
                <a:latin typeface="Calibri"/>
                <a:cs typeface="Calibri"/>
              </a:rPr>
              <a:t>. </a:t>
            </a:r>
            <a:r>
              <a:rPr lang="en-US" sz="600" dirty="0" err="1">
                <a:solidFill>
                  <a:srgbClr val="000000"/>
                </a:solidFill>
                <a:latin typeface="Calibri"/>
                <a:cs typeface="Calibri"/>
              </a:rPr>
              <a:t>Zegnij</a:t>
            </a:r>
            <a:r>
              <a:rPr lang="en-US" sz="600" dirty="0">
                <a:solidFill>
                  <a:srgbClr val="000000"/>
                </a:solidFill>
                <a:latin typeface="Calibri"/>
                <a:cs typeface="Calibri"/>
              </a:rPr>
              <a:t> </a:t>
            </a:r>
            <a:r>
              <a:rPr lang="en-US" sz="600" dirty="0" err="1">
                <a:solidFill>
                  <a:srgbClr val="000000"/>
                </a:solidFill>
                <a:latin typeface="Calibri"/>
                <a:cs typeface="Calibri"/>
              </a:rPr>
              <a:t>nakolannik</a:t>
            </a:r>
            <a:r>
              <a:rPr lang="en-US" sz="600" dirty="0">
                <a:solidFill>
                  <a:srgbClr val="000000"/>
                </a:solidFill>
                <a:latin typeface="Calibri"/>
                <a:cs typeface="Calibri"/>
              </a:rPr>
              <a:t>, </a:t>
            </a:r>
            <a:r>
              <a:rPr lang="en-US" sz="600" dirty="0" err="1">
                <a:solidFill>
                  <a:srgbClr val="000000"/>
                </a:solidFill>
                <a:latin typeface="Calibri"/>
                <a:cs typeface="Calibri"/>
              </a:rPr>
              <a:t>wsuń</a:t>
            </a:r>
            <a:r>
              <a:rPr lang="en-US" sz="600" dirty="0">
                <a:solidFill>
                  <a:srgbClr val="000000"/>
                </a:solidFill>
                <a:latin typeface="Calibri"/>
                <a:cs typeface="Calibri"/>
              </a:rPr>
              <a:t> go do </a:t>
            </a:r>
            <a:r>
              <a:rPr lang="en-US" sz="600" dirty="0" err="1">
                <a:solidFill>
                  <a:srgbClr val="000000"/>
                </a:solidFill>
                <a:latin typeface="Calibri"/>
                <a:cs typeface="Calibri"/>
              </a:rPr>
              <a:t>kieszeni</a:t>
            </a:r>
            <a:r>
              <a:rPr lang="en-US" sz="600" dirty="0">
                <a:solidFill>
                  <a:srgbClr val="000000"/>
                </a:solidFill>
                <a:latin typeface="Calibri"/>
                <a:cs typeface="Calibri"/>
              </a:rPr>
              <a:t> </a:t>
            </a:r>
            <a:r>
              <a:rPr lang="en-US" sz="600" dirty="0" err="1">
                <a:solidFill>
                  <a:srgbClr val="000000"/>
                </a:solidFill>
                <a:latin typeface="Calibri"/>
                <a:cs typeface="Calibri"/>
              </a:rPr>
              <a:t>na</a:t>
            </a:r>
            <a:r>
              <a:rPr lang="en-US" sz="600" dirty="0">
                <a:solidFill>
                  <a:srgbClr val="000000"/>
                </a:solidFill>
                <a:latin typeface="Calibri"/>
                <a:cs typeface="Calibri"/>
              </a:rPr>
              <a:t> </a:t>
            </a:r>
            <a:r>
              <a:rPr lang="en-US" sz="600" dirty="0" err="1">
                <a:solidFill>
                  <a:srgbClr val="000000"/>
                </a:solidFill>
                <a:latin typeface="Calibri"/>
                <a:cs typeface="Calibri"/>
              </a:rPr>
              <a:t>kolanie</a:t>
            </a:r>
            <a:r>
              <a:rPr lang="en-US" sz="600" dirty="0">
                <a:solidFill>
                  <a:srgbClr val="000000"/>
                </a:solidFill>
                <a:latin typeface="Calibri"/>
                <a:cs typeface="Calibri"/>
              </a:rPr>
              <a:t> </a:t>
            </a:r>
            <a:r>
              <a:rPr lang="en-US" sz="600" dirty="0" err="1">
                <a:solidFill>
                  <a:srgbClr val="000000"/>
                </a:solidFill>
                <a:latin typeface="Calibri"/>
                <a:cs typeface="Calibri"/>
              </a:rPr>
              <a:t>i</a:t>
            </a:r>
            <a:r>
              <a:rPr lang="en-US" sz="600" dirty="0">
                <a:solidFill>
                  <a:srgbClr val="000000"/>
                </a:solidFill>
                <a:latin typeface="Calibri"/>
                <a:cs typeface="Calibri"/>
              </a:rPr>
              <a:t> </a:t>
            </a:r>
            <a:r>
              <a:rPr lang="en-US" sz="600" dirty="0" err="1">
                <a:solidFill>
                  <a:srgbClr val="000000"/>
                </a:solidFill>
                <a:latin typeface="Calibri"/>
                <a:cs typeface="Calibri"/>
              </a:rPr>
              <a:t>zwolnij</a:t>
            </a:r>
            <a:r>
              <a:rPr lang="en-US" sz="600" dirty="0">
                <a:solidFill>
                  <a:srgbClr val="000000"/>
                </a:solidFill>
                <a:latin typeface="Calibri"/>
                <a:cs typeface="Calibri"/>
              </a:rPr>
              <a:t> </a:t>
            </a:r>
            <a:r>
              <a:rPr lang="en-US" sz="600" dirty="0" err="1">
                <a:solidFill>
                  <a:srgbClr val="000000"/>
                </a:solidFill>
                <a:latin typeface="Calibri"/>
                <a:cs typeface="Calibri"/>
              </a:rPr>
              <a:t>krawędzie</a:t>
            </a:r>
            <a:r>
              <a:rPr lang="en-US" sz="600" dirty="0">
                <a:solidFill>
                  <a:srgbClr val="000000"/>
                </a:solidFill>
                <a:latin typeface="Calibri"/>
                <a:cs typeface="Calibri"/>
              </a:rPr>
              <a:t>.</a:t>
            </a:r>
            <a:endParaRPr lang="fr-FR" sz="600" dirty="0">
              <a:solidFill>
                <a:srgbClr val="000000"/>
              </a:solidFill>
              <a:latin typeface="Calibri"/>
              <a:cs typeface="Calibri"/>
            </a:endParaRPr>
          </a:p>
          <a:p>
            <a:r>
              <a:rPr lang="en-US" sz="600" dirty="0" err="1">
                <a:solidFill>
                  <a:srgbClr val="000000"/>
                </a:solidFill>
                <a:latin typeface="Calibri"/>
                <a:cs typeface="Calibri"/>
              </a:rPr>
              <a:t>Nakolannik</a:t>
            </a:r>
            <a:r>
              <a:rPr lang="en-US" sz="600" dirty="0">
                <a:solidFill>
                  <a:srgbClr val="000000"/>
                </a:solidFill>
                <a:latin typeface="Calibri"/>
                <a:cs typeface="Calibri"/>
              </a:rPr>
              <a:t> </a:t>
            </a:r>
            <a:r>
              <a:rPr lang="en-US" sz="600" dirty="0" err="1">
                <a:solidFill>
                  <a:srgbClr val="000000"/>
                </a:solidFill>
                <a:latin typeface="Calibri"/>
                <a:cs typeface="Calibri"/>
              </a:rPr>
              <a:t>utrzymuje</a:t>
            </a:r>
            <a:r>
              <a:rPr lang="en-US" sz="600" dirty="0">
                <a:solidFill>
                  <a:srgbClr val="000000"/>
                </a:solidFill>
                <a:latin typeface="Calibri"/>
                <a:cs typeface="Calibri"/>
              </a:rPr>
              <a:t> </a:t>
            </a:r>
            <a:r>
              <a:rPr lang="en-US" sz="600" dirty="0" err="1">
                <a:solidFill>
                  <a:srgbClr val="000000"/>
                </a:solidFill>
                <a:latin typeface="Calibri"/>
                <a:cs typeface="Calibri"/>
              </a:rPr>
              <a:t>się</a:t>
            </a:r>
            <a:r>
              <a:rPr lang="en-US" sz="600" dirty="0">
                <a:solidFill>
                  <a:srgbClr val="000000"/>
                </a:solidFill>
                <a:latin typeface="Calibri"/>
                <a:cs typeface="Calibri"/>
              </a:rPr>
              <a:t> </a:t>
            </a:r>
            <a:r>
              <a:rPr lang="en-US" sz="600" dirty="0" err="1">
                <a:solidFill>
                  <a:srgbClr val="000000"/>
                </a:solidFill>
                <a:latin typeface="Calibri"/>
                <a:cs typeface="Calibri"/>
              </a:rPr>
              <a:t>na</a:t>
            </a:r>
            <a:r>
              <a:rPr lang="en-US" sz="600" dirty="0">
                <a:solidFill>
                  <a:srgbClr val="000000"/>
                </a:solidFill>
                <a:latin typeface="Calibri"/>
                <a:cs typeface="Calibri"/>
              </a:rPr>
              <a:t> </a:t>
            </a:r>
            <a:r>
              <a:rPr lang="en-US" sz="600" dirty="0" err="1">
                <a:solidFill>
                  <a:srgbClr val="000000"/>
                </a:solidFill>
                <a:latin typeface="Calibri"/>
                <a:cs typeface="Calibri"/>
              </a:rPr>
              <a:t>swoim</a:t>
            </a:r>
            <a:r>
              <a:rPr lang="en-US" sz="600" dirty="0">
                <a:solidFill>
                  <a:srgbClr val="000000"/>
                </a:solidFill>
                <a:latin typeface="Calibri"/>
                <a:cs typeface="Calibri"/>
              </a:rPr>
              <a:t> </a:t>
            </a:r>
            <a:r>
              <a:rPr lang="en-US" sz="600" dirty="0" err="1">
                <a:solidFill>
                  <a:srgbClr val="000000"/>
                </a:solidFill>
                <a:latin typeface="Calibri"/>
                <a:cs typeface="Calibri"/>
              </a:rPr>
              <a:t>miejscu</a:t>
            </a:r>
            <a:r>
              <a:rPr lang="en-US" sz="600" dirty="0">
                <a:solidFill>
                  <a:srgbClr val="000000"/>
                </a:solidFill>
                <a:latin typeface="Calibri"/>
                <a:cs typeface="Calibri"/>
              </a:rPr>
              <a:t> </a:t>
            </a:r>
            <a:r>
              <a:rPr lang="en-US" sz="600" dirty="0" err="1">
                <a:solidFill>
                  <a:srgbClr val="000000"/>
                </a:solidFill>
                <a:latin typeface="Calibri"/>
                <a:cs typeface="Calibri"/>
              </a:rPr>
              <a:t>podczas</a:t>
            </a:r>
            <a:r>
              <a:rPr lang="en-US" sz="600" dirty="0">
                <a:solidFill>
                  <a:srgbClr val="000000"/>
                </a:solidFill>
                <a:latin typeface="Calibri"/>
                <a:cs typeface="Calibri"/>
              </a:rPr>
              <a:t> </a:t>
            </a:r>
            <a:r>
              <a:rPr lang="en-US" sz="600" dirty="0" err="1">
                <a:solidFill>
                  <a:srgbClr val="000000"/>
                </a:solidFill>
                <a:latin typeface="Calibri"/>
                <a:cs typeface="Calibri"/>
              </a:rPr>
              <a:t>ruchów</a:t>
            </a:r>
            <a:r>
              <a:rPr lang="en-US" sz="600" dirty="0">
                <a:solidFill>
                  <a:srgbClr val="000000"/>
                </a:solidFill>
                <a:latin typeface="Calibri"/>
                <a:cs typeface="Calibri"/>
              </a:rPr>
              <a:t> </a:t>
            </a:r>
            <a:r>
              <a:rPr lang="en-US" sz="600" dirty="0" err="1">
                <a:solidFill>
                  <a:srgbClr val="000000"/>
                </a:solidFill>
                <a:latin typeface="Calibri"/>
                <a:cs typeface="Calibri"/>
              </a:rPr>
              <a:t>wykonywanych</a:t>
            </a:r>
            <a:r>
              <a:rPr lang="en-US" sz="600" dirty="0">
                <a:solidFill>
                  <a:srgbClr val="000000"/>
                </a:solidFill>
                <a:latin typeface="Calibri"/>
                <a:cs typeface="Calibri"/>
              </a:rPr>
              <a:t> </a:t>
            </a:r>
            <a:r>
              <a:rPr lang="en-US" sz="600" dirty="0" err="1">
                <a:solidFill>
                  <a:srgbClr val="000000"/>
                </a:solidFill>
                <a:latin typeface="Calibri"/>
                <a:cs typeface="Calibri"/>
              </a:rPr>
              <a:t>przez</a:t>
            </a:r>
            <a:r>
              <a:rPr lang="en-US" sz="600" dirty="0">
                <a:solidFill>
                  <a:srgbClr val="000000"/>
                </a:solidFill>
                <a:latin typeface="Calibri"/>
                <a:cs typeface="Calibri"/>
              </a:rPr>
              <a:t> </a:t>
            </a:r>
            <a:r>
              <a:rPr lang="en-US" sz="600" dirty="0" err="1">
                <a:solidFill>
                  <a:srgbClr val="000000"/>
                </a:solidFill>
                <a:latin typeface="Calibri"/>
                <a:cs typeface="Calibri"/>
              </a:rPr>
              <a:t>użytkownika</a:t>
            </a:r>
            <a:r>
              <a:rPr lang="en-US" sz="600" dirty="0">
                <a:solidFill>
                  <a:srgbClr val="000000"/>
                </a:solidFill>
                <a:latin typeface="Calibri"/>
                <a:cs typeface="Calibri"/>
              </a:rPr>
              <a:t> w </a:t>
            </a:r>
            <a:r>
              <a:rPr lang="en-US" sz="600" dirty="0" err="1">
                <a:solidFill>
                  <a:srgbClr val="000000"/>
                </a:solidFill>
                <a:latin typeface="Calibri"/>
                <a:cs typeface="Calibri"/>
              </a:rPr>
              <a:t>trakcie</a:t>
            </a:r>
            <a:r>
              <a:rPr lang="en-US" sz="600" dirty="0">
                <a:solidFill>
                  <a:srgbClr val="000000"/>
                </a:solidFill>
                <a:latin typeface="Calibri"/>
                <a:cs typeface="Calibri"/>
              </a:rPr>
              <a:t> </a:t>
            </a:r>
            <a:r>
              <a:rPr lang="en-US" sz="600" dirty="0" err="1">
                <a:solidFill>
                  <a:srgbClr val="000000"/>
                </a:solidFill>
                <a:latin typeface="Calibri"/>
                <a:cs typeface="Calibri"/>
              </a:rPr>
              <a:t>pracy</a:t>
            </a:r>
            <a:r>
              <a:rPr lang="en-US" sz="600" dirty="0">
                <a:solidFill>
                  <a:srgbClr val="000000"/>
                </a:solidFill>
                <a:latin typeface="Calibri"/>
                <a:cs typeface="Calibri"/>
              </a:rPr>
              <a:t> (</a:t>
            </a:r>
            <a:r>
              <a:rPr lang="en-US" sz="600" dirty="0" err="1">
                <a:solidFill>
                  <a:srgbClr val="000000"/>
                </a:solidFill>
                <a:latin typeface="Calibri"/>
                <a:cs typeface="Calibri"/>
              </a:rPr>
              <a:t>klękanie</a:t>
            </a:r>
            <a:r>
              <a:rPr lang="en-US" sz="600" dirty="0">
                <a:solidFill>
                  <a:srgbClr val="000000"/>
                </a:solidFill>
                <a:latin typeface="Calibri"/>
                <a:cs typeface="Calibri"/>
              </a:rPr>
              <a:t> </a:t>
            </a:r>
            <a:r>
              <a:rPr lang="en-US" sz="600" dirty="0" err="1">
                <a:solidFill>
                  <a:srgbClr val="000000"/>
                </a:solidFill>
                <a:latin typeface="Calibri"/>
                <a:cs typeface="Calibri"/>
              </a:rPr>
              <a:t>i</a:t>
            </a:r>
            <a:r>
              <a:rPr lang="en-US" sz="600" dirty="0">
                <a:solidFill>
                  <a:srgbClr val="000000"/>
                </a:solidFill>
                <a:latin typeface="Calibri"/>
                <a:cs typeface="Calibri"/>
              </a:rPr>
              <a:t> </a:t>
            </a:r>
            <a:r>
              <a:rPr lang="en-US" sz="600" dirty="0" err="1">
                <a:solidFill>
                  <a:srgbClr val="000000"/>
                </a:solidFill>
                <a:latin typeface="Calibri"/>
                <a:cs typeface="Calibri"/>
              </a:rPr>
              <a:t>poruszanie</a:t>
            </a:r>
            <a:r>
              <a:rPr lang="en-US" sz="600" dirty="0">
                <a:solidFill>
                  <a:srgbClr val="000000"/>
                </a:solidFill>
                <a:latin typeface="Calibri"/>
                <a:cs typeface="Calibri"/>
              </a:rPr>
              <a:t> </a:t>
            </a:r>
            <a:r>
              <a:rPr lang="en-US" sz="600" dirty="0" err="1">
                <a:solidFill>
                  <a:srgbClr val="000000"/>
                </a:solidFill>
                <a:latin typeface="Calibri"/>
                <a:cs typeface="Calibri"/>
              </a:rPr>
              <a:t>się</a:t>
            </a:r>
            <a:r>
              <a:rPr lang="en-US" sz="600" dirty="0">
                <a:solidFill>
                  <a:srgbClr val="000000"/>
                </a:solidFill>
                <a:latin typeface="Calibri"/>
                <a:cs typeface="Calibri"/>
              </a:rPr>
              <a:t> </a:t>
            </a:r>
            <a:r>
              <a:rPr lang="en-US" sz="600" dirty="0" err="1">
                <a:solidFill>
                  <a:srgbClr val="000000"/>
                </a:solidFill>
                <a:latin typeface="Calibri"/>
                <a:cs typeface="Calibri"/>
              </a:rPr>
              <a:t>na</a:t>
            </a:r>
            <a:r>
              <a:rPr lang="en-US" sz="600" dirty="0">
                <a:solidFill>
                  <a:srgbClr val="000000"/>
                </a:solidFill>
                <a:latin typeface="Calibri"/>
                <a:cs typeface="Calibri"/>
              </a:rPr>
              <a:t> </a:t>
            </a:r>
            <a:r>
              <a:rPr lang="en-US" sz="600" dirty="0" err="1">
                <a:solidFill>
                  <a:srgbClr val="000000"/>
                </a:solidFill>
                <a:latin typeface="Calibri"/>
                <a:cs typeface="Calibri"/>
              </a:rPr>
              <a:t>kolanach</a:t>
            </a:r>
            <a:r>
              <a:rPr lang="en-US" sz="600" dirty="0">
                <a:solidFill>
                  <a:srgbClr val="000000"/>
                </a:solidFill>
                <a:latin typeface="Calibri"/>
                <a:cs typeface="Calibri"/>
              </a:rPr>
              <a:t>). </a:t>
            </a:r>
          </a:p>
          <a:p>
            <a:endParaRPr lang="en-US" sz="600" dirty="0">
              <a:solidFill>
                <a:srgbClr val="000000"/>
              </a:solidFill>
              <a:latin typeface="Calibri"/>
              <a:cs typeface="Calibri"/>
            </a:endParaRPr>
          </a:p>
          <a:p>
            <a:pPr eaLnBrk="1" hangingPunct="1">
              <a:lnSpc>
                <a:spcPct val="90000"/>
              </a:lnSpc>
            </a:pPr>
            <a:r>
              <a:rPr lang="pl-PL" altLang="fr-FR" sz="600" b="1" dirty="0">
                <a:solidFill>
                  <a:srgbClr val="000000"/>
                </a:solidFill>
                <a:latin typeface="Calibri"/>
                <a:cs typeface="Calibri"/>
              </a:rPr>
              <a:t>Ostrzeżenie</a:t>
            </a:r>
            <a:r>
              <a:rPr lang="pl-PL" altLang="fr-FR" sz="600" u="sng" dirty="0"/>
              <a:t>:</a:t>
            </a:r>
            <a:r>
              <a:rPr lang="pl-PL" altLang="fr-FR" sz="600" dirty="0"/>
              <a:t> </a:t>
            </a:r>
            <a:endParaRPr lang="fr-FR" altLang="fr-FR" sz="600" dirty="0"/>
          </a:p>
          <a:p>
            <a:pPr eaLnBrk="1" hangingPunct="1">
              <a:lnSpc>
                <a:spcPct val="90000"/>
              </a:lnSpc>
            </a:pPr>
            <a:r>
              <a:rPr lang="fr-FR" altLang="fr-FR" sz="600" dirty="0"/>
              <a:t>N</a:t>
            </a:r>
            <a:r>
              <a:rPr lang="pl-PL" altLang="fr-FR" sz="600" dirty="0"/>
              <a:t>akolanniki nie zapewniają nieograniczonej ochrony kolan; żaden z dostępnych środków ochrony indywidualnej nie zapewnia całkowitej ochrony </a:t>
            </a:r>
            <a:endParaRPr lang="fr-FR" altLang="fr-FR" sz="600" dirty="0"/>
          </a:p>
          <a:p>
            <a:pPr>
              <a:lnSpc>
                <a:spcPct val="90000"/>
              </a:lnSpc>
            </a:pPr>
            <a:r>
              <a:rPr lang="pl-PL" altLang="fr-FR" sz="600" dirty="0"/>
              <a:t>przed odniesieniem obrażeń. Nie chronią przed ostrymi przedmiotami i nie są przeznaczone do pracy w trudnych warunkach, takich jak: prace w pozycji klęczącej na kruszywie, w górnictwie ani w kamieniołomach. Nie powinny być używane do celów sportowych i rekreacyjnych</a:t>
            </a:r>
            <a:r>
              <a:rPr lang="fr-FR" altLang="fr-FR" sz="600" dirty="0"/>
              <a:t> </a:t>
            </a:r>
            <a:r>
              <a:rPr lang="en-US" sz="600" dirty="0" err="1"/>
              <a:t>lub</a:t>
            </a:r>
            <a:r>
              <a:rPr lang="en-US" sz="600" dirty="0"/>
              <a:t> </a:t>
            </a:r>
            <a:r>
              <a:rPr lang="en-US" sz="600" dirty="0" err="1"/>
              <a:t>zastosowania</a:t>
            </a:r>
            <a:r>
              <a:rPr lang="en-US" sz="600" dirty="0"/>
              <a:t> </a:t>
            </a:r>
            <a:r>
              <a:rPr lang="en-US" sz="600" dirty="0" err="1"/>
              <a:t>medyczne</a:t>
            </a:r>
            <a:r>
              <a:rPr lang="en-US" sz="600" dirty="0"/>
              <a:t>.</a:t>
            </a:r>
            <a:r>
              <a:rPr lang="en-US" sz="600" dirty="0">
                <a:latin typeface="+mj-lt"/>
              </a:rPr>
              <a:t> </a:t>
            </a:r>
            <a:r>
              <a:rPr lang="pl-PL" altLang="fr-FR" sz="600" u="sng" dirty="0">
                <a:solidFill>
                  <a:srgbClr val="222222"/>
                </a:solidFill>
                <a:latin typeface="+mj-lt"/>
                <a:cs typeface="Calibri" panose="020F0502020204030204" pitchFamily="34" charset="0"/>
              </a:rPr>
              <a:t>Każda zmiana warunków otoczenia, np. Temperatury, znacznie obniżyłaby skuteczność ochrony. Zanieczyszczenie, ingerencja w ochronę lub niewłaściwe użytkowanie niebezpiecznie obniży skuteczność ochrony.</a:t>
            </a:r>
            <a:endParaRPr lang="fr-FR" altLang="fr-FR" sz="600" u="sng" dirty="0">
              <a:solidFill>
                <a:srgbClr val="222222"/>
              </a:solidFill>
              <a:latin typeface="+mj-lt"/>
              <a:cs typeface="Calibri" panose="020F0502020204030204" pitchFamily="34" charset="0"/>
            </a:endParaRPr>
          </a:p>
          <a:p>
            <a:pPr>
              <a:lnSpc>
                <a:spcPct val="90000"/>
              </a:lnSpc>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Deklaracja</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lvl="0">
              <a:defRPr/>
            </a:pPr>
            <a:r>
              <a:rPr lang="pl-PL" sz="600" dirty="0">
                <a:solidFill>
                  <a:srgbClr val="000000"/>
                </a:solidFill>
                <a:latin typeface="Calibri"/>
                <a:cs typeface="Calibri"/>
              </a:rPr>
              <a:t>Oznakowanie CE umieszczone na tej rękawicy oznacza zgodność z zasadniczymi wymogami rozporządzenia europejskiego 2016/425. Deklaracja zgodności zamieszczona jest na stronie internetowej, patrz: **.</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23" name="Text Box 233"/>
          <p:cNvSpPr txBox="1">
            <a:spLocks noChangeArrowheads="1"/>
          </p:cNvSpPr>
          <p:nvPr/>
        </p:nvSpPr>
        <p:spPr bwMode="auto">
          <a:xfrm>
            <a:off x="6463976" y="1496616"/>
            <a:ext cx="277392" cy="1643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ts val="1000"/>
              </a:spcAft>
              <a:buClrTx/>
              <a:buSzTx/>
              <a:buFontTx/>
              <a:buNone/>
              <a:tabLst/>
              <a:defRPr/>
            </a:pPr>
            <a:r>
              <a:rPr lang="fr-FR" altLang="fr-FR" sz="800" b="1" dirty="0">
                <a:solidFill>
                  <a:srgbClr val="FFFFFF"/>
                </a:solidFill>
              </a:rPr>
              <a:t>PL</a:t>
            </a:r>
            <a:endParaRPr kumimoji="0" lang="fr-FR" altLang="fr-FR" sz="1800" b="0" i="0" u="none" strike="noStrike" kern="1200" cap="none" spc="0" normalizeH="0" baseline="0" noProof="0" dirty="0">
              <a:ln>
                <a:noFill/>
              </a:ln>
              <a:solidFill>
                <a:srgbClr val="000000"/>
              </a:solidFill>
              <a:effectLst/>
              <a:uLnTx/>
              <a:uFillTx/>
              <a:latin typeface="Arial" charset="0"/>
              <a:ea typeface="+mn-ea"/>
              <a:cs typeface="+mn-cs"/>
            </a:endParaRPr>
          </a:p>
        </p:txBody>
      </p:sp>
      <p:graphicFrame>
        <p:nvGraphicFramePr>
          <p:cNvPr id="26" name="Tableau 25"/>
          <p:cNvGraphicFramePr>
            <a:graphicFrameLocks noGrp="1"/>
          </p:cNvGraphicFramePr>
          <p:nvPr>
            <p:extLst>
              <p:ext uri="{D42A27DB-BD31-4B8C-83A1-F6EECF244321}">
                <p14:modId xmlns:p14="http://schemas.microsoft.com/office/powerpoint/2010/main" val="2686770347"/>
              </p:ext>
            </p:extLst>
          </p:nvPr>
        </p:nvGraphicFramePr>
        <p:xfrm>
          <a:off x="1774237" y="7396731"/>
          <a:ext cx="4230575" cy="601216"/>
        </p:xfrm>
        <a:graphic>
          <a:graphicData uri="http://schemas.openxmlformats.org/drawingml/2006/table">
            <a:tbl>
              <a:tblPr firstRow="1" bandRow="1">
                <a:effectLst/>
                <a:tableStyleId>{5C22544A-7EE6-4342-B048-85BDC9FD1C3A}</a:tableStyleId>
              </a:tblPr>
              <a:tblGrid>
                <a:gridCol w="2100712">
                  <a:extLst>
                    <a:ext uri="{9D8B030D-6E8A-4147-A177-3AD203B41FA5}">
                      <a16:colId xmlns:a16="http://schemas.microsoft.com/office/drawing/2014/main" xmlns="" val="20000"/>
                    </a:ext>
                  </a:extLst>
                </a:gridCol>
                <a:gridCol w="2129863">
                  <a:extLst>
                    <a:ext uri="{9D8B030D-6E8A-4147-A177-3AD203B41FA5}">
                      <a16:colId xmlns:a16="http://schemas.microsoft.com/office/drawing/2014/main" xmlns="" val="20001"/>
                    </a:ext>
                  </a:extLst>
                </a:gridCol>
              </a:tblGrid>
              <a:tr h="144016">
                <a:tc>
                  <a:txBody>
                    <a:bodyPr/>
                    <a:lstStyle/>
                    <a:p>
                      <a:pPr algn="ctr"/>
                      <a:r>
                        <a:rPr lang="fr-FR" sz="600" dirty="0">
                          <a:ln>
                            <a:noFill/>
                          </a:ln>
                          <a:solidFill>
                            <a:schemeClr val="tx1"/>
                          </a:solidFill>
                          <a:latin typeface="Calibri"/>
                          <a:cs typeface="Calibri"/>
                        </a:rPr>
                        <a:t>SPÓŁKA</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a:ln>
                            <a:noFill/>
                          </a:ln>
                          <a:solidFill>
                            <a:schemeClr val="tx1"/>
                          </a:solidFill>
                          <a:latin typeface="Calibri"/>
                          <a:cs typeface="Calibri"/>
                        </a:rPr>
                        <a:t>JEDNOSTKA NOTYFIKOWANA - CERTYFIKACJA PRODUKTU</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13184">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41" name="ZoneTexte 40"/>
          <p:cNvSpPr txBox="1"/>
          <p:nvPr/>
        </p:nvSpPr>
        <p:spPr>
          <a:xfrm>
            <a:off x="6235682" y="228956"/>
            <a:ext cx="482504" cy="123111"/>
          </a:xfrm>
          <a:prstGeom prst="rect">
            <a:avLst/>
          </a:prstGeom>
          <a:noFill/>
        </p:spPr>
        <p:txBody>
          <a:bodyPr wrap="none" lIns="0" tIns="0" rIns="0" bIns="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800" b="0" i="0" u="none" strike="noStrike" kern="1200" cap="none" spc="0" normalizeH="0" baseline="0" noProof="0" dirty="0" smtClean="0">
                <a:ln>
                  <a:noFill/>
                </a:ln>
                <a:solidFill>
                  <a:srgbClr val="000000"/>
                </a:solidFill>
                <a:effectLst/>
                <a:uLnTx/>
                <a:uFillTx/>
                <a:latin typeface="Calibri"/>
                <a:ea typeface="+mn-ea"/>
                <a:cs typeface="Calibri"/>
              </a:rPr>
              <a:t>v.20200106</a:t>
            </a:r>
            <a:endParaRPr kumimoji="0" lang="fr-FR" sz="800" b="0" i="0" u="none" strike="noStrike" kern="1200" cap="none" spc="0" normalizeH="0" baseline="0" noProof="0" dirty="0">
              <a:ln>
                <a:noFill/>
              </a:ln>
              <a:solidFill>
                <a:srgbClr val="000000"/>
              </a:solidFill>
              <a:effectLst/>
              <a:uLnTx/>
              <a:uFillTx/>
              <a:latin typeface="Calibri"/>
              <a:ea typeface="+mn-ea"/>
              <a:cs typeface="Calibri"/>
            </a:endParaRPr>
          </a:p>
        </p:txBody>
      </p:sp>
      <p:pic>
        <p:nvPicPr>
          <p:cNvPr id="58" name="Image 5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075" y="1905000"/>
            <a:ext cx="180000" cy="180000"/>
          </a:xfrm>
          <a:prstGeom prst="rect">
            <a:avLst/>
          </a:prstGeom>
        </p:spPr>
      </p:pic>
      <p:sp>
        <p:nvSpPr>
          <p:cNvPr id="21" name="ZoneTexte 20">
            <a:extLst>
              <a:ext uri="{FF2B5EF4-FFF2-40B4-BE49-F238E27FC236}">
                <a16:creationId xmlns:a16="http://schemas.microsoft.com/office/drawing/2014/main" xmlns="" id="{98620D63-5EDB-4848-9D5B-39FF09A1313D}"/>
              </a:ext>
            </a:extLst>
          </p:cNvPr>
          <p:cNvSpPr txBox="1"/>
          <p:nvPr/>
        </p:nvSpPr>
        <p:spPr>
          <a:xfrm>
            <a:off x="2243437" y="67489"/>
            <a:ext cx="2371162" cy="276999"/>
          </a:xfrm>
          <a:prstGeom prst="rect">
            <a:avLst/>
          </a:prstGeom>
          <a:noFill/>
          <a:ln w="3175">
            <a:noFill/>
          </a:ln>
        </p:spPr>
        <p:txBody>
          <a:bodyPr wrap="none">
            <a:spAutoFit/>
          </a:bodyPr>
          <a:lstStyle/>
          <a:p>
            <a:pPr algn="ctr"/>
            <a:r>
              <a:rPr lang="it-IT" sz="1200" b="1" dirty="0"/>
              <a:t>Spodnie</a:t>
            </a:r>
            <a:r>
              <a:rPr lang="en-GB" sz="1200" b="1" dirty="0"/>
              <a:t> &amp; </a:t>
            </a:r>
            <a:r>
              <a:rPr lang="en-US" sz="1200" b="1" dirty="0" err="1"/>
              <a:t>Kombinezon</a:t>
            </a:r>
            <a:r>
              <a:rPr lang="en-GB" sz="1200" b="1" dirty="0"/>
              <a:t> MISTI</a:t>
            </a:r>
            <a:endParaRPr lang="en-GB" sz="3600" dirty="0"/>
          </a:p>
        </p:txBody>
      </p:sp>
      <p:grpSp>
        <p:nvGrpSpPr>
          <p:cNvPr id="24" name="Group 49">
            <a:extLst>
              <a:ext uri="{FF2B5EF4-FFF2-40B4-BE49-F238E27FC236}">
                <a16:creationId xmlns:a16="http://schemas.microsoft.com/office/drawing/2014/main" xmlns="" id="{1653AD07-A8AD-4994-88A9-88003574C88E}"/>
              </a:ext>
            </a:extLst>
          </p:cNvPr>
          <p:cNvGrpSpPr>
            <a:grpSpLocks/>
          </p:cNvGrpSpPr>
          <p:nvPr/>
        </p:nvGrpSpPr>
        <p:grpSpPr bwMode="auto">
          <a:xfrm>
            <a:off x="3213100" y="575042"/>
            <a:ext cx="431800" cy="394048"/>
            <a:chOff x="5638" y="2735"/>
            <a:chExt cx="680" cy="654"/>
          </a:xfrm>
        </p:grpSpPr>
        <p:pic>
          <p:nvPicPr>
            <p:cNvPr id="25" name="Picture 20" descr="ce">
              <a:extLst>
                <a:ext uri="{FF2B5EF4-FFF2-40B4-BE49-F238E27FC236}">
                  <a16:creationId xmlns:a16="http://schemas.microsoft.com/office/drawing/2014/main" xmlns="" id="{4978174E-1804-4B0B-AF2D-6E0ECF616441}"/>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48">
              <a:extLst>
                <a:ext uri="{FF2B5EF4-FFF2-40B4-BE49-F238E27FC236}">
                  <a16:creationId xmlns:a16="http://schemas.microsoft.com/office/drawing/2014/main" xmlns="" id="{0229B231-5A7C-4613-A35B-1A1E6637BCDA}"/>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pic>
        <p:nvPicPr>
          <p:cNvPr id="28" name="Image 22" descr="Une image contenant clipart&#10;&#10;Description générée automatiquement">
            <a:extLst>
              <a:ext uri="{FF2B5EF4-FFF2-40B4-BE49-F238E27FC236}">
                <a16:creationId xmlns:a16="http://schemas.microsoft.com/office/drawing/2014/main" xmlns="" id="{2F1CB033-6F9D-4E04-AC26-E5110DFA2EB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xmlns="" id="{C09CCCD6-542A-496E-A047-064A9C7BC517}"/>
              </a:ext>
            </a:extLst>
          </p:cNvPr>
          <p:cNvSpPr>
            <a:spLocks noChangeArrowheads="1"/>
          </p:cNvSpPr>
          <p:nvPr/>
        </p:nvSpPr>
        <p:spPr bwMode="auto">
          <a:xfrm>
            <a:off x="0" y="217052"/>
            <a:ext cx="14428" cy="2309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044" rIns="0" bIns="-190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fr-FR" sz="400" b="0" i="0" u="none" strike="noStrike" cap="none" normalizeH="0" baseline="0" dirty="0">
                <a:ln>
                  <a:noFill/>
                </a:ln>
                <a:solidFill>
                  <a:schemeClr val="tx1"/>
                </a:solidFill>
                <a:effectLst/>
              </a:rPr>
              <a:t> </a:t>
            </a:r>
            <a:endParaRPr kumimoji="0" lang="pl-PL" altLang="fr-FR" sz="1800" b="0" i="0" u="none" strike="noStrike" cap="none" normalizeH="0" baseline="0" dirty="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xmlns="" id="{95F34F34-DF89-40DB-9231-7A2033DEF33F}"/>
              </a:ext>
            </a:extLst>
          </p:cNvPr>
          <p:cNvSpPr>
            <a:spLocks noChangeArrowheads="1"/>
          </p:cNvSpPr>
          <p:nvPr/>
        </p:nvSpPr>
        <p:spPr bwMode="auto">
          <a:xfrm>
            <a:off x="0" y="59323"/>
            <a:ext cx="65" cy="3385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fr-FR" sz="400" b="0" i="0" u="none" strike="noStrike" cap="none" normalizeH="0" baseline="0" dirty="0">
                <a:ln>
                  <a:noFill/>
                </a:ln>
                <a:solidFill>
                  <a:schemeClr val="tx1"/>
                </a:solidFill>
                <a:effectLst/>
              </a:rPr>
              <a:t/>
            </a:r>
            <a:br>
              <a:rPr kumimoji="0" lang="pl-PL" altLang="fr-FR" sz="400" b="0" i="0" u="none" strike="noStrike" cap="none" normalizeH="0" baseline="0" dirty="0">
                <a:ln>
                  <a:noFill/>
                </a:ln>
                <a:solidFill>
                  <a:schemeClr val="tx1"/>
                </a:solidFill>
                <a:effectLst/>
              </a:rPr>
            </a:br>
            <a:endParaRPr kumimoji="0" lang="pl-PL" altLang="fr-FR" sz="1800" b="0" i="0" u="none" strike="noStrike" cap="none" normalizeH="0" baseline="0" dirty="0">
              <a:ln>
                <a:noFill/>
              </a:ln>
              <a:solidFill>
                <a:schemeClr val="tx1"/>
              </a:solidFill>
              <a:effectLst/>
              <a:latin typeface="Arial" panose="020B0604020202020204" pitchFamily="34" charset="0"/>
            </a:endParaRPr>
          </a:p>
        </p:txBody>
      </p:sp>
      <p:grpSp>
        <p:nvGrpSpPr>
          <p:cNvPr id="42" name="Groupe 41">
            <a:extLst>
              <a:ext uri="{FF2B5EF4-FFF2-40B4-BE49-F238E27FC236}">
                <a16:creationId xmlns:a16="http://schemas.microsoft.com/office/drawing/2014/main" xmlns="" id="{10B91120-629F-405E-B4CF-110CB1E2B551}"/>
              </a:ext>
            </a:extLst>
          </p:cNvPr>
          <p:cNvGrpSpPr/>
          <p:nvPr/>
        </p:nvGrpSpPr>
        <p:grpSpPr>
          <a:xfrm>
            <a:off x="3276600" y="3352800"/>
            <a:ext cx="1384012" cy="236899"/>
            <a:chOff x="637356" y="2836135"/>
            <a:chExt cx="1737256" cy="297363"/>
          </a:xfrm>
        </p:grpSpPr>
        <p:grpSp>
          <p:nvGrpSpPr>
            <p:cNvPr id="43" name="Groupe 42">
              <a:extLst>
                <a:ext uri="{FF2B5EF4-FFF2-40B4-BE49-F238E27FC236}">
                  <a16:creationId xmlns:a16="http://schemas.microsoft.com/office/drawing/2014/main" xmlns="" id="{54A81888-3854-4D6E-9996-2AABEBAB3F27}"/>
                </a:ext>
              </a:extLst>
            </p:cNvPr>
            <p:cNvGrpSpPr/>
            <p:nvPr/>
          </p:nvGrpSpPr>
          <p:grpSpPr>
            <a:xfrm>
              <a:off x="702350" y="2836135"/>
              <a:ext cx="1672262" cy="297363"/>
              <a:chOff x="682021" y="2758182"/>
              <a:chExt cx="1672262" cy="297363"/>
            </a:xfrm>
          </p:grpSpPr>
          <p:grpSp>
            <p:nvGrpSpPr>
              <p:cNvPr id="46" name="Groupe 34">
                <a:extLst>
                  <a:ext uri="{FF2B5EF4-FFF2-40B4-BE49-F238E27FC236}">
                    <a16:creationId xmlns:a16="http://schemas.microsoft.com/office/drawing/2014/main" xmlns="" id="{2D19AF26-60DD-4B29-85EE-486045C985D3}"/>
                  </a:ext>
                </a:extLst>
              </p:cNvPr>
              <p:cNvGrpSpPr/>
              <p:nvPr/>
            </p:nvGrpSpPr>
            <p:grpSpPr>
              <a:xfrm>
                <a:off x="682021" y="2758182"/>
                <a:ext cx="1564997" cy="280574"/>
                <a:chOff x="1151830" y="2655416"/>
                <a:chExt cx="1564997" cy="280574"/>
              </a:xfrm>
            </p:grpSpPr>
            <p:pic>
              <p:nvPicPr>
                <p:cNvPr id="57" name="Image 37">
                  <a:extLst>
                    <a:ext uri="{FF2B5EF4-FFF2-40B4-BE49-F238E27FC236}">
                      <a16:creationId xmlns:a16="http://schemas.microsoft.com/office/drawing/2014/main" xmlns="" id="{AD39C736-34F6-4A66-90FE-15FDAB9EA98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1" name="Image 44">
                  <a:extLst>
                    <a:ext uri="{FF2B5EF4-FFF2-40B4-BE49-F238E27FC236}">
                      <a16:creationId xmlns:a16="http://schemas.microsoft.com/office/drawing/2014/main" xmlns="" id="{B6F64985-379B-4A61-9E30-949DE820442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2" name="Image 45">
                  <a:extLst>
                    <a:ext uri="{FF2B5EF4-FFF2-40B4-BE49-F238E27FC236}">
                      <a16:creationId xmlns:a16="http://schemas.microsoft.com/office/drawing/2014/main" xmlns="" id="{27445C1D-453C-4FE0-97E8-A6FF028D4A0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3" name="Image 46">
                  <a:extLst>
                    <a:ext uri="{FF2B5EF4-FFF2-40B4-BE49-F238E27FC236}">
                      <a16:creationId xmlns:a16="http://schemas.microsoft.com/office/drawing/2014/main" xmlns="" id="{E3E126FF-E2C7-481F-8CC0-24118C5297B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4" name="Image 47">
                  <a:extLst>
                    <a:ext uri="{FF2B5EF4-FFF2-40B4-BE49-F238E27FC236}">
                      <a16:creationId xmlns:a16="http://schemas.microsoft.com/office/drawing/2014/main" xmlns="" id="{B756ED09-693C-4DEF-A7E7-2CCA83C5FB0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51" name="Rectangle 50">
                <a:extLst>
                  <a:ext uri="{FF2B5EF4-FFF2-40B4-BE49-F238E27FC236}">
                    <a16:creationId xmlns:a16="http://schemas.microsoft.com/office/drawing/2014/main" xmlns="" id="{25F00CF9-982B-499D-8A57-2E014A07DEDD}"/>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3" name="Image 52">
                <a:extLst>
                  <a:ext uri="{FF2B5EF4-FFF2-40B4-BE49-F238E27FC236}">
                    <a16:creationId xmlns:a16="http://schemas.microsoft.com/office/drawing/2014/main" xmlns="" id="{AD43D757-23DA-47C1-ADC4-60A15E4CEBE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5" name="Image 54">
                <a:extLst>
                  <a:ext uri="{FF2B5EF4-FFF2-40B4-BE49-F238E27FC236}">
                    <a16:creationId xmlns:a16="http://schemas.microsoft.com/office/drawing/2014/main" xmlns="" id="{DE1D93A4-F409-42A9-A36A-0A27EBC4B68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6" name="Image 55">
                <a:extLst>
                  <a:ext uri="{FF2B5EF4-FFF2-40B4-BE49-F238E27FC236}">
                    <a16:creationId xmlns:a16="http://schemas.microsoft.com/office/drawing/2014/main" xmlns="" id="{7FE36A85-3E78-474C-993C-902F8FB4AFC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44" name="Rectangle 43">
              <a:extLst>
                <a:ext uri="{FF2B5EF4-FFF2-40B4-BE49-F238E27FC236}">
                  <a16:creationId xmlns:a16="http://schemas.microsoft.com/office/drawing/2014/main" xmlns="" id="{53944744-4A68-4537-8669-A90DA22204E1}"/>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45" name="Image 44">
              <a:extLst>
                <a:ext uri="{FF2B5EF4-FFF2-40B4-BE49-F238E27FC236}">
                  <a16:creationId xmlns:a16="http://schemas.microsoft.com/office/drawing/2014/main" xmlns="" id="{68AE6E84-4A75-46FA-BDB7-4E8367683961}"/>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5" name="Tableau 64">
            <a:extLst>
              <a:ext uri="{FF2B5EF4-FFF2-40B4-BE49-F238E27FC236}">
                <a16:creationId xmlns:a16="http://schemas.microsoft.com/office/drawing/2014/main" xmlns="" id="{64161985-AE24-4AEF-B6ED-4FB77696D544}"/>
              </a:ext>
            </a:extLst>
          </p:cNvPr>
          <p:cNvGraphicFramePr>
            <a:graphicFrameLocks noGrp="1"/>
          </p:cNvGraphicFramePr>
          <p:nvPr>
            <p:extLst>
              <p:ext uri="{D42A27DB-BD31-4B8C-83A1-F6EECF244321}">
                <p14:modId xmlns:p14="http://schemas.microsoft.com/office/powerpoint/2010/main" val="2545753091"/>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6" name="Image 65">
            <a:extLst>
              <a:ext uri="{FF2B5EF4-FFF2-40B4-BE49-F238E27FC236}">
                <a16:creationId xmlns:a16="http://schemas.microsoft.com/office/drawing/2014/main" xmlns="" id="{DD01EFC6-2B73-43F8-AC2A-AF76DC222EF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1518699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88800" y="1219200"/>
            <a:ext cx="6552568" cy="5927777"/>
          </a:xfrm>
          <a:prstGeom prst="rect">
            <a:avLst/>
          </a:prstGeom>
          <a:ln>
            <a:solidFill>
              <a:schemeClr val="tx1"/>
            </a:solidFill>
          </a:ln>
        </p:spPr>
        <p:txBody>
          <a:bodyPr wrap="square" tIns="0" bIns="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3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600" b="1" i="0" u="sng" strike="noStrike" kern="1200" cap="none" spc="0" normalizeH="0" baseline="0" noProof="0" dirty="0" err="1">
                <a:ln>
                  <a:noFill/>
                </a:ln>
                <a:solidFill>
                  <a:srgbClr val="000000"/>
                </a:solidFill>
                <a:effectLst/>
                <a:uLnTx/>
                <a:uFillTx/>
                <a:latin typeface="Calibri"/>
                <a:ea typeface="+mn-ea"/>
                <a:cs typeface="Calibri"/>
              </a:rPr>
              <a:t>Categoria</a:t>
            </a:r>
            <a:r>
              <a:rPr kumimoji="0" lang="en-GB" sz="600" b="1" i="0" u="sng" strike="noStrike" kern="1200" cap="none" spc="0" normalizeH="0" baseline="0" noProof="0" dirty="0">
                <a:ln>
                  <a:noFill/>
                </a:ln>
                <a:solidFill>
                  <a:srgbClr val="000000"/>
                </a:solidFill>
                <a:effectLst/>
                <a:uLnTx/>
                <a:uFillTx/>
                <a:latin typeface="Calibri"/>
                <a:ea typeface="+mn-ea"/>
                <a:cs typeface="Calibri"/>
              </a:rPr>
              <a:t> EPI 2 - De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acordo</a:t>
            </a:r>
            <a:r>
              <a:rPr kumimoji="0" lang="en-GB" sz="600" b="1" i="0" u="sng" strike="noStrike" kern="1200" cap="none" spc="0" normalizeH="0" baseline="0" noProof="0" dirty="0">
                <a:ln>
                  <a:noFill/>
                </a:ln>
                <a:solidFill>
                  <a:srgbClr val="000000"/>
                </a:solidFill>
                <a:effectLst/>
                <a:uLnTx/>
                <a:uFillTx/>
                <a:latin typeface="Calibri"/>
                <a:ea typeface="+mn-ea"/>
                <a:cs typeface="Calibri"/>
              </a:rPr>
              <a:t> com as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normas</a:t>
            </a:r>
            <a:endParaRPr kumimoji="0" lang="en-GB" sz="6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6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5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EN ISO 13688: 2013 (EN 340:2003)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Vestuário</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protecção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requisitos</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gerais</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500" b="1" i="0" u="none" strike="noStrike" kern="1200" cap="none" spc="0" normalizeH="0" baseline="0" noProof="0" dirty="0">
              <a:ln>
                <a:noFill/>
              </a:ln>
              <a:solidFill>
                <a:srgbClr val="000000"/>
              </a:solidFill>
              <a:effectLst/>
              <a:uLnTx/>
              <a:uFillTx/>
              <a:latin typeface="Calibri"/>
              <a:ea typeface="+mn-ea"/>
              <a:cs typeface="Calibri"/>
            </a:endParaRPr>
          </a:p>
          <a:p>
            <a:pPr lvl="0">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Protetores</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Joelho</a:t>
            </a:r>
            <a:r>
              <a:rPr kumimoji="0" lang="en-GB" sz="600" b="1" i="0" u="none" strike="noStrike" kern="1200" cap="none" spc="0" normalizeH="0" baseline="0" noProof="0" dirty="0">
                <a:ln>
                  <a:noFill/>
                </a:ln>
                <a:solidFill>
                  <a:srgbClr val="000000"/>
                </a:solidFill>
                <a:effectLst/>
                <a:uLnTx/>
                <a:uFillTx/>
                <a:latin typeface="Calibri"/>
                <a:ea typeface="+mn-ea"/>
                <a:cs typeface="Calibri"/>
              </a:rPr>
              <a:t> EN 14404:2004+A1:2010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Calças</a:t>
            </a:r>
            <a:r>
              <a:rPr kumimoji="0" lang="en-GB" sz="600" b="1" i="0" u="none" strike="noStrike" kern="1200" cap="none" spc="0" normalizeH="0" baseline="0" noProof="0" dirty="0">
                <a:ln>
                  <a:noFill/>
                </a:ln>
                <a:solidFill>
                  <a:srgbClr val="000000"/>
                </a:solidFill>
                <a:effectLst/>
                <a:uLnTx/>
                <a:uFillTx/>
                <a:latin typeface="Calibri"/>
                <a:ea typeface="+mn-ea"/>
                <a:cs typeface="Calibri"/>
              </a:rPr>
              <a:t> e </a:t>
            </a:r>
            <a:r>
              <a:rPr lang="pt-PT" sz="600" b="1" dirty="0">
                <a:solidFill>
                  <a:srgbClr val="000000"/>
                </a:solidFill>
                <a:latin typeface="Calibri"/>
                <a:cs typeface="Calibri"/>
              </a:rPr>
              <a:t>M</a:t>
            </a:r>
            <a:r>
              <a:rPr lang="pt-PT" altLang="fr-FR" sz="600" b="1" dirty="0">
                <a:solidFill>
                  <a:srgbClr val="000000"/>
                </a:solidFill>
                <a:latin typeface="Calibri"/>
                <a:cs typeface="Calibri"/>
              </a:rPr>
              <a:t>acacão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para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trabalho</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posição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joelhos</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lvl="0">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Pré-tratamento</a:t>
            </a:r>
            <a:r>
              <a:rPr kumimoji="0" lang="en-GB" sz="600" b="0" i="0" u="none" strike="noStrike" kern="1200" cap="none" spc="0" normalizeH="0" baseline="0" noProof="0" dirty="0">
                <a:ln>
                  <a:noFill/>
                </a:ln>
                <a:solidFill>
                  <a:srgbClr val="000000"/>
                </a:solidFill>
                <a:effectLst/>
                <a:uLnTx/>
                <a:uFillTx/>
                <a:latin typeface="Calibri"/>
                <a:ea typeface="+mn-ea"/>
                <a:cs typeface="Calibri"/>
              </a:rPr>
              <a:t> - 5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lavagens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lang="pt-PT" sz="600" dirty="0">
                <a:solidFill>
                  <a:srgbClr val="000000"/>
                </a:solidFill>
                <a:latin typeface="Calibri"/>
                <a:cs typeface="Calibri"/>
              </a:rPr>
              <a:t>40 °C, de acordo com a norma ISO 6330: métodos de lavagem e secagem domésticas.</a:t>
            </a:r>
            <a:endParaRPr lang="en-GB" sz="600" dirty="0">
              <a:solidFill>
                <a:srgbClr val="000000"/>
              </a:solidFill>
              <a:latin typeface="Calibri"/>
              <a:cs typeface="Calibri"/>
            </a:endParaRPr>
          </a:p>
          <a:p>
            <a:pPr>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Desempenhos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GB" sz="600" dirty="0" err="1">
                <a:solidFill>
                  <a:srgbClr val="000000"/>
                </a:solidFill>
                <a:latin typeface="Calibri"/>
                <a:cs typeface="Calibri"/>
              </a:rPr>
              <a:t>Calças</a:t>
            </a:r>
            <a:r>
              <a:rPr lang="en-GB" sz="600" dirty="0">
                <a:solidFill>
                  <a:srgbClr val="000000"/>
                </a:solidFill>
                <a:latin typeface="Calibri"/>
                <a:cs typeface="Calibri"/>
              </a:rPr>
              <a:t> </a:t>
            </a:r>
            <a:r>
              <a:rPr lang="fr-FR" sz="600" dirty="0">
                <a:solidFill>
                  <a:srgbClr val="000000"/>
                </a:solidFill>
                <a:latin typeface="Calibri"/>
                <a:cs typeface="Calibri"/>
              </a:rPr>
              <a:t>5MIP150 (</a:t>
            </a:r>
            <a:r>
              <a:rPr lang="pt-PT" sz="600" dirty="0">
                <a:solidFill>
                  <a:srgbClr val="000000"/>
                </a:solidFill>
                <a:latin typeface="Calibri"/>
                <a:cs typeface="Calibri"/>
              </a:rPr>
              <a:t>Cinzento/Laranja</a:t>
            </a:r>
            <a:r>
              <a:rPr lang="fr-FR" sz="600" dirty="0">
                <a:solidFill>
                  <a:srgbClr val="000000"/>
                </a:solidFill>
                <a:latin typeface="Calibri"/>
                <a:cs typeface="Calibri"/>
              </a:rPr>
              <a:t>),5MIP050 (</a:t>
            </a:r>
            <a:r>
              <a:rPr lang="pt-PT" sz="600" dirty="0">
                <a:solidFill>
                  <a:srgbClr val="000000"/>
                </a:solidFill>
                <a:latin typeface="Calibri"/>
                <a:cs typeface="Calibri"/>
              </a:rPr>
              <a:t>Azul-marinho/Cinzento</a:t>
            </a:r>
            <a:r>
              <a:rPr lang="fr-FR" sz="600" dirty="0">
                <a:solidFill>
                  <a:srgbClr val="000000"/>
                </a:solidFill>
                <a:latin typeface="Calibri"/>
                <a:cs typeface="Calibri"/>
              </a:rPr>
              <a:t>) </a:t>
            </a:r>
            <a:r>
              <a:rPr lang="en-GB" sz="600" dirty="0">
                <a:solidFill>
                  <a:srgbClr val="000000"/>
                </a:solidFill>
                <a:latin typeface="Calibri"/>
                <a:cs typeface="Calibri"/>
              </a:rPr>
              <a:t>- </a:t>
            </a:r>
            <a:r>
              <a:rPr kumimoji="0" lang="en-GB" sz="600" b="1" i="0" u="none" strike="noStrike" kern="1200" cap="none" spc="0" normalizeH="0" baseline="0" noProof="0" dirty="0">
                <a:ln>
                  <a:noFill/>
                </a:ln>
                <a:solidFill>
                  <a:srgbClr val="000000"/>
                </a:solidFill>
                <a:effectLst/>
                <a:uLnTx/>
                <a:uFillTx/>
                <a:latin typeface="Calibri"/>
                <a:ea typeface="+mn-ea"/>
                <a:cs typeface="Calibri"/>
              </a:rPr>
              <a:t>Tipo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Nível</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Aplicável</a:t>
            </a:r>
            <a:r>
              <a:rPr kumimoji="0" lang="en-GB" sz="600" b="0" i="0" u="none" strike="noStrike" kern="1200" cap="none" spc="0" normalizeH="0" baseline="0" noProof="0" dirty="0">
                <a:ln>
                  <a:noFill/>
                </a:ln>
                <a:solidFill>
                  <a:srgbClr val="000000"/>
                </a:solidFill>
                <a:effectLst/>
                <a:uLnTx/>
                <a:uFillTx/>
                <a:latin typeface="Calibri"/>
                <a:ea typeface="+mn-ea"/>
                <a:cs typeface="Calibri"/>
              </a:rPr>
              <a:t> com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ref.ª 8KNEE)</a:t>
            </a:r>
          </a:p>
          <a:p>
            <a:pPr>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pt-PT" sz="600" dirty="0">
                <a:solidFill>
                  <a:srgbClr val="000000"/>
                </a:solidFill>
                <a:latin typeface="Calibri"/>
                <a:cs typeface="Calibri"/>
              </a:rPr>
              <a:t>M</a:t>
            </a:r>
            <a:r>
              <a:rPr lang="pt-PT" altLang="fr-FR" sz="600" dirty="0">
                <a:solidFill>
                  <a:srgbClr val="000000"/>
                </a:solidFill>
                <a:latin typeface="Calibri"/>
                <a:cs typeface="Calibri"/>
              </a:rPr>
              <a:t>acacão</a:t>
            </a:r>
            <a:r>
              <a:rPr lang="en-GB" sz="600" dirty="0">
                <a:solidFill>
                  <a:srgbClr val="000000"/>
                </a:solidFill>
                <a:latin typeface="Calibri"/>
                <a:cs typeface="Calibri"/>
              </a:rPr>
              <a:t> </a:t>
            </a:r>
            <a:r>
              <a:rPr lang="fr-FR" sz="600" dirty="0">
                <a:solidFill>
                  <a:srgbClr val="000000"/>
                </a:solidFill>
                <a:latin typeface="Calibri"/>
                <a:cs typeface="Calibri"/>
              </a:rPr>
              <a:t>5MIB150 (</a:t>
            </a:r>
            <a:r>
              <a:rPr lang="pt-PT" sz="600" dirty="0">
                <a:solidFill>
                  <a:srgbClr val="000000"/>
                </a:solidFill>
                <a:latin typeface="Calibri"/>
                <a:cs typeface="Calibri"/>
              </a:rPr>
              <a:t>Cinzento/Laranja</a:t>
            </a:r>
            <a:r>
              <a:rPr lang="fr-FR" sz="600" dirty="0">
                <a:solidFill>
                  <a:srgbClr val="000000"/>
                </a:solidFill>
                <a:latin typeface="Calibri"/>
                <a:cs typeface="Calibri"/>
              </a:rPr>
              <a:t>), 5MIB050 (</a:t>
            </a:r>
            <a:r>
              <a:rPr lang="pt-PT" sz="600" dirty="0">
                <a:solidFill>
                  <a:srgbClr val="000000"/>
                </a:solidFill>
                <a:latin typeface="Calibri"/>
                <a:cs typeface="Calibri"/>
              </a:rPr>
              <a:t>Azul-marinho/Cinzento)</a:t>
            </a:r>
            <a:r>
              <a:rPr lang="en-GB" sz="600" dirty="0">
                <a:solidFill>
                  <a:srgbClr val="000000"/>
                </a:solidFill>
                <a:latin typeface="Calibri"/>
                <a:cs typeface="Calibri"/>
              </a:rPr>
              <a:t> - </a:t>
            </a:r>
            <a:r>
              <a:rPr kumimoji="0" lang="en-GB" sz="600" b="1" i="0" u="none" strike="noStrike" kern="1200" cap="none" spc="0" normalizeH="0" baseline="0" noProof="0" dirty="0">
                <a:ln>
                  <a:noFill/>
                </a:ln>
                <a:solidFill>
                  <a:srgbClr val="000000"/>
                </a:solidFill>
                <a:effectLst/>
                <a:uLnTx/>
                <a:uFillTx/>
                <a:latin typeface="Calibri"/>
                <a:ea typeface="+mn-ea"/>
                <a:cs typeface="Calibri"/>
              </a:rPr>
              <a:t>Tipo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Nível</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Aplicável</a:t>
            </a:r>
            <a:r>
              <a:rPr kumimoji="0" lang="en-GB" sz="600" b="0" i="0" u="none" strike="noStrike" kern="1200" cap="none" spc="0" normalizeH="0" baseline="0" noProof="0" dirty="0">
                <a:ln>
                  <a:noFill/>
                </a:ln>
                <a:solidFill>
                  <a:srgbClr val="000000"/>
                </a:solidFill>
                <a:effectLst/>
                <a:uLnTx/>
                <a:uFillTx/>
                <a:latin typeface="Calibri"/>
                <a:ea typeface="+mn-ea"/>
                <a:cs typeface="Calibri"/>
              </a:rPr>
              <a:t> com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ref.ª 8KNEE)</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2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classe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dos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joelhos</a:t>
            </a:r>
            <a:r>
              <a:rPr kumimoji="0" lang="en-GB" sz="600" b="1" i="0" u="none" strike="noStrike" kern="1200" cap="none" spc="0" normalizeH="0" baseline="0" noProof="0" dirty="0">
                <a:ln>
                  <a:noFill/>
                </a:ln>
                <a:solidFill>
                  <a:srgbClr val="000000"/>
                </a:solidFill>
                <a:effectLst/>
                <a:uLnTx/>
                <a:uFillTx/>
                <a:latin typeface="Calibri"/>
                <a:ea typeface="+mn-ea"/>
                <a:cs typeface="Calibri"/>
              </a:rPr>
              <a:t> é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classificada</a:t>
            </a:r>
            <a:r>
              <a:rPr kumimoji="0" lang="en-GB" sz="600" b="1" i="0" u="none" strike="noStrike" kern="1200" cap="none" spc="0" normalizeH="0" baseline="0" noProof="0" dirty="0">
                <a:ln>
                  <a:noFill/>
                </a:ln>
                <a:solidFill>
                  <a:srgbClr val="000000"/>
                </a:solidFill>
                <a:effectLst/>
                <a:uLnTx/>
                <a:uFillTx/>
                <a:latin typeface="Calibri"/>
                <a:ea typeface="+mn-ea"/>
                <a:cs typeface="Calibri"/>
              </a:rPr>
              <a:t> da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seguinte</a:t>
            </a:r>
            <a:r>
              <a:rPr kumimoji="0" lang="en-GB" sz="600" b="1" i="0" u="none" strike="noStrike" kern="1200" cap="none" spc="0" normalizeH="0" baseline="0" noProof="0" dirty="0">
                <a:ln>
                  <a:noFill/>
                </a:ln>
                <a:solidFill>
                  <a:srgbClr val="000000"/>
                </a:solidFill>
                <a:effectLst/>
                <a:uLnTx/>
                <a:uFillTx/>
                <a:latin typeface="Calibri"/>
                <a:ea typeface="+mn-ea"/>
                <a:cs typeface="Calibri"/>
              </a:rPr>
              <a:t> forma:</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Tipo 1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independentes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outras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fixadas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redor</a:t>
            </a:r>
            <a:r>
              <a:rPr kumimoji="0" lang="en-GB" sz="600" b="0" i="0" u="none" strike="noStrike" kern="1200" cap="none" spc="0" normalizeH="0" baseline="0" noProof="0" dirty="0">
                <a:ln>
                  <a:noFill/>
                </a:ln>
                <a:solidFill>
                  <a:srgbClr val="000000"/>
                </a:solidFill>
                <a:effectLst/>
                <a:uLnTx/>
                <a:uFillTx/>
                <a:latin typeface="Calibri"/>
                <a:ea typeface="+mn-ea"/>
                <a:cs typeface="Calibri"/>
              </a:rPr>
              <a:t> das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pernas</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Tipo 2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espuma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outro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enchimento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fixadas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aos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bolsos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das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pernas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fixadas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permanentemente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às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calças</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Tipo 3: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presas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corpo</a:t>
            </a:r>
            <a:r>
              <a:rPr kumimoji="0" lang="en-GB" sz="600" b="0" i="0" u="none" strike="noStrike" kern="1200" cap="none" spc="0" normalizeH="0" baseline="0" noProof="0" dirty="0">
                <a:ln>
                  <a:noFill/>
                </a:ln>
                <a:solidFill>
                  <a:srgbClr val="000000"/>
                </a:solidFill>
                <a:effectLst/>
                <a:uLnTx/>
                <a:uFillTx/>
                <a:latin typeface="Calibri"/>
                <a:ea typeface="+mn-ea"/>
                <a:cs typeface="Calibri"/>
              </a:rPr>
              <a:t>, mas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colocadas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posição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enquanto</a:t>
            </a:r>
            <a:r>
              <a:rPr kumimoji="0" lang="en-GB" sz="600" b="0" i="0" u="none" strike="noStrike" kern="1200" cap="none" spc="0" normalizeH="0" baseline="0" noProof="0" dirty="0">
                <a:ln>
                  <a:noFill/>
                </a:ln>
                <a:solidFill>
                  <a:srgbClr val="000000"/>
                </a:solidFill>
                <a:effectLst/>
                <a:uLnTx/>
                <a:uFillTx/>
                <a:latin typeface="Calibri"/>
                <a:ea typeface="+mn-ea"/>
                <a:cs typeface="Calibri"/>
              </a:rPr>
              <a:t> 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utilizador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está</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movimento</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Tipo 4: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Joelheiras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que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fazem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parte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uma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unidade</a:t>
            </a:r>
            <a:r>
              <a:rPr kumimoji="0" lang="en-GB" sz="600" b="0" i="0" u="none" strike="noStrike" kern="1200" cap="none" spc="0" normalizeH="0" baseline="0" noProof="0" dirty="0">
                <a:ln>
                  <a:noFill/>
                </a:ln>
                <a:solidFill>
                  <a:srgbClr val="000000"/>
                </a:solidFill>
                <a:effectLst/>
                <a:uLnTx/>
                <a:uFillTx/>
                <a:latin typeface="Calibri"/>
                <a:ea typeface="+mn-ea"/>
                <a:cs typeface="Calibri"/>
              </a:rPr>
              <a:t> com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funções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adicionais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como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estrutura</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apoio</a:t>
            </a:r>
            <a:r>
              <a:rPr kumimoji="0" lang="en-GB" sz="600" b="0" i="0" u="none" strike="noStrike" kern="1200" cap="none" spc="0" normalizeH="0" baseline="0" noProof="0" dirty="0">
                <a:ln>
                  <a:noFill/>
                </a:ln>
                <a:solidFill>
                  <a:srgbClr val="000000"/>
                </a:solidFill>
                <a:effectLst/>
                <a:uLnTx/>
                <a:uFillTx/>
                <a:latin typeface="Calibri"/>
                <a:ea typeface="+mn-ea"/>
                <a:cs typeface="Calibri"/>
              </a:rPr>
              <a:t> para se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levantar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ajoelhar</a:t>
            </a:r>
            <a:r>
              <a:rPr kumimoji="0" lang="en-GB" sz="600" b="0" i="0" u="none" strike="noStrike" kern="1200" cap="none" spc="0" normalizeH="0" baseline="0" noProof="0" dirty="0">
                <a:ln>
                  <a:noFill/>
                </a:ln>
                <a:solidFill>
                  <a:srgbClr val="000000"/>
                </a:solidFill>
                <a:effectLst/>
                <a:uLnTx/>
                <a:uFillTx/>
                <a:latin typeface="Calibri"/>
                <a:ea typeface="+mn-ea"/>
                <a:cs typeface="Calibri"/>
              </a:rPr>
              <a:t>-se.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ser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usada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no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corpo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ser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independentes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3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Nível</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Superfícies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piso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plano</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Nível</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1: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Superfícies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piso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plano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irregular. Protege contra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penetração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por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uma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força</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pelo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menos</a:t>
            </a:r>
            <a:r>
              <a:rPr kumimoji="0" lang="en-GB" sz="600" b="0" i="0" u="none" strike="noStrike" kern="1200" cap="none" spc="0" normalizeH="0" baseline="0" noProof="0" dirty="0">
                <a:ln>
                  <a:noFill/>
                </a:ln>
                <a:solidFill>
                  <a:srgbClr val="000000"/>
                </a:solidFill>
                <a:effectLst/>
                <a:uLnTx/>
                <a:uFillTx/>
                <a:latin typeface="Calibri"/>
                <a:ea typeface="+mn-ea"/>
                <a:cs typeface="Calibri"/>
              </a:rPr>
              <a:t> (100 ± 5) N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Nível</a:t>
            </a:r>
            <a:r>
              <a:rPr kumimoji="0" lang="en-GB" sz="600" b="1"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Proteção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Superfícies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piso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plano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ou</a:t>
            </a:r>
            <a:r>
              <a:rPr kumimoji="0" lang="en-GB" sz="600" b="0" i="0" u="none" strike="noStrike" kern="1200" cap="none" spc="0" normalizeH="0" baseline="0" noProof="0" dirty="0">
                <a:ln>
                  <a:noFill/>
                </a:ln>
                <a:solidFill>
                  <a:srgbClr val="000000"/>
                </a:solidFill>
                <a:effectLst/>
                <a:uLnTx/>
                <a:uFillTx/>
                <a:latin typeface="Calibri"/>
                <a:ea typeface="+mn-ea"/>
                <a:cs typeface="Calibri"/>
              </a:rPr>
              <a:t> irregular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condições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severas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Protege contra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penetração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por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uma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força</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pelo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menos</a:t>
            </a:r>
            <a:r>
              <a:rPr kumimoji="0" lang="en-GB" sz="600" b="0" i="0" u="none" strike="noStrike" kern="1200" cap="none" spc="0" normalizeH="0" baseline="0" noProof="0" dirty="0">
                <a:ln>
                  <a:noFill/>
                </a:ln>
                <a:solidFill>
                  <a:srgbClr val="000000"/>
                </a:solidFill>
                <a:effectLst/>
                <a:uLnTx/>
                <a:uFillTx/>
                <a:latin typeface="Calibri"/>
                <a:ea typeface="+mn-ea"/>
                <a:cs typeface="Calibri"/>
              </a:rPr>
              <a:t> (250 ± 10) 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Instruções</a:t>
            </a:r>
            <a:r>
              <a:rPr kumimoji="0" lang="en-GB" sz="600" b="1" i="0" u="none" strike="noStrike" kern="1200" cap="none" spc="0" normalizeH="0" baseline="0" noProof="0" dirty="0">
                <a:ln>
                  <a:noFill/>
                </a:ln>
                <a:solidFill>
                  <a:srgbClr val="000000"/>
                </a:solidFill>
                <a:effectLst/>
                <a:uLnTx/>
                <a:uFillTx/>
                <a:latin typeface="Calibri"/>
                <a:ea typeface="+mn-ea"/>
                <a:cs typeface="Calibri"/>
              </a:rPr>
              <a:t> para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lavagem</a:t>
            </a:r>
            <a:r>
              <a:rPr kumimoji="0" lang="en-GB" sz="600" b="1" i="0" u="none" strike="noStrike" kern="1200" cap="none" spc="0" normalizeH="0" baseline="0" noProof="0" dirty="0">
                <a:ln>
                  <a:noFill/>
                </a:ln>
                <a:solidFill>
                  <a:srgbClr val="000000"/>
                </a:solidFill>
                <a:effectLst/>
                <a:uLnTx/>
                <a:uFillTx/>
                <a:latin typeface="Calibri"/>
                <a:ea typeface="+mn-ea"/>
                <a:cs typeface="Calibri"/>
              </a:rPr>
              <a:t> e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cuidados</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r>
              <a:rPr lang="pt-PT" sz="600" dirty="0">
                <a:solidFill>
                  <a:srgbClr val="000000"/>
                </a:solidFill>
                <a:latin typeface="Calibri"/>
                <a:cs typeface="Calibri"/>
              </a:rPr>
              <a:t>Lavar a 40 °C, de acordo com a norma ISO 6330: métodos de lavagem e secagem domésticas.</a:t>
            </a:r>
            <a:endParaRPr lang="fr-FR" sz="600" dirty="0">
              <a:solidFill>
                <a:srgbClr val="000000"/>
              </a:solidFill>
              <a:latin typeface="Calibri"/>
              <a:cs typeface="Calibri"/>
            </a:endParaRPr>
          </a:p>
          <a:p>
            <a:r>
              <a:rPr lang="pt-PT" sz="600" dirty="0">
                <a:solidFill>
                  <a:srgbClr val="000000"/>
                </a:solidFill>
                <a:latin typeface="Calibri"/>
                <a:cs typeface="Calibri"/>
              </a:rPr>
              <a:t>Secagem à temperatura moderada permitida (60 °C, no máximo)</a:t>
            </a:r>
            <a:endParaRPr lang="fr-FR" sz="600" dirty="0">
              <a:solidFill>
                <a:srgbClr val="000000"/>
              </a:solidFill>
              <a:latin typeface="Calibri"/>
              <a:cs typeface="Calibri"/>
            </a:endParaRPr>
          </a:p>
          <a:p>
            <a:r>
              <a:rPr lang="pt-PT" sz="600" dirty="0">
                <a:solidFill>
                  <a:srgbClr val="000000"/>
                </a:solidFill>
                <a:latin typeface="Calibri"/>
                <a:cs typeface="Calibri"/>
              </a:rPr>
              <a:t>Não utilizar lixívia, lavar a seco com solventes habituais permitidos.</a:t>
            </a:r>
            <a:endParaRPr lang="fr-FR" sz="600" dirty="0">
              <a:solidFill>
                <a:srgbClr val="000000"/>
              </a:solidFill>
              <a:latin typeface="Calibri"/>
              <a:cs typeface="Calibri"/>
            </a:endParaRPr>
          </a:p>
          <a:p>
            <a:r>
              <a:rPr lang="pt-PT" sz="600" dirty="0">
                <a:solidFill>
                  <a:srgbClr val="000000"/>
                </a:solidFill>
                <a:latin typeface="Calibri"/>
                <a:cs typeface="Calibri"/>
              </a:rPr>
              <a:t>Engomar a uma temperatura média (inferior a 150 °C).</a:t>
            </a:r>
            <a:r>
              <a:rPr lang="en-GB" sz="600" dirty="0">
                <a:solidFill>
                  <a:srgbClr val="000000"/>
                </a:solidFill>
                <a:latin typeface="Calibri"/>
                <a:cs typeface="Calibri"/>
              </a:rPr>
              <a:t> </a:t>
            </a:r>
          </a:p>
          <a:p>
            <a:endParaRPr lang="en-GB" sz="600" dirty="0">
              <a:solidFill>
                <a:srgbClr val="000000"/>
              </a:solidFill>
              <a:latin typeface="Calibri"/>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As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proteção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devem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ser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limpas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regularmente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conforme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as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instruções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recomendadas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Depois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limpar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inspecionar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antes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reutilizar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Fazer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ciclo</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lavar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secar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passar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ferro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após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lavagem</a:t>
            </a:r>
            <a:r>
              <a:rPr kumimoji="0" lang="en-GB" sz="600" b="0" i="0" u="none" strike="noStrike" kern="1200" cap="none" spc="0" normalizeH="0" baseline="0" noProof="0" dirty="0">
                <a:ln>
                  <a:noFill/>
                </a:ln>
                <a:solidFill>
                  <a:srgbClr val="000000"/>
                </a:solidFill>
                <a:effectLst/>
                <a:uLnTx/>
                <a:uFillTx/>
                <a:latin typeface="Calibri"/>
                <a:ea typeface="+mn-ea"/>
                <a:cs typeface="Calibri"/>
              </a:rPr>
              <a:t> para um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melhor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desempenho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vida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útil</a:t>
            </a:r>
            <a:r>
              <a:rPr kumimoji="0" lang="en-GB" sz="600" b="0" i="0" u="none" strike="noStrike" kern="1200" cap="none" spc="0" normalizeH="0" baseline="0" noProof="0" dirty="0">
                <a:ln>
                  <a:noFill/>
                </a:ln>
                <a:solidFill>
                  <a:srgbClr val="000000"/>
                </a:solidFill>
                <a:effectLst/>
                <a:uLnTx/>
                <a:uFillTx/>
                <a:latin typeface="Calibri"/>
                <a:ea typeface="+mn-ea"/>
                <a:cs typeface="Calibri"/>
              </a:rPr>
              <a:t> da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está</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ligada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às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condições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uso</a:t>
            </a:r>
            <a:r>
              <a:rPr kumimoji="0" lang="en-GB" sz="600" b="0" i="0" u="none" strike="noStrike" kern="1200" cap="none" spc="0" normalizeH="0" baseline="0" noProof="0" dirty="0">
                <a:ln>
                  <a:noFill/>
                </a:ln>
                <a:solidFill>
                  <a:srgbClr val="000000"/>
                </a:solidFill>
                <a:effectLst/>
                <a:uLnTx/>
                <a:uFillTx/>
                <a:latin typeface="Calibri"/>
                <a:ea typeface="+mn-ea"/>
                <a:cs typeface="Calibri"/>
              </a:rPr>
              <a:t> 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manutenção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Armazenamento</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Deve</a:t>
            </a:r>
            <a:r>
              <a:rPr kumimoji="0" lang="en-GB" sz="600" b="0" i="0" u="none" strike="noStrike" kern="1200" cap="none" spc="0" normalizeH="0" baseline="0" noProof="0" dirty="0">
                <a:ln>
                  <a:noFill/>
                </a:ln>
                <a:solidFill>
                  <a:srgbClr val="000000"/>
                </a:solidFill>
                <a:effectLst/>
                <a:uLnTx/>
                <a:uFillTx/>
                <a:latin typeface="Calibri"/>
                <a:ea typeface="+mn-ea"/>
                <a:cs typeface="Calibri"/>
              </a:rPr>
              <a:t> ser dada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importância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garantir</a:t>
            </a:r>
            <a:r>
              <a:rPr kumimoji="0" lang="en-GB" sz="600" b="0" i="0" u="none" strike="noStrike" kern="1200" cap="none" spc="0" normalizeH="0" baseline="0" noProof="0" dirty="0">
                <a:ln>
                  <a:noFill/>
                </a:ln>
                <a:solidFill>
                  <a:srgbClr val="000000"/>
                </a:solidFill>
                <a:effectLst/>
                <a:uLnTx/>
                <a:uFillTx/>
                <a:latin typeface="Calibri"/>
                <a:ea typeface="+mn-ea"/>
                <a:cs typeface="Calibri"/>
              </a:rPr>
              <a:t> que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roupa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não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esteja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sujeita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condições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armazenamento</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húmido</a:t>
            </a:r>
            <a:r>
              <a:rPr kumimoji="0" lang="en-GB" sz="600" b="0" i="0" u="none" strike="noStrike" kern="1200" cap="none" spc="0" normalizeH="0" baseline="0" noProof="0" dirty="0">
                <a:ln>
                  <a:noFill/>
                </a:ln>
                <a:solidFill>
                  <a:srgbClr val="000000"/>
                </a:solidFill>
                <a:effectLst/>
                <a:uLnTx/>
                <a:uFillTx/>
                <a:latin typeface="Calibri"/>
                <a:ea typeface="+mn-ea"/>
                <a:cs typeface="Calibri"/>
              </a:rPr>
              <a:t> e sob luz solar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direta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uma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vez</a:t>
            </a:r>
            <a:r>
              <a:rPr kumimoji="0" lang="en-GB" sz="600" b="0" i="0" u="none" strike="noStrike" kern="1200" cap="none" spc="0" normalizeH="0" baseline="0" noProof="0" dirty="0">
                <a:ln>
                  <a:noFill/>
                </a:ln>
                <a:solidFill>
                  <a:srgbClr val="000000"/>
                </a:solidFill>
                <a:effectLst/>
                <a:uLnTx/>
                <a:uFillTx/>
                <a:latin typeface="Calibri"/>
                <a:ea typeface="+mn-ea"/>
                <a:cs typeface="Calibri"/>
              </a:rPr>
              <a:t> que a luz solar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direta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pode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levar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cor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desbotar</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p>
          <a:p>
            <a:pPr lvl="0">
              <a:defRPr/>
            </a:pPr>
            <a:r>
              <a:rPr lang="pt-PT" altLang="fr-FR" sz="600" dirty="0">
                <a:solidFill>
                  <a:srgbClr val="000000"/>
                </a:solidFill>
                <a:latin typeface="Calibri"/>
                <a:cs typeface="Calibri"/>
              </a:rPr>
              <a:t>Este artigo deve ser transportado conforme fornecido pelo fabricante.</a:t>
            </a:r>
          </a:p>
          <a:p>
            <a:pPr lvl="0">
              <a:defRPr/>
            </a:pPr>
            <a:endParaRPr lang="pt-PT" altLang="fr-FR" sz="600" dirty="0">
              <a:solidFill>
                <a:srgbClr val="000000"/>
              </a:solidFill>
              <a:latin typeface="Calibri"/>
              <a:cs typeface="Calibri"/>
            </a:endParaRPr>
          </a:p>
          <a:p>
            <a:pPr lvl="0">
              <a:defRPr/>
            </a:pPr>
            <a:r>
              <a:rPr lang="pt-PT" altLang="fr-FR" sz="600" b="1" dirty="0">
                <a:solidFill>
                  <a:srgbClr val="000000"/>
                </a:solidFill>
                <a:latin typeface="Calibri"/>
                <a:cs typeface="Calibri"/>
              </a:rPr>
              <a:t>Reparação:</a:t>
            </a:r>
          </a:p>
          <a:p>
            <a:pPr>
              <a:defRPr/>
            </a:pPr>
            <a:r>
              <a:rPr lang="pt-PT" sz="600" dirty="0">
                <a:solidFill>
                  <a:srgbClr val="000000"/>
                </a:solidFill>
                <a:latin typeface="Calibri"/>
                <a:cs typeface="Calibri"/>
              </a:rPr>
              <a:t>Se o produto estiver danificado, a roupa rasgada ou a joelheira furada, não é possível obter o nível máximo de proteção, devendo ser imediatamente entregue para reparação ou efetuada a sua substituição. Nunca utilizar um produto danificado. A reparação deste produto é apenas permitida num contexto em que as características desta roupa não estejam afetadas. Se a dúvida persistir, entre em contacto com o fabricante abaixo antes de tentar reparar o produto. Contactar a entidade responsável pela recolha do seu lixo para proceder à eliminação adequada da roupa.</a:t>
            </a:r>
            <a:endParaRPr lang="fr-FR" sz="600" dirty="0">
              <a:solidFill>
                <a:srgbClr val="000000"/>
              </a:solidFill>
              <a:latin typeface="Calibri"/>
              <a:cs typeface="Calibri"/>
            </a:endParaRPr>
          </a:p>
          <a:p>
            <a:pPr lvl="0">
              <a:defRPr/>
            </a:pPr>
            <a:endParaRPr kumimoji="0" lang="pt-PT"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Calibri"/>
                <a:cs typeface="Calibri"/>
              </a:rPr>
              <a:t>Reciclagem</a:t>
            </a:r>
            <a:r>
              <a:rPr kumimoji="0" lang="en-GB" sz="600" b="1" i="0" u="none" strike="noStrike" kern="1200" cap="none" spc="0" normalizeH="0" baseline="0" noProof="0" dirty="0">
                <a:ln>
                  <a:noFill/>
                </a:ln>
                <a:solidFill>
                  <a:srgbClr val="000000"/>
                </a:solidFill>
                <a:effectLst/>
                <a:uLnTx/>
                <a:uFillTx/>
                <a:latin typeface="Calibri"/>
                <a:ea typeface="Calibri"/>
                <a:cs typeface="Calibri"/>
              </a:rPr>
              <a:t> </a:t>
            </a: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Não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deitar</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no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lixo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roupa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depois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usada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Se a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peça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não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estiver</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contaminada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pode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seguir</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uma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cadeia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convencional</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reciclagem</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têxteis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Se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contaminada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com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poluentes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peça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deve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seguir</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uma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cadeia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de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reprocessamento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apropriada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em</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conformidade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com o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regulamento</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atual</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Recomendações</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r>
              <a:rPr lang="pt-BR" sz="600" dirty="0">
                <a:solidFill>
                  <a:srgbClr val="000000"/>
                </a:solidFill>
                <a:latin typeface="Calibri"/>
                <a:cs typeface="Calibri"/>
              </a:rPr>
              <a:t>O vestuário, se usado junto à pele, pode não eliminar todo o risco de queimaduras. Estas peças de vestuário só podem proteger onde cobrem o corpo, podendo ser necessária uma proteção adicional e parcial do corpo. Vestuário não conforme com a EN 11612 e/ou EN 1149-5, quando usado sobre estas peças, elimina a eficácia destas peças de vestuário. </a:t>
            </a:r>
            <a:r>
              <a:rPr lang="pt-PT" altLang="fr-FR" sz="600" dirty="0"/>
              <a:t>Estas joelheiras destinam-se a proporcionar protecção limitada dos joelhos de pessoas que têm de executar tarefas de joelhos, permitindo-lhes proteger os joelhos em pavimentos planos, lisos e secos. O artigo não deve ser utilizado na água. O utilizador deve estar ciente de que as tarefas de joelhos implicam um risco de doenças crónicas dos joelhos, devendo levantar-se com frequência para minimizar esses efeitos. As joelheiras devem ser usadas durante todo o tempo de exposição a eventuais perigos para os joelhos. Quando colocado, o artigo deve adaptar-se facilmente ao local previsto para o efeito e manter-se em posição durante o todo o tempo em que é utilizado. O lado com a indicação «INTERIEUR / INSIDE / INNERE / INTERIOR» deve ficar em contacto com o joelho. Depois de colocado, a seta existente no artigo deve apontar para cima. </a:t>
            </a:r>
            <a:r>
              <a:rPr lang="pt-PT" sz="600" dirty="0"/>
              <a:t>Estas roupas possuem um bolso, em cada joelho, adaptado para receber uma joelheira (proteção do joelho) homologada pela CE, do tipo 2, de tamanho único. As dimensões da joelheira garantem a proteção dos joelhos durante os movimentos. Dobre a joelheira, deslize-a para dentro do bolso e deixe sair as extremidades.</a:t>
            </a:r>
            <a:endParaRPr lang="fr-FR" sz="600" dirty="0"/>
          </a:p>
          <a:p>
            <a:r>
              <a:rPr lang="pt-PT" sz="600" dirty="0"/>
              <a:t>A joelheira permanece no sítio correto na roupa durante os movimentos profissionais supostos (ajoelhar e deslocar sobre os joelhos)</a:t>
            </a:r>
          </a:p>
          <a:p>
            <a:endParaRPr lang="pt-PT" sz="600" dirty="0"/>
          </a:p>
          <a:p>
            <a:pPr eaLnBrk="1" hangingPunct="1">
              <a:lnSpc>
                <a:spcPct val="90000"/>
              </a:lnSpc>
            </a:pPr>
            <a:r>
              <a:rPr lang="pt-PT" altLang="fr-FR" sz="600" b="1" dirty="0">
                <a:solidFill>
                  <a:srgbClr val="000000"/>
                </a:solidFill>
                <a:latin typeface="Calibri"/>
                <a:cs typeface="Calibri"/>
              </a:rPr>
              <a:t>Atenção</a:t>
            </a:r>
            <a:r>
              <a:rPr lang="pt-PT" altLang="fr-FR" sz="600" dirty="0"/>
              <a:t>: </a:t>
            </a:r>
          </a:p>
          <a:p>
            <a:pPr eaLnBrk="1" hangingPunct="1">
              <a:lnSpc>
                <a:spcPct val="90000"/>
              </a:lnSpc>
            </a:pPr>
            <a:r>
              <a:rPr lang="pt-PT" altLang="fr-FR" sz="600" dirty="0"/>
              <a:t>Estas joelheiras não oferecem protecção ilimitada dos joelhos durante as tarefas executadas de joelhos. Nenhum equipamento de protecção </a:t>
            </a:r>
          </a:p>
          <a:p>
            <a:pPr>
              <a:lnSpc>
                <a:spcPct val="90000"/>
              </a:lnSpc>
            </a:pPr>
            <a:r>
              <a:rPr lang="pt-PT" altLang="fr-FR" sz="600" dirty="0"/>
              <a:t>consegue oferecer protecção total contra lesões. Estas não se destinam a proteger contra objectos cortantes e não são próprias para uso em condições de trabalho difíceis, como tarefas realizadas de joelhos em pedras partidas, minas e pedreiras. Não são adequadas para actividades de lazer ou desporto </a:t>
            </a:r>
            <a:r>
              <a:rPr lang="pt-PT" sz="600" dirty="0"/>
              <a:t>ou aplicações médicas.</a:t>
            </a:r>
          </a:p>
          <a:p>
            <a:pPr>
              <a:lnSpc>
                <a:spcPct val="90000"/>
              </a:lnSpc>
            </a:pPr>
            <a:r>
              <a:rPr lang="pt-PT" altLang="fr-FR" sz="600" u="sng" dirty="0"/>
              <a:t>Qualquer alteração nas condições ambientais, por exemplo, temperatura, reduziria significativamente o desempenho da proteção. A contaminação, a adulteração da proteção ou o uso inadequado reduzirão perigosamente o desempenho da proteção.</a:t>
            </a:r>
            <a:endParaRPr lang="fr-FR" sz="600" dirty="0"/>
          </a:p>
          <a:p>
            <a:pPr eaLnBrk="1" hangingPunct="1">
              <a:lnSpc>
                <a:spcPct val="90000"/>
              </a:lnSpc>
            </a:pPr>
            <a:endParaRPr lang="pt-PT" sz="6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Declaração</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lvl="0">
              <a:defRPr/>
            </a:pPr>
            <a:r>
              <a:rPr lang="pt-BR" sz="600" dirty="0">
                <a:solidFill>
                  <a:srgbClr val="000000"/>
                </a:solidFill>
                <a:latin typeface="Calibri"/>
                <a:cs typeface="Calibri"/>
              </a:rPr>
              <a:t>A marcação CE desta luva significa conformidade com os requisitos essenciais do Regulamento Europeu 2016/425. A declaração de conformidade está disponível no website: ver **.</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23" name="Text Box 233"/>
          <p:cNvSpPr txBox="1">
            <a:spLocks noChangeArrowheads="1"/>
          </p:cNvSpPr>
          <p:nvPr/>
        </p:nvSpPr>
        <p:spPr bwMode="auto">
          <a:xfrm>
            <a:off x="6463976" y="1219200"/>
            <a:ext cx="277392" cy="1643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ts val="1000"/>
              </a:spcAft>
              <a:buClrTx/>
              <a:buSzTx/>
              <a:buFontTx/>
              <a:buNone/>
              <a:tabLst/>
              <a:defRPr/>
            </a:pPr>
            <a:r>
              <a:rPr lang="fr-FR" altLang="fr-FR" sz="800" b="1" dirty="0">
                <a:solidFill>
                  <a:srgbClr val="FFFFFF"/>
                </a:solidFill>
              </a:rPr>
              <a:t>PT</a:t>
            </a:r>
            <a:endParaRPr kumimoji="0" lang="fr-FR" altLang="fr-FR" sz="1800" b="0" i="0" u="none" strike="noStrike" kern="1200" cap="none" spc="0" normalizeH="0" baseline="0" noProof="0" dirty="0">
              <a:ln>
                <a:noFill/>
              </a:ln>
              <a:solidFill>
                <a:srgbClr val="000000"/>
              </a:solidFill>
              <a:effectLst/>
              <a:uLnTx/>
              <a:uFillTx/>
              <a:latin typeface="Arial" charset="0"/>
              <a:ea typeface="+mn-ea"/>
              <a:cs typeface="+mn-cs"/>
            </a:endParaRPr>
          </a:p>
        </p:txBody>
      </p:sp>
      <p:graphicFrame>
        <p:nvGraphicFramePr>
          <p:cNvPr id="26" name="Tableau 25"/>
          <p:cNvGraphicFramePr>
            <a:graphicFrameLocks noGrp="1"/>
          </p:cNvGraphicFramePr>
          <p:nvPr>
            <p:extLst>
              <p:ext uri="{D42A27DB-BD31-4B8C-83A1-F6EECF244321}">
                <p14:modId xmlns:p14="http://schemas.microsoft.com/office/powerpoint/2010/main" val="1479643308"/>
              </p:ext>
            </p:extLst>
          </p:nvPr>
        </p:nvGraphicFramePr>
        <p:xfrm>
          <a:off x="1774237" y="7294646"/>
          <a:ext cx="4070024" cy="601216"/>
        </p:xfrm>
        <a:graphic>
          <a:graphicData uri="http://schemas.openxmlformats.org/drawingml/2006/table">
            <a:tbl>
              <a:tblPr firstRow="1" bandRow="1">
                <a:effectLst/>
                <a:tableStyleId>{5C22544A-7EE6-4342-B048-85BDC9FD1C3A}</a:tableStyleId>
              </a:tblPr>
              <a:tblGrid>
                <a:gridCol w="2101551">
                  <a:extLst>
                    <a:ext uri="{9D8B030D-6E8A-4147-A177-3AD203B41FA5}">
                      <a16:colId xmlns:a16="http://schemas.microsoft.com/office/drawing/2014/main" xmlns="" val="20000"/>
                    </a:ext>
                  </a:extLst>
                </a:gridCol>
                <a:gridCol w="1968473">
                  <a:extLst>
                    <a:ext uri="{9D8B030D-6E8A-4147-A177-3AD203B41FA5}">
                      <a16:colId xmlns:a16="http://schemas.microsoft.com/office/drawing/2014/main" xmlns="" val="20001"/>
                    </a:ext>
                  </a:extLst>
                </a:gridCol>
              </a:tblGrid>
              <a:tr h="144016">
                <a:tc>
                  <a:txBody>
                    <a:bodyPr/>
                    <a:lstStyle/>
                    <a:p>
                      <a:pPr algn="ctr"/>
                      <a:r>
                        <a:rPr lang="fr-FR" sz="600" dirty="0">
                          <a:ln>
                            <a:noFill/>
                          </a:ln>
                          <a:solidFill>
                            <a:schemeClr val="tx1"/>
                          </a:solidFill>
                          <a:latin typeface="Calibri"/>
                          <a:cs typeface="Calibri"/>
                        </a:rPr>
                        <a:t>COMPANHIA</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a:ln>
                            <a:noFill/>
                          </a:ln>
                          <a:solidFill>
                            <a:schemeClr val="tx1"/>
                          </a:solidFill>
                          <a:latin typeface="Calibri"/>
                          <a:cs typeface="Calibri"/>
                        </a:rPr>
                        <a:t>ENTIDADE NOTIFICADA - CERTIFICAÇÃO DO PRODUTO</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13184">
                <a:tc>
                  <a:txBody>
                    <a:bodyPr/>
                    <a:lstStyle/>
                    <a:p>
                      <a:pPr algn="ctr"/>
                      <a:r>
                        <a:rPr lang="fr-FR" sz="600" b="1" dirty="0">
                          <a:ln>
                            <a:noFill/>
                          </a:ln>
                          <a:solidFill>
                            <a:schemeClr val="tx1"/>
                          </a:solidFill>
                          <a:latin typeface="Calibri"/>
                          <a:cs typeface="Calibri"/>
                        </a:rPr>
                        <a:t>WORLDWIDE EURO PROTECTION</a:t>
                      </a:r>
                    </a:p>
                    <a:p>
                      <a:pPr algn="ctr"/>
                      <a:r>
                        <a:rPr lang="fr-FR" sz="600" b="1" dirty="0">
                          <a:ln>
                            <a:noFill/>
                          </a:ln>
                          <a:solidFill>
                            <a:schemeClr val="tx1"/>
                          </a:solidFill>
                          <a:latin typeface="Calibri"/>
                          <a:cs typeface="Calibri"/>
                        </a:rPr>
                        <a:t>555 route de la Dombes, 01700 Les </a:t>
                      </a:r>
                      <a:r>
                        <a:rPr lang="fr-FR" sz="600" b="1" dirty="0" err="1">
                          <a:ln>
                            <a:noFill/>
                          </a:ln>
                          <a:solidFill>
                            <a:schemeClr val="tx1"/>
                          </a:solidFill>
                          <a:latin typeface="Calibri"/>
                          <a:cs typeface="Calibri"/>
                        </a:rPr>
                        <a:t>Echets</a:t>
                      </a:r>
                      <a:r>
                        <a:rPr lang="fr-FR" sz="600" b="1" dirty="0">
                          <a:ln>
                            <a:noFill/>
                          </a:ln>
                          <a:solidFill>
                            <a:schemeClr val="tx1"/>
                          </a:solidFill>
                          <a:latin typeface="Calibri"/>
                          <a:cs typeface="Calibri"/>
                        </a:rPr>
                        <a:t> Miribel – France</a:t>
                      </a:r>
                    </a:p>
                    <a:p>
                      <a:pPr algn="ctr"/>
                      <a:r>
                        <a:rPr lang="fr-FR" sz="600" b="1" dirty="0">
                          <a:ln>
                            <a:noFill/>
                          </a:ln>
                          <a:solidFill>
                            <a:schemeClr val="tx1"/>
                          </a:solidFill>
                          <a:latin typeface="Calibri"/>
                          <a:cs typeface="Calibri"/>
                        </a:rPr>
                        <a:t>** </a:t>
                      </a:r>
                      <a:r>
                        <a:rPr lang="fr-FR" sz="600" b="1" dirty="0">
                          <a:ln>
                            <a:noFill/>
                          </a:ln>
                          <a:solidFill>
                            <a:schemeClr val="tx1"/>
                          </a:solidFill>
                          <a:latin typeface="Calibri"/>
                          <a:cs typeface="Calibri"/>
                          <a:hlinkClick r:id="rId2"/>
                        </a:rPr>
                        <a:t>https://wep.ovh/files/declaration_conformity/</a:t>
                      </a:r>
                      <a:endParaRPr lang="fr-FR" sz="600" b="1" dirty="0">
                        <a:ln>
                          <a:noFill/>
                        </a:ln>
                        <a:solidFill>
                          <a:schemeClr val="tx1"/>
                        </a:solidFill>
                        <a:latin typeface="Calibri"/>
                        <a:cs typeface="Calibri"/>
                      </a:endParaRPr>
                    </a:p>
                    <a:p>
                      <a:pPr algn="ctr"/>
                      <a:endParaRPr lang="fr-FR" sz="600" b="1"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41" name="ZoneTexte 40"/>
          <p:cNvSpPr txBox="1"/>
          <p:nvPr/>
        </p:nvSpPr>
        <p:spPr>
          <a:xfrm>
            <a:off x="6235683" y="228956"/>
            <a:ext cx="482504" cy="123111"/>
          </a:xfrm>
          <a:prstGeom prst="rect">
            <a:avLst/>
          </a:prstGeom>
          <a:noFill/>
        </p:spPr>
        <p:txBody>
          <a:bodyPr wrap="none" lIns="0" tIns="0" rIns="0" bIns="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800" b="0" i="0" u="none" strike="noStrike" kern="1200" cap="none" spc="0" normalizeH="0" baseline="0" noProof="0" dirty="0" smtClean="0">
                <a:ln>
                  <a:noFill/>
                </a:ln>
                <a:solidFill>
                  <a:srgbClr val="000000"/>
                </a:solidFill>
                <a:effectLst/>
                <a:uLnTx/>
                <a:uFillTx/>
                <a:latin typeface="Calibri"/>
                <a:ea typeface="+mn-ea"/>
                <a:cs typeface="Calibri"/>
              </a:rPr>
              <a:t>v.20200106</a:t>
            </a:r>
            <a:endParaRPr kumimoji="0" lang="fr-FR" sz="8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48" name="ZoneTexte 47"/>
          <p:cNvSpPr txBox="1"/>
          <p:nvPr/>
        </p:nvSpPr>
        <p:spPr>
          <a:xfrm>
            <a:off x="116632" y="609600"/>
            <a:ext cx="2626568" cy="47705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500" b="1" i="0" u="sng" strike="noStrike" kern="1200" cap="none" spc="0" normalizeH="0" baseline="0" noProof="0" dirty="0">
                <a:ln>
                  <a:noFill/>
                </a:ln>
                <a:solidFill>
                  <a:srgbClr val="000000"/>
                </a:solidFill>
                <a:effectLst/>
                <a:uLnTx/>
                <a:uFillTx/>
                <a:latin typeface="+mj-lt"/>
                <a:ea typeface="+mn-ea"/>
                <a:cs typeface="Calibri"/>
              </a:rPr>
              <a:t>MANUAL DE UTILIZADOR</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Estas</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informações</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devem</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ser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entregues</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e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lidas</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pelo</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utilizador</a:t>
            </a:r>
            <a:endParaRPr kumimoji="0" lang="en-GB" sz="500" b="1" i="0" u="none" strike="noStrike" kern="1200" cap="none" spc="0" normalizeH="0" baseline="0" noProof="0" dirty="0">
              <a:ln>
                <a:noFill/>
              </a:ln>
              <a:solidFill>
                <a:srgbClr val="000000"/>
              </a:solidFill>
              <a:effectLst/>
              <a:uLnTx/>
              <a:uFillTx/>
              <a:latin typeface="+mj-lt"/>
              <a:ea typeface="+mn-ea"/>
              <a:cs typeface="Calibri"/>
            </a:endParaRPr>
          </a:p>
          <a:p>
            <a:pPr>
              <a:defRPr/>
            </a:pPr>
            <a:r>
              <a:rPr lang="en-GB" sz="500" dirty="0" err="1">
                <a:solidFill>
                  <a:srgbClr val="000000"/>
                </a:solidFill>
                <a:cs typeface="Calibri"/>
              </a:rPr>
              <a:t>Calças</a:t>
            </a:r>
            <a:r>
              <a:rPr lang="en-GB" sz="500" dirty="0">
                <a:solidFill>
                  <a:srgbClr val="000000"/>
                </a:solidFill>
                <a:cs typeface="Calibri"/>
              </a:rPr>
              <a:t> </a:t>
            </a:r>
            <a:r>
              <a:rPr lang="fr-FR" sz="500" dirty="0"/>
              <a:t>MISTI 5MIP150 (</a:t>
            </a:r>
            <a:r>
              <a:rPr lang="pt-PT" sz="500" dirty="0"/>
              <a:t>Cinzento/Laranja</a:t>
            </a:r>
            <a:r>
              <a:rPr lang="fr-FR" sz="500" dirty="0"/>
              <a:t>),5MIP050 (</a:t>
            </a:r>
            <a:r>
              <a:rPr lang="pt-PT" sz="500" dirty="0"/>
              <a:t>Azul-marinho/Cinzento</a:t>
            </a:r>
            <a:r>
              <a:rPr lang="fr-FR" sz="500" dirty="0"/>
              <a:t>) </a:t>
            </a:r>
          </a:p>
          <a:p>
            <a:pPr>
              <a:defRPr/>
            </a:pPr>
            <a:r>
              <a:rPr lang="pt-PT" sz="500" dirty="0"/>
              <a:t>M</a:t>
            </a:r>
            <a:r>
              <a:rPr lang="pt-PT" altLang="fr-FR" sz="500" dirty="0"/>
              <a:t>acacão</a:t>
            </a:r>
            <a:r>
              <a:rPr lang="en-GB" sz="500" dirty="0">
                <a:solidFill>
                  <a:srgbClr val="000000"/>
                </a:solidFill>
                <a:cs typeface="Calibri"/>
              </a:rPr>
              <a:t> MISTI </a:t>
            </a:r>
            <a:r>
              <a:rPr lang="fr-FR" sz="500" dirty="0"/>
              <a:t>5MIB150 (</a:t>
            </a:r>
            <a:r>
              <a:rPr lang="pt-PT" sz="500" dirty="0"/>
              <a:t>Cinzento/Laranja</a:t>
            </a:r>
            <a:r>
              <a:rPr lang="fr-FR" sz="500" dirty="0"/>
              <a:t>), 5MIB050 (</a:t>
            </a:r>
            <a:r>
              <a:rPr lang="pt-PT" sz="500" dirty="0"/>
              <a:t>Azul-marinho/Cinzento)</a:t>
            </a:r>
            <a:endParaRPr lang="en-GB" sz="500" dirty="0">
              <a:solidFill>
                <a:srgbClr val="000000"/>
              </a:solidFill>
              <a:cs typeface="Calibri"/>
            </a:endParaRPr>
          </a:p>
          <a:p>
            <a:pPr lvl="0">
              <a:defRPr/>
            </a:pPr>
            <a:r>
              <a:rPr kumimoji="0" lang="en-GB" sz="500" b="1" i="0" u="none" strike="noStrike" kern="1200" cap="none" spc="0" normalizeH="0" baseline="0" noProof="0" dirty="0">
                <a:ln>
                  <a:noFill/>
                </a:ln>
                <a:solidFill>
                  <a:srgbClr val="000000"/>
                </a:solidFill>
                <a:effectLst/>
                <a:uLnTx/>
                <a:uFillTx/>
                <a:latin typeface="+mj-lt"/>
                <a:ea typeface="+mn-ea"/>
                <a:cs typeface="Calibri"/>
              </a:rPr>
              <a:t>60% </a:t>
            </a:r>
            <a:r>
              <a:rPr lang="en-GB" sz="500" b="1" dirty="0">
                <a:solidFill>
                  <a:srgbClr val="000000"/>
                </a:solidFill>
                <a:latin typeface="+mj-lt"/>
                <a:cs typeface="Calibri"/>
              </a:rPr>
              <a:t>A</a:t>
            </a:r>
            <a:r>
              <a:rPr kumimoji="0" lang="en-GB" sz="500" b="1" i="0" u="none" strike="noStrike" kern="1200" cap="none" spc="0" normalizeH="0" baseline="0" noProof="0" dirty="0" err="1">
                <a:ln>
                  <a:noFill/>
                </a:ln>
                <a:solidFill>
                  <a:srgbClr val="000000"/>
                </a:solidFill>
                <a:effectLst/>
                <a:uLnTx/>
                <a:uFillTx/>
                <a:latin typeface="+mj-lt"/>
                <a:ea typeface="+mn-ea"/>
                <a:cs typeface="Calibri"/>
              </a:rPr>
              <a:t>lgodão</a:t>
            </a:r>
            <a:r>
              <a:rPr kumimoji="0" lang="en-GB" sz="500" b="1" i="0" u="none" strike="noStrike" kern="1200" cap="none" spc="0" normalizeH="0" baseline="0" noProof="0" dirty="0">
                <a:ln>
                  <a:noFill/>
                </a:ln>
                <a:solidFill>
                  <a:srgbClr val="000000"/>
                </a:solidFill>
                <a:effectLst/>
                <a:uLnTx/>
                <a:uFillTx/>
                <a:latin typeface="+mj-lt"/>
                <a:ea typeface="+mn-ea"/>
                <a:cs typeface="Calibri"/>
              </a:rPr>
              <a:t>, </a:t>
            </a:r>
            <a:r>
              <a:rPr lang="pt-PT" sz="500" b="1" dirty="0">
                <a:solidFill>
                  <a:srgbClr val="000000"/>
                </a:solidFill>
                <a:latin typeface="+mj-lt"/>
                <a:cs typeface="Calibri"/>
              </a:rPr>
              <a:t>40% Poliéster</a:t>
            </a:r>
            <a:r>
              <a:rPr kumimoji="0" lang="en-GB" sz="500" b="1" i="0" u="none" strike="noStrike" kern="1200" cap="none" spc="0" normalizeH="0" baseline="0" noProof="0" dirty="0">
                <a:ln>
                  <a:noFill/>
                </a:ln>
                <a:solidFill>
                  <a:srgbClr val="000000"/>
                </a:solidFill>
                <a:effectLst/>
                <a:uLnTx/>
                <a:uFillTx/>
                <a:latin typeface="+mj-lt"/>
                <a:ea typeface="+mn-ea"/>
                <a:cs typeface="Calibri"/>
              </a:rPr>
              <a:t>, 245 g/m²</a:t>
            </a:r>
          </a:p>
        </p:txBody>
      </p:sp>
      <p:pic>
        <p:nvPicPr>
          <p:cNvPr id="58" name="Image 5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649" y="1779984"/>
            <a:ext cx="180000" cy="180000"/>
          </a:xfrm>
          <a:prstGeom prst="rect">
            <a:avLst/>
          </a:prstGeom>
        </p:spPr>
      </p:pic>
      <p:sp>
        <p:nvSpPr>
          <p:cNvPr id="21" name="ZoneTexte 20">
            <a:extLst>
              <a:ext uri="{FF2B5EF4-FFF2-40B4-BE49-F238E27FC236}">
                <a16:creationId xmlns:a16="http://schemas.microsoft.com/office/drawing/2014/main" xmlns="" id="{45C392C5-5B3F-4A10-99EB-665411335D3B}"/>
              </a:ext>
            </a:extLst>
          </p:cNvPr>
          <p:cNvSpPr txBox="1"/>
          <p:nvPr/>
        </p:nvSpPr>
        <p:spPr>
          <a:xfrm>
            <a:off x="2439803" y="67489"/>
            <a:ext cx="1978427" cy="276999"/>
          </a:xfrm>
          <a:prstGeom prst="rect">
            <a:avLst/>
          </a:prstGeom>
          <a:noFill/>
          <a:ln w="3175">
            <a:noFill/>
          </a:ln>
        </p:spPr>
        <p:txBody>
          <a:bodyPr wrap="none">
            <a:spAutoFit/>
          </a:bodyPr>
          <a:lstStyle/>
          <a:p>
            <a:pPr algn="ctr"/>
            <a:r>
              <a:rPr lang="pt-BR" sz="1200" b="1" dirty="0"/>
              <a:t>Calças</a:t>
            </a:r>
            <a:r>
              <a:rPr lang="en-GB" sz="1200" b="1" dirty="0"/>
              <a:t> &amp; </a:t>
            </a:r>
            <a:r>
              <a:rPr lang="pt-PT" sz="1200" b="1" dirty="0"/>
              <a:t>M</a:t>
            </a:r>
            <a:r>
              <a:rPr lang="pt-PT" altLang="fr-FR" sz="1200" b="1" dirty="0"/>
              <a:t>acacão</a:t>
            </a:r>
            <a:r>
              <a:rPr lang="en-GB" sz="1200" b="1" dirty="0"/>
              <a:t> MISTI</a:t>
            </a:r>
            <a:endParaRPr lang="en-GB" sz="3600" dirty="0"/>
          </a:p>
        </p:txBody>
      </p:sp>
      <p:grpSp>
        <p:nvGrpSpPr>
          <p:cNvPr id="24" name="Group 49">
            <a:extLst>
              <a:ext uri="{FF2B5EF4-FFF2-40B4-BE49-F238E27FC236}">
                <a16:creationId xmlns:a16="http://schemas.microsoft.com/office/drawing/2014/main" xmlns="" id="{BCCE2BB3-7FB4-4993-AD2A-62E893CC0718}"/>
              </a:ext>
            </a:extLst>
          </p:cNvPr>
          <p:cNvGrpSpPr>
            <a:grpSpLocks/>
          </p:cNvGrpSpPr>
          <p:nvPr/>
        </p:nvGrpSpPr>
        <p:grpSpPr bwMode="auto">
          <a:xfrm>
            <a:off x="3213100" y="575042"/>
            <a:ext cx="431800" cy="394048"/>
            <a:chOff x="5638" y="2735"/>
            <a:chExt cx="680" cy="654"/>
          </a:xfrm>
        </p:grpSpPr>
        <p:pic>
          <p:nvPicPr>
            <p:cNvPr id="25" name="Picture 20" descr="ce">
              <a:extLst>
                <a:ext uri="{FF2B5EF4-FFF2-40B4-BE49-F238E27FC236}">
                  <a16:creationId xmlns:a16="http://schemas.microsoft.com/office/drawing/2014/main" xmlns="" id="{6CAC7DA2-D764-46E3-967B-9B10D869AD20}"/>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48">
              <a:extLst>
                <a:ext uri="{FF2B5EF4-FFF2-40B4-BE49-F238E27FC236}">
                  <a16:creationId xmlns:a16="http://schemas.microsoft.com/office/drawing/2014/main" xmlns="" id="{61CEA431-877A-49E3-87F5-DE5E92C369A4}"/>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pic>
        <p:nvPicPr>
          <p:cNvPr id="28" name="Image 22" descr="Une image contenant clipart&#10;&#10;Description générée automatiquement">
            <a:extLst>
              <a:ext uri="{FF2B5EF4-FFF2-40B4-BE49-F238E27FC236}">
                <a16:creationId xmlns:a16="http://schemas.microsoft.com/office/drawing/2014/main" xmlns="" id="{29E9D5F2-1855-4ECE-AE19-9DEE7E0DC1A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9C6CD8AD-5A31-402F-B250-E95D69C7D11A}"/>
              </a:ext>
            </a:extLst>
          </p:cNvPr>
          <p:cNvSpPr>
            <a:spLocks noChangeArrowheads="1"/>
          </p:cNvSpPr>
          <p:nvPr/>
        </p:nvSpPr>
        <p:spPr bwMode="auto">
          <a:xfrm>
            <a:off x="0" y="217052"/>
            <a:ext cx="14428" cy="2309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044" rIns="0" bIns="-190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fr-FR" sz="400" b="0" i="0" u="none" strike="noStrike" cap="none" normalizeH="0" baseline="0" dirty="0">
                <a:ln>
                  <a:noFill/>
                </a:ln>
                <a:solidFill>
                  <a:schemeClr val="tx1"/>
                </a:solidFill>
                <a:effectLst/>
              </a:rPr>
              <a:t> </a:t>
            </a:r>
            <a:endParaRPr kumimoji="0" lang="pt-PT" altLang="fr-FR" sz="18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xmlns="" id="{A6714426-D856-4A57-8B96-64CFB820D3DA}"/>
              </a:ext>
            </a:extLst>
          </p:cNvPr>
          <p:cNvSpPr>
            <a:spLocks noChangeArrowheads="1"/>
          </p:cNvSpPr>
          <p:nvPr/>
        </p:nvSpPr>
        <p:spPr bwMode="auto">
          <a:xfrm>
            <a:off x="0" y="217052"/>
            <a:ext cx="14428" cy="2309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9044" rIns="0" bIns="-190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fr-FR" sz="400" b="0" i="0" u="none" strike="noStrike" cap="none" normalizeH="0" baseline="0" dirty="0">
                <a:ln>
                  <a:noFill/>
                </a:ln>
                <a:solidFill>
                  <a:schemeClr val="tx1"/>
                </a:solidFill>
                <a:effectLst/>
              </a:rPr>
              <a:t> </a:t>
            </a:r>
            <a:endParaRPr kumimoji="0" lang="pt-PT" altLang="fr-FR" sz="1800" b="0" i="0" u="none" strike="noStrike" cap="none" normalizeH="0" baseline="0" dirty="0">
              <a:ln>
                <a:noFill/>
              </a:ln>
              <a:solidFill>
                <a:schemeClr val="tx1"/>
              </a:solidFill>
              <a:effectLst/>
              <a:latin typeface="Arial" panose="020B0604020202020204" pitchFamily="34" charset="0"/>
            </a:endParaRPr>
          </a:p>
        </p:txBody>
      </p:sp>
      <p:sp>
        <p:nvSpPr>
          <p:cNvPr id="6" name="Rectangle 4">
            <a:extLst>
              <a:ext uri="{FF2B5EF4-FFF2-40B4-BE49-F238E27FC236}">
                <a16:creationId xmlns:a16="http://schemas.microsoft.com/office/drawing/2014/main" xmlns="" id="{C869EE2C-AFAA-47F7-8621-8F5712124794}"/>
              </a:ext>
            </a:extLst>
          </p:cNvPr>
          <p:cNvSpPr>
            <a:spLocks noChangeArrowheads="1"/>
          </p:cNvSpPr>
          <p:nvPr/>
        </p:nvSpPr>
        <p:spPr bwMode="auto">
          <a:xfrm>
            <a:off x="0" y="59323"/>
            <a:ext cx="65" cy="3385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fr-FR" sz="400" b="0" i="0" u="none" strike="noStrike" cap="none" normalizeH="0" baseline="0" dirty="0">
                <a:ln>
                  <a:noFill/>
                </a:ln>
                <a:solidFill>
                  <a:schemeClr val="tx1"/>
                </a:solidFill>
                <a:effectLst/>
              </a:rPr>
              <a:t/>
            </a:r>
            <a:br>
              <a:rPr kumimoji="0" lang="pt-PT" altLang="fr-FR" sz="400" b="0" i="0" u="none" strike="noStrike" cap="none" normalizeH="0" baseline="0" dirty="0">
                <a:ln>
                  <a:noFill/>
                </a:ln>
                <a:solidFill>
                  <a:schemeClr val="tx1"/>
                </a:solidFill>
                <a:effectLst/>
              </a:rPr>
            </a:br>
            <a:endParaRPr kumimoji="0" lang="pt-PT" altLang="fr-FR" sz="1800" b="0" i="0" u="none" strike="noStrike" cap="none" normalizeH="0" baseline="0" dirty="0">
              <a:ln>
                <a:noFill/>
              </a:ln>
              <a:solidFill>
                <a:schemeClr val="tx1"/>
              </a:solidFill>
              <a:effectLst/>
              <a:latin typeface="Arial" panose="020B0604020202020204" pitchFamily="34" charset="0"/>
            </a:endParaRPr>
          </a:p>
        </p:txBody>
      </p:sp>
      <p:grpSp>
        <p:nvGrpSpPr>
          <p:cNvPr id="42" name="Groupe 41">
            <a:extLst>
              <a:ext uri="{FF2B5EF4-FFF2-40B4-BE49-F238E27FC236}">
                <a16:creationId xmlns:a16="http://schemas.microsoft.com/office/drawing/2014/main" xmlns="" id="{B0624E41-874E-4CA6-8274-55F482FB721A}"/>
              </a:ext>
            </a:extLst>
          </p:cNvPr>
          <p:cNvGrpSpPr/>
          <p:nvPr/>
        </p:nvGrpSpPr>
        <p:grpSpPr>
          <a:xfrm>
            <a:off x="3352800" y="3124200"/>
            <a:ext cx="1384012" cy="236899"/>
            <a:chOff x="637356" y="2836135"/>
            <a:chExt cx="1737256" cy="297363"/>
          </a:xfrm>
        </p:grpSpPr>
        <p:grpSp>
          <p:nvGrpSpPr>
            <p:cNvPr id="43" name="Groupe 42">
              <a:extLst>
                <a:ext uri="{FF2B5EF4-FFF2-40B4-BE49-F238E27FC236}">
                  <a16:creationId xmlns:a16="http://schemas.microsoft.com/office/drawing/2014/main" xmlns="" id="{7EFD2432-49E0-4D1A-AAEB-6B90257CBD36}"/>
                </a:ext>
              </a:extLst>
            </p:cNvPr>
            <p:cNvGrpSpPr/>
            <p:nvPr/>
          </p:nvGrpSpPr>
          <p:grpSpPr>
            <a:xfrm>
              <a:off x="702350" y="2836135"/>
              <a:ext cx="1672262" cy="297363"/>
              <a:chOff x="682021" y="2758182"/>
              <a:chExt cx="1672262" cy="297363"/>
            </a:xfrm>
          </p:grpSpPr>
          <p:grpSp>
            <p:nvGrpSpPr>
              <p:cNvPr id="46" name="Groupe 34">
                <a:extLst>
                  <a:ext uri="{FF2B5EF4-FFF2-40B4-BE49-F238E27FC236}">
                    <a16:creationId xmlns:a16="http://schemas.microsoft.com/office/drawing/2014/main" xmlns="" id="{E2374608-2F52-4A56-BA5B-F4DA2219DD36}"/>
                  </a:ext>
                </a:extLst>
              </p:cNvPr>
              <p:cNvGrpSpPr/>
              <p:nvPr/>
            </p:nvGrpSpPr>
            <p:grpSpPr>
              <a:xfrm>
                <a:off x="682021" y="2758182"/>
                <a:ext cx="1564997" cy="280574"/>
                <a:chOff x="1151830" y="2655416"/>
                <a:chExt cx="1564997" cy="280574"/>
              </a:xfrm>
            </p:grpSpPr>
            <p:pic>
              <p:nvPicPr>
                <p:cNvPr id="57" name="Image 37">
                  <a:extLst>
                    <a:ext uri="{FF2B5EF4-FFF2-40B4-BE49-F238E27FC236}">
                      <a16:creationId xmlns:a16="http://schemas.microsoft.com/office/drawing/2014/main" xmlns="" id="{383DA33B-32A9-4D71-915A-BCF18EE8320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62" name="Image 44">
                  <a:extLst>
                    <a:ext uri="{FF2B5EF4-FFF2-40B4-BE49-F238E27FC236}">
                      <a16:creationId xmlns:a16="http://schemas.microsoft.com/office/drawing/2014/main" xmlns="" id="{492F7AC6-F2D8-4D01-ABCE-77721F5DF94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3" name="Image 45">
                  <a:extLst>
                    <a:ext uri="{FF2B5EF4-FFF2-40B4-BE49-F238E27FC236}">
                      <a16:creationId xmlns:a16="http://schemas.microsoft.com/office/drawing/2014/main" xmlns="" id="{4D8FA8E5-AC81-4B72-9456-61435E2624E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4" name="Image 46">
                  <a:extLst>
                    <a:ext uri="{FF2B5EF4-FFF2-40B4-BE49-F238E27FC236}">
                      <a16:creationId xmlns:a16="http://schemas.microsoft.com/office/drawing/2014/main" xmlns="" id="{5D9926D2-0B2E-486F-ACD7-DF6F68712E8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5" name="Image 47">
                  <a:extLst>
                    <a:ext uri="{FF2B5EF4-FFF2-40B4-BE49-F238E27FC236}">
                      <a16:creationId xmlns:a16="http://schemas.microsoft.com/office/drawing/2014/main" xmlns="" id="{8A3169AE-FEAB-4F7E-A6A6-514431BFA54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51" name="Rectangle 50">
                <a:extLst>
                  <a:ext uri="{FF2B5EF4-FFF2-40B4-BE49-F238E27FC236}">
                    <a16:creationId xmlns:a16="http://schemas.microsoft.com/office/drawing/2014/main" xmlns="" id="{493EF26D-80A7-48EE-81CB-FA9EFC175EB1}"/>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3" name="Image 52">
                <a:extLst>
                  <a:ext uri="{FF2B5EF4-FFF2-40B4-BE49-F238E27FC236}">
                    <a16:creationId xmlns:a16="http://schemas.microsoft.com/office/drawing/2014/main" xmlns="" id="{3B53C1DE-3038-4B97-BE01-860DDCF9FFA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5" name="Image 54">
                <a:extLst>
                  <a:ext uri="{FF2B5EF4-FFF2-40B4-BE49-F238E27FC236}">
                    <a16:creationId xmlns:a16="http://schemas.microsoft.com/office/drawing/2014/main" xmlns="" id="{584653DC-B690-4E9C-8EA7-B6E1BE2E9A34}"/>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6" name="Image 55">
                <a:extLst>
                  <a:ext uri="{FF2B5EF4-FFF2-40B4-BE49-F238E27FC236}">
                    <a16:creationId xmlns:a16="http://schemas.microsoft.com/office/drawing/2014/main" xmlns="" id="{1A6070E9-98A0-4E5F-8F85-988F0B2DD09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44" name="Rectangle 43">
              <a:extLst>
                <a:ext uri="{FF2B5EF4-FFF2-40B4-BE49-F238E27FC236}">
                  <a16:creationId xmlns:a16="http://schemas.microsoft.com/office/drawing/2014/main" xmlns="" id="{17F4EDA4-CD54-43CC-8256-3602C3E02BEF}"/>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45" name="Image 44">
              <a:extLst>
                <a:ext uri="{FF2B5EF4-FFF2-40B4-BE49-F238E27FC236}">
                  <a16:creationId xmlns:a16="http://schemas.microsoft.com/office/drawing/2014/main" xmlns="" id="{81CDB9DB-9931-4338-93E7-52B6C106FEF6}"/>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6" name="Tableau 65">
            <a:extLst>
              <a:ext uri="{FF2B5EF4-FFF2-40B4-BE49-F238E27FC236}">
                <a16:creationId xmlns:a16="http://schemas.microsoft.com/office/drawing/2014/main" xmlns="" id="{F331C0AE-E7FE-40CA-9678-1AFF10B56491}"/>
              </a:ext>
            </a:extLst>
          </p:cNvPr>
          <p:cNvGraphicFramePr>
            <a:graphicFrameLocks noGrp="1"/>
          </p:cNvGraphicFramePr>
          <p:nvPr>
            <p:extLst>
              <p:ext uri="{D42A27DB-BD31-4B8C-83A1-F6EECF244321}">
                <p14:modId xmlns:p14="http://schemas.microsoft.com/office/powerpoint/2010/main" val="436666877"/>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7" name="Image 66">
            <a:extLst>
              <a:ext uri="{FF2B5EF4-FFF2-40B4-BE49-F238E27FC236}">
                <a16:creationId xmlns:a16="http://schemas.microsoft.com/office/drawing/2014/main" xmlns="" id="{89AC0B65-F4D3-477A-9CD7-4261CC7BCAF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2669576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88800" y="1302337"/>
            <a:ext cx="6552568" cy="5816977"/>
          </a:xfrm>
          <a:prstGeom prst="rect">
            <a:avLst/>
          </a:prstGeom>
          <a:ln>
            <a:solidFill>
              <a:schemeClr val="tx1"/>
            </a:solidFill>
          </a:ln>
        </p:spPr>
        <p:txBody>
          <a:bodyPr wrap="square" tIns="0" bIns="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3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600" b="1" i="0" u="sng" strike="noStrike" kern="1200" cap="none" spc="0" normalizeH="0" baseline="0" noProof="0" dirty="0">
                <a:ln>
                  <a:noFill/>
                </a:ln>
                <a:solidFill>
                  <a:srgbClr val="000000"/>
                </a:solidFill>
                <a:effectLst/>
                <a:uLnTx/>
                <a:uFillTx/>
                <a:latin typeface="Calibri"/>
                <a:ea typeface="+mn-ea"/>
                <a:cs typeface="Calibri"/>
              </a:rPr>
              <a:t>IKV 2.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kategooria</a:t>
            </a:r>
            <a:r>
              <a:rPr kumimoji="0" lang="en-GB" sz="600" b="1" i="0" u="sng" strike="noStrike" kern="1200" cap="none" spc="0" normalizeH="0" baseline="0" noProof="0" dirty="0">
                <a:ln>
                  <a:noFill/>
                </a:ln>
                <a:solidFill>
                  <a:srgbClr val="000000"/>
                </a:solidFill>
                <a:effectLst/>
                <a:uLnTx/>
                <a:uFillTx/>
                <a:latin typeface="Calibri"/>
                <a:ea typeface="+mn-ea"/>
                <a:cs typeface="Calibri"/>
              </a:rPr>
              <a:t> -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kooskõlas</a:t>
            </a:r>
            <a:r>
              <a:rPr kumimoji="0" lang="en-GB" sz="600" b="1" i="0" u="sng" strike="noStrike" kern="1200" cap="none" spc="0" normalizeH="0" baseline="0" noProof="0" dirty="0">
                <a:ln>
                  <a:noFill/>
                </a:ln>
                <a:solidFill>
                  <a:srgbClr val="000000"/>
                </a:solidFill>
                <a:effectLst/>
                <a:uLnTx/>
                <a:uFillTx/>
                <a:latin typeface="Calibri"/>
                <a:ea typeface="+mn-ea"/>
                <a:cs typeface="Calibri"/>
              </a:rPr>
              <a:t>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kehtivate</a:t>
            </a:r>
            <a:r>
              <a:rPr kumimoji="0" lang="en-GB" sz="600" b="1" i="0" u="sng" strike="noStrike" kern="1200" cap="none" spc="0" normalizeH="0" baseline="0" noProof="0" dirty="0">
                <a:ln>
                  <a:noFill/>
                </a:ln>
                <a:solidFill>
                  <a:srgbClr val="000000"/>
                </a:solidFill>
                <a:effectLst/>
                <a:uLnTx/>
                <a:uFillTx/>
                <a:latin typeface="Calibri"/>
                <a:ea typeface="+mn-ea"/>
                <a:cs typeface="Calibri"/>
              </a:rPr>
              <a:t> </a:t>
            </a:r>
            <a:r>
              <a:rPr kumimoji="0" lang="en-GB" sz="600" b="1" i="0" u="sng" strike="noStrike" kern="1200" cap="none" spc="0" normalizeH="0" baseline="0" noProof="0" dirty="0" err="1">
                <a:ln>
                  <a:noFill/>
                </a:ln>
                <a:solidFill>
                  <a:srgbClr val="000000"/>
                </a:solidFill>
                <a:effectLst/>
                <a:uLnTx/>
                <a:uFillTx/>
                <a:latin typeface="Calibri"/>
                <a:ea typeface="+mn-ea"/>
                <a:cs typeface="Calibri"/>
              </a:rPr>
              <a:t>õigusnormidega</a:t>
            </a:r>
            <a:endParaRPr kumimoji="0" lang="en-GB" sz="6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600" b="1" i="0" u="sng"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5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EN ISO 13688:2013 (EN 340:2003)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Kaitseriietus</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üldnõuded</a:t>
            </a:r>
            <a:endParaRPr lang="en-GB" sz="600" b="1" dirty="0">
              <a:solidFill>
                <a:srgbClr val="000000"/>
              </a:solidFill>
              <a:latin typeface="Calibri"/>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5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endParaRPr kumimoji="0" lang="en-GB" sz="500" b="1" i="0" u="none" strike="noStrike" kern="1200" cap="none" spc="0" normalizeH="0" baseline="0" noProof="0" dirty="0">
              <a:ln>
                <a:noFill/>
              </a:ln>
              <a:solidFill>
                <a:srgbClr val="000000"/>
              </a:solidFill>
              <a:effectLst/>
              <a:uLnTx/>
              <a:uFillTx/>
              <a:latin typeface="Calibri"/>
              <a:ea typeface="+mn-ea"/>
              <a:cs typeface="Calibri"/>
            </a:endParaRPr>
          </a:p>
          <a:p>
            <a:pPr lvl="0">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EN 14404:2004+A1:2010 </a:t>
            </a:r>
            <a:r>
              <a:rPr lang="en-GB" sz="600" b="1" dirty="0">
                <a:solidFill>
                  <a:srgbClr val="000000"/>
                </a:solidFill>
                <a:latin typeface="Calibri"/>
                <a:cs typeface="Calibri"/>
              </a:rPr>
              <a:t>(</a:t>
            </a:r>
            <a:r>
              <a:rPr lang="en-GB" sz="600" b="1" dirty="0" err="1">
                <a:solidFill>
                  <a:srgbClr val="000000"/>
                </a:solidFill>
                <a:latin typeface="Calibri"/>
                <a:cs typeface="Calibri"/>
              </a:rPr>
              <a:t>Püksid</a:t>
            </a:r>
            <a:r>
              <a:rPr lang="en-GB" sz="600" b="1" dirty="0">
                <a:solidFill>
                  <a:srgbClr val="000000"/>
                </a:solidFill>
                <a:latin typeface="Calibri"/>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ja</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lang="en-GB" sz="600" b="1" dirty="0" err="1">
                <a:solidFill>
                  <a:srgbClr val="000000"/>
                </a:solidFill>
                <a:latin typeface="Calibri"/>
                <a:cs typeface="Calibri"/>
              </a:rPr>
              <a:t>Tunked</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põlvekaitsed</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põlviliasendis</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töötamiseks</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Eeltöötlus</a:t>
            </a:r>
            <a:r>
              <a:rPr kumimoji="0" lang="en-GB" sz="600" b="0" i="0" u="none" strike="noStrike" kern="1200" cap="none" spc="0" normalizeH="0" baseline="0" noProof="0" dirty="0">
                <a:ln>
                  <a:noFill/>
                </a:ln>
                <a:solidFill>
                  <a:srgbClr val="000000"/>
                </a:solidFill>
                <a:effectLst/>
                <a:uLnTx/>
                <a:uFillTx/>
                <a:latin typeface="Calibri"/>
                <a:ea typeface="+mn-ea"/>
                <a:cs typeface="Calibri"/>
              </a:rPr>
              <a:t> – 5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pesu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temperatuuril</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US" sz="600" dirty="0">
                <a:solidFill>
                  <a:srgbClr val="000000"/>
                </a:solidFill>
                <a:latin typeface="Calibri"/>
                <a:cs typeface="Calibri"/>
              </a:rPr>
              <a:t>40 ° C </a:t>
            </a:r>
            <a:r>
              <a:rPr lang="en-US" sz="600" dirty="0" err="1">
                <a:solidFill>
                  <a:srgbClr val="000000"/>
                </a:solidFill>
                <a:latin typeface="Calibri"/>
                <a:cs typeface="Calibri"/>
              </a:rPr>
              <a:t>vastavalt</a:t>
            </a:r>
            <a:r>
              <a:rPr lang="en-US" sz="600" dirty="0">
                <a:solidFill>
                  <a:srgbClr val="000000"/>
                </a:solidFill>
                <a:latin typeface="Calibri"/>
                <a:cs typeface="Calibri"/>
              </a:rPr>
              <a:t> </a:t>
            </a:r>
            <a:r>
              <a:rPr lang="en-US" sz="600" dirty="0" err="1">
                <a:solidFill>
                  <a:srgbClr val="000000"/>
                </a:solidFill>
                <a:latin typeface="Calibri"/>
                <a:cs typeface="Calibri"/>
              </a:rPr>
              <a:t>standardile</a:t>
            </a:r>
            <a:r>
              <a:rPr lang="en-US" sz="600" dirty="0">
                <a:solidFill>
                  <a:srgbClr val="000000"/>
                </a:solidFill>
                <a:latin typeface="Calibri"/>
                <a:cs typeface="Calibri"/>
              </a:rPr>
              <a:t> ISO 6330: </a:t>
            </a:r>
            <a:r>
              <a:rPr lang="en-US" sz="600" dirty="0" err="1">
                <a:solidFill>
                  <a:srgbClr val="000000"/>
                </a:solidFill>
                <a:latin typeface="Calibri"/>
                <a:cs typeface="Calibri"/>
              </a:rPr>
              <a:t>kodused</a:t>
            </a:r>
            <a:r>
              <a:rPr lang="en-US" sz="600" dirty="0">
                <a:solidFill>
                  <a:srgbClr val="000000"/>
                </a:solidFill>
                <a:latin typeface="Calibri"/>
                <a:cs typeface="Calibri"/>
              </a:rPr>
              <a:t> </a:t>
            </a:r>
            <a:r>
              <a:rPr lang="en-US" sz="600" dirty="0" err="1">
                <a:solidFill>
                  <a:srgbClr val="000000"/>
                </a:solidFill>
                <a:latin typeface="Calibri"/>
                <a:cs typeface="Calibri"/>
              </a:rPr>
              <a:t>pesemis</a:t>
            </a:r>
            <a:r>
              <a:rPr lang="en-US" sz="600" dirty="0">
                <a:solidFill>
                  <a:srgbClr val="000000"/>
                </a:solidFill>
                <a:latin typeface="Calibri"/>
                <a:cs typeface="Calibri"/>
              </a:rPr>
              <a:t>- ja </a:t>
            </a:r>
            <a:r>
              <a:rPr lang="en-US" sz="600" dirty="0" err="1">
                <a:solidFill>
                  <a:srgbClr val="000000"/>
                </a:solidFill>
                <a:latin typeface="Calibri"/>
                <a:cs typeface="Calibri"/>
              </a:rPr>
              <a:t>kuivatamismeetodid</a:t>
            </a:r>
            <a:r>
              <a:rPr lang="en-US" sz="600" dirty="0">
                <a:solidFill>
                  <a:srgbClr val="000000"/>
                </a:solidFill>
                <a:latin typeface="Calibri"/>
                <a:cs typeface="Calibri"/>
              </a:rPr>
              <a:t>.</a:t>
            </a:r>
            <a:endParaRPr lang="fr-FR" sz="600" dirty="0">
              <a:solidFill>
                <a:srgbClr val="000000"/>
              </a:solidFill>
              <a:latin typeface="Calibri"/>
              <a:cs typeface="Calibri"/>
            </a:endParaRPr>
          </a:p>
          <a:p>
            <a:pPr>
              <a:tabLst>
                <a:tab pos="266700" algn="l"/>
              </a:tabLst>
              <a:defRPr/>
            </a:pPr>
            <a:r>
              <a:rPr lang="en-GB" sz="600" dirty="0">
                <a:solidFill>
                  <a:srgbClr val="000000"/>
                </a:solidFill>
                <a:latin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Suutlikkus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GB" sz="600" dirty="0" err="1">
                <a:solidFill>
                  <a:srgbClr val="000000"/>
                </a:solidFill>
                <a:latin typeface="Calibri"/>
                <a:cs typeface="Calibri"/>
              </a:rPr>
              <a:t>Püksid</a:t>
            </a:r>
            <a:r>
              <a:rPr lang="en-GB" sz="600" dirty="0">
                <a:solidFill>
                  <a:srgbClr val="000000"/>
                </a:solidFill>
                <a:cs typeface="Calibri"/>
              </a:rPr>
              <a:t> </a:t>
            </a:r>
            <a:r>
              <a:rPr lang="fr-FR" sz="600" dirty="0">
                <a:solidFill>
                  <a:srgbClr val="000000"/>
                </a:solidFill>
                <a:latin typeface="Calibri"/>
                <a:cs typeface="Calibri"/>
              </a:rPr>
              <a:t>5MIP150 (</a:t>
            </a:r>
            <a:r>
              <a:rPr lang="pt-PT" sz="600" dirty="0">
                <a:solidFill>
                  <a:srgbClr val="000000"/>
                </a:solidFill>
                <a:latin typeface="Calibri"/>
                <a:cs typeface="Calibri"/>
              </a:rPr>
              <a:t>Hall/Oranž</a:t>
            </a:r>
            <a:r>
              <a:rPr lang="fr-FR" sz="600" dirty="0">
                <a:solidFill>
                  <a:srgbClr val="000000"/>
                </a:solidFill>
                <a:latin typeface="Calibri"/>
                <a:cs typeface="Calibri"/>
              </a:rPr>
              <a:t>),5MIP050 (</a:t>
            </a:r>
            <a:r>
              <a:rPr lang="pt-PT" sz="600" dirty="0">
                <a:solidFill>
                  <a:srgbClr val="000000"/>
                </a:solidFill>
                <a:latin typeface="Calibri"/>
                <a:cs typeface="Calibri"/>
              </a:rPr>
              <a:t>Meresinine/Hall</a:t>
            </a:r>
            <a:r>
              <a:rPr lang="fr-FR" sz="600" dirty="0"/>
              <a:t>) </a:t>
            </a:r>
            <a:r>
              <a:rPr lang="en-GB" sz="600" dirty="0">
                <a:solidFill>
                  <a:srgbClr val="000000"/>
                </a:solidFill>
                <a:latin typeface="Calibri"/>
                <a:cs typeface="Calibri"/>
              </a:rPr>
              <a:t> </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tase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kehtib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põlvakaitsetega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viitenumbriga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8KNEE)</a:t>
            </a:r>
          </a:p>
          <a:p>
            <a:pPr>
              <a:tabLst>
                <a:tab pos="266700" algn="l"/>
              </a:tabLst>
              <a:defRPr/>
            </a:pP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n-GB" sz="600" dirty="0" err="1">
                <a:solidFill>
                  <a:srgbClr val="000000"/>
                </a:solidFill>
                <a:latin typeface="Calibri"/>
                <a:cs typeface="Calibri"/>
              </a:rPr>
              <a:t>Tunked</a:t>
            </a:r>
            <a:r>
              <a:rPr lang="en-GB" sz="600" dirty="0">
                <a:solidFill>
                  <a:srgbClr val="000000"/>
                </a:solidFill>
                <a:latin typeface="Calibri"/>
                <a:cs typeface="Calibri"/>
              </a:rPr>
              <a:t> MISTI </a:t>
            </a:r>
            <a:r>
              <a:rPr lang="fr-FR" sz="600" dirty="0">
                <a:solidFill>
                  <a:srgbClr val="000000"/>
                </a:solidFill>
                <a:latin typeface="Calibri"/>
                <a:cs typeface="Calibri"/>
              </a:rPr>
              <a:t>5MIB150 (</a:t>
            </a:r>
            <a:r>
              <a:rPr lang="pt-PT" sz="600" dirty="0">
                <a:solidFill>
                  <a:srgbClr val="000000"/>
                </a:solidFill>
                <a:latin typeface="Calibri"/>
                <a:cs typeface="Calibri"/>
              </a:rPr>
              <a:t>Hall/Oranž</a:t>
            </a:r>
            <a:r>
              <a:rPr lang="fr-FR" sz="600" dirty="0">
                <a:solidFill>
                  <a:srgbClr val="000000"/>
                </a:solidFill>
                <a:latin typeface="Calibri"/>
                <a:cs typeface="Calibri"/>
              </a:rPr>
              <a:t>), 5MIB050 (</a:t>
            </a:r>
            <a:r>
              <a:rPr lang="pt-PT" sz="600" dirty="0">
                <a:solidFill>
                  <a:srgbClr val="000000"/>
                </a:solidFill>
                <a:latin typeface="Calibri"/>
                <a:cs typeface="Calibri"/>
              </a:rPr>
              <a:t>Meresinine/Hall)</a:t>
            </a:r>
            <a:r>
              <a:rPr lang="en-GB" sz="600" dirty="0">
                <a:solidFill>
                  <a:srgbClr val="000000"/>
                </a:solidFill>
                <a:latin typeface="Calibri"/>
                <a:cs typeface="Calibri"/>
              </a:rPr>
              <a:t> </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tase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kohalduv</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põlvekaitsetega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viitenumbriga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8KNEE)</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endParaRPr kumimoji="0" lang="en-GB" sz="2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Põlvekaitseklass</a:t>
            </a:r>
            <a:r>
              <a:rPr kumimoji="0" lang="en-GB" sz="600" b="1" i="0" u="none" strike="noStrike" kern="1200" cap="none" spc="0" normalizeH="0" baseline="0" noProof="0" dirty="0">
                <a:ln>
                  <a:noFill/>
                </a:ln>
                <a:solidFill>
                  <a:srgbClr val="000000"/>
                </a:solidFill>
                <a:effectLst/>
                <a:uLnTx/>
                <a:uFillTx/>
                <a:latin typeface="Calibri"/>
                <a:ea typeface="+mn-ea"/>
                <a:cs typeface="Calibri"/>
              </a:rPr>
              <a:t> on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klassifitseeritud</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järgmiselt</a:t>
            </a:r>
            <a:r>
              <a:rPr kumimoji="0" lang="en-GB" sz="600" b="1"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1: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põlvekaitse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sõltu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muudest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riideesemetest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need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kinnitatakse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jalgade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ümber</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vahtmaterjali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muu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pehmendava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materjaliga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kaetud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põlvekaitsed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mis on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kinnitatud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jalgadel</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asuvatesse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taskutesse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mis on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lang="en-GB" sz="600" dirty="0">
                <a:solidFill>
                  <a:srgbClr val="000000"/>
                </a:solidFill>
                <a:latin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püsivalt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pükste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külge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kinnitatud</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3: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põlvekaitsed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ei</a:t>
            </a:r>
            <a:r>
              <a:rPr kumimoji="0" lang="en-GB" sz="600" b="0" i="0" u="none" strike="noStrike" kern="1200" cap="none" spc="0" normalizeH="0" baseline="0" noProof="0" dirty="0">
                <a:ln>
                  <a:noFill/>
                </a:ln>
                <a:solidFill>
                  <a:srgbClr val="000000"/>
                </a:solidFill>
                <a:effectLst/>
                <a:uLnTx/>
                <a:uFillTx/>
                <a:latin typeface="Calibri"/>
                <a:ea typeface="+mn-ea"/>
                <a:cs typeface="Calibri"/>
              </a:rPr>
              <a:t> ole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kinnitatud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keha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külga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kuid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seatud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vajalikku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asendisse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kui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kasutaja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liigub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ringi</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tüüp</a:t>
            </a:r>
            <a:r>
              <a:rPr kumimoji="0" lang="en-GB" sz="600" b="1" i="0" u="none" strike="noStrike" kern="1200" cap="none" spc="0" normalizeH="0" baseline="0" noProof="0" dirty="0">
                <a:ln>
                  <a:noFill/>
                </a:ln>
                <a:solidFill>
                  <a:srgbClr val="000000"/>
                </a:solidFill>
                <a:effectLst/>
                <a:uLnTx/>
                <a:uFillTx/>
                <a:latin typeface="Calibri"/>
                <a:ea typeface="+mn-ea"/>
                <a:cs typeface="Calibri"/>
              </a:rPr>
              <a:t> 4: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põlvekaitsed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mis on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osa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lisafunktsioonidega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üksusest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nagu</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tugiraam</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püstitõusmiseks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põlvitamisiste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Võimalik</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kanda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kehal</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kasutada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eraldiseisvalt</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Kaitsetase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0: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tasased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põrandapinnad</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Kaitsetase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1: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tasased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ebatasased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põrandapinnad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Kaitseb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vähemalt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torgete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eest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jõuga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vähemalt</a:t>
            </a:r>
            <a:r>
              <a:rPr kumimoji="0" lang="en-GB" sz="600" b="0" i="0" u="none" strike="noStrike" kern="1200" cap="none" spc="0" normalizeH="0" baseline="0" noProof="0" dirty="0">
                <a:ln>
                  <a:noFill/>
                </a:ln>
                <a:solidFill>
                  <a:srgbClr val="000000"/>
                </a:solidFill>
                <a:effectLst/>
                <a:uLnTx/>
                <a:uFillTx/>
                <a:latin typeface="Calibri"/>
                <a:ea typeface="+mn-ea"/>
                <a:cs typeface="Calibri"/>
              </a:rPr>
              <a:t> (100 ± 5) N	</a:t>
            </a:r>
          </a:p>
          <a:p>
            <a:pPr marL="0" marR="0" lvl="0" indent="0" algn="l" defTabSz="914400" rtl="0" eaLnBrk="1" fontAlgn="base" latinLnBrk="0" hangingPunct="1">
              <a:lnSpc>
                <a:spcPct val="100000"/>
              </a:lnSpc>
              <a:spcBef>
                <a:spcPct val="0"/>
              </a:spcBef>
              <a:spcAft>
                <a:spcPct val="0"/>
              </a:spcAft>
              <a:buClrTx/>
              <a:buSzTx/>
              <a:buFontTx/>
              <a:buNone/>
              <a:tabLst>
                <a:tab pos="266700" algn="l"/>
              </a:tabLst>
              <a:defRPr/>
            </a:pP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r>
              <a:rPr kumimoji="0" lang="en-GB" sz="600" b="1" i="0" u="none" strike="noStrike" kern="1200" cap="none" spc="0" normalizeH="0" baseline="0" noProof="0" dirty="0" err="1">
                <a:ln>
                  <a:noFill/>
                </a:ln>
                <a:solidFill>
                  <a:srgbClr val="000000"/>
                </a:solidFill>
                <a:effectLst/>
                <a:uLnTx/>
                <a:uFillTx/>
                <a:latin typeface="Calibri"/>
                <a:ea typeface="+mn-ea"/>
                <a:cs typeface="Calibri"/>
              </a:rPr>
              <a:t>Kaitsetase</a:t>
            </a:r>
            <a:r>
              <a:rPr kumimoji="0" lang="en-GB" sz="600" b="1" i="0" u="none" strike="noStrike" kern="1200" cap="none" spc="0" normalizeH="0" baseline="0" noProof="0" dirty="0">
                <a:ln>
                  <a:noFill/>
                </a:ln>
                <a:solidFill>
                  <a:srgbClr val="000000"/>
                </a:solidFill>
                <a:effectLst/>
                <a:uLnTx/>
                <a:uFillTx/>
                <a:latin typeface="Calibri"/>
                <a:ea typeface="+mn-ea"/>
                <a:cs typeface="Calibri"/>
              </a:rPr>
              <a:t> 2 :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tasased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ebatasased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põrandapinnad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rasketes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tingimustes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Kaitseb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torgete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eest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jõuga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vähemalt</a:t>
            </a:r>
            <a:r>
              <a:rPr kumimoji="0" lang="en-GB" sz="600" b="0" i="0" u="none" strike="noStrike" kern="1200" cap="none" spc="0" normalizeH="0" baseline="0" noProof="0" dirty="0">
                <a:ln>
                  <a:noFill/>
                </a:ln>
                <a:solidFill>
                  <a:srgbClr val="000000"/>
                </a:solidFill>
                <a:effectLst/>
                <a:uLnTx/>
                <a:uFillTx/>
                <a:latin typeface="Calibri"/>
                <a:ea typeface="+mn-ea"/>
                <a:cs typeface="Calibri"/>
              </a:rPr>
              <a:t> (250 ± 10) 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Pesemisjuhised</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r>
              <a:rPr lang="en-US" sz="600" dirty="0" err="1">
                <a:solidFill>
                  <a:srgbClr val="000000"/>
                </a:solidFill>
                <a:latin typeface="Calibri"/>
                <a:cs typeface="Calibri"/>
              </a:rPr>
              <a:t>Pesta</a:t>
            </a:r>
            <a:r>
              <a:rPr lang="en-US" sz="600" dirty="0">
                <a:solidFill>
                  <a:srgbClr val="000000"/>
                </a:solidFill>
                <a:latin typeface="Calibri"/>
                <a:cs typeface="Calibri"/>
              </a:rPr>
              <a:t> </a:t>
            </a:r>
            <a:r>
              <a:rPr lang="en-US" sz="600" dirty="0" err="1">
                <a:solidFill>
                  <a:srgbClr val="000000"/>
                </a:solidFill>
                <a:latin typeface="Calibri"/>
                <a:cs typeface="Calibri"/>
              </a:rPr>
              <a:t>temperatuuril</a:t>
            </a:r>
            <a:r>
              <a:rPr lang="en-US" sz="600" dirty="0">
                <a:solidFill>
                  <a:srgbClr val="000000"/>
                </a:solidFill>
                <a:latin typeface="Calibri"/>
                <a:cs typeface="Calibri"/>
              </a:rPr>
              <a:t> 40 ° C </a:t>
            </a:r>
            <a:r>
              <a:rPr lang="en-US" sz="600" dirty="0" err="1">
                <a:solidFill>
                  <a:srgbClr val="000000"/>
                </a:solidFill>
                <a:latin typeface="Calibri"/>
                <a:cs typeface="Calibri"/>
              </a:rPr>
              <a:t>vastavalt</a:t>
            </a:r>
            <a:r>
              <a:rPr lang="en-US" sz="600" dirty="0">
                <a:solidFill>
                  <a:srgbClr val="000000"/>
                </a:solidFill>
                <a:latin typeface="Calibri"/>
                <a:cs typeface="Calibri"/>
              </a:rPr>
              <a:t> </a:t>
            </a:r>
            <a:r>
              <a:rPr lang="en-US" sz="600" dirty="0" err="1">
                <a:solidFill>
                  <a:srgbClr val="000000"/>
                </a:solidFill>
                <a:latin typeface="Calibri"/>
                <a:cs typeface="Calibri"/>
              </a:rPr>
              <a:t>standardile</a:t>
            </a:r>
            <a:r>
              <a:rPr lang="en-US" sz="600" dirty="0">
                <a:solidFill>
                  <a:srgbClr val="000000"/>
                </a:solidFill>
                <a:latin typeface="Calibri"/>
                <a:cs typeface="Calibri"/>
              </a:rPr>
              <a:t> ISO 6330: </a:t>
            </a:r>
            <a:r>
              <a:rPr lang="en-US" sz="600" dirty="0" err="1">
                <a:solidFill>
                  <a:srgbClr val="000000"/>
                </a:solidFill>
                <a:latin typeface="Calibri"/>
                <a:cs typeface="Calibri"/>
              </a:rPr>
              <a:t>kodused</a:t>
            </a:r>
            <a:r>
              <a:rPr lang="en-US" sz="600" dirty="0">
                <a:solidFill>
                  <a:srgbClr val="000000"/>
                </a:solidFill>
                <a:latin typeface="Calibri"/>
                <a:cs typeface="Calibri"/>
              </a:rPr>
              <a:t> </a:t>
            </a:r>
            <a:r>
              <a:rPr lang="en-US" sz="600" dirty="0" err="1">
                <a:solidFill>
                  <a:srgbClr val="000000"/>
                </a:solidFill>
                <a:latin typeface="Calibri"/>
                <a:cs typeface="Calibri"/>
              </a:rPr>
              <a:t>pesemis</a:t>
            </a:r>
            <a:r>
              <a:rPr lang="en-US" sz="600" dirty="0">
                <a:solidFill>
                  <a:srgbClr val="000000"/>
                </a:solidFill>
                <a:latin typeface="Calibri"/>
                <a:cs typeface="Calibri"/>
              </a:rPr>
              <a:t>- ja </a:t>
            </a:r>
            <a:r>
              <a:rPr lang="en-US" sz="600" dirty="0" err="1">
                <a:solidFill>
                  <a:srgbClr val="000000"/>
                </a:solidFill>
                <a:latin typeface="Calibri"/>
                <a:cs typeface="Calibri"/>
              </a:rPr>
              <a:t>kuivatamismeetodid</a:t>
            </a:r>
            <a:r>
              <a:rPr lang="en-US" sz="600" dirty="0">
                <a:solidFill>
                  <a:srgbClr val="000000"/>
                </a:solidFill>
                <a:latin typeface="Calibri"/>
                <a:cs typeface="Calibri"/>
              </a:rPr>
              <a:t>.</a:t>
            </a:r>
            <a:endParaRPr lang="fr-FR" sz="600" dirty="0">
              <a:solidFill>
                <a:srgbClr val="000000"/>
              </a:solidFill>
              <a:latin typeface="Calibri"/>
              <a:cs typeface="Calibri"/>
            </a:endParaRPr>
          </a:p>
          <a:p>
            <a:r>
              <a:rPr lang="en-US" sz="600" dirty="0" err="1">
                <a:solidFill>
                  <a:srgbClr val="000000"/>
                </a:solidFill>
                <a:latin typeface="Calibri"/>
                <a:cs typeface="Calibri"/>
              </a:rPr>
              <a:t>Kuivatamine</a:t>
            </a:r>
            <a:r>
              <a:rPr lang="en-US" sz="600" dirty="0">
                <a:solidFill>
                  <a:srgbClr val="000000"/>
                </a:solidFill>
                <a:latin typeface="Calibri"/>
                <a:cs typeface="Calibri"/>
              </a:rPr>
              <a:t> </a:t>
            </a:r>
            <a:r>
              <a:rPr lang="en-US" sz="600" dirty="0" err="1">
                <a:solidFill>
                  <a:srgbClr val="000000"/>
                </a:solidFill>
                <a:latin typeface="Calibri"/>
                <a:cs typeface="Calibri"/>
              </a:rPr>
              <a:t>lubatud</a:t>
            </a:r>
            <a:r>
              <a:rPr lang="en-US" sz="600" dirty="0">
                <a:solidFill>
                  <a:srgbClr val="000000"/>
                </a:solidFill>
                <a:latin typeface="Calibri"/>
                <a:cs typeface="Calibri"/>
              </a:rPr>
              <a:t> </a:t>
            </a:r>
            <a:r>
              <a:rPr lang="en-US" sz="600" dirty="0" err="1">
                <a:solidFill>
                  <a:srgbClr val="000000"/>
                </a:solidFill>
                <a:latin typeface="Calibri"/>
                <a:cs typeface="Calibri"/>
              </a:rPr>
              <a:t>mõõdukal</a:t>
            </a:r>
            <a:r>
              <a:rPr lang="en-US" sz="600" dirty="0">
                <a:solidFill>
                  <a:srgbClr val="000000"/>
                </a:solidFill>
                <a:latin typeface="Calibri"/>
                <a:cs typeface="Calibri"/>
              </a:rPr>
              <a:t> </a:t>
            </a:r>
            <a:r>
              <a:rPr lang="en-US" sz="600" dirty="0" err="1">
                <a:solidFill>
                  <a:srgbClr val="000000"/>
                </a:solidFill>
                <a:latin typeface="Calibri"/>
                <a:cs typeface="Calibri"/>
              </a:rPr>
              <a:t>temperatuuril</a:t>
            </a:r>
            <a:r>
              <a:rPr lang="en-US" sz="600" dirty="0">
                <a:solidFill>
                  <a:srgbClr val="000000"/>
                </a:solidFill>
                <a:latin typeface="Calibri"/>
                <a:cs typeface="Calibri"/>
              </a:rPr>
              <a:t> (</a:t>
            </a:r>
            <a:r>
              <a:rPr lang="en-US" sz="600" dirty="0" err="1">
                <a:solidFill>
                  <a:srgbClr val="000000"/>
                </a:solidFill>
                <a:latin typeface="Calibri"/>
                <a:cs typeface="Calibri"/>
              </a:rPr>
              <a:t>maksimaalselt</a:t>
            </a:r>
            <a:r>
              <a:rPr lang="en-US" sz="600" dirty="0">
                <a:solidFill>
                  <a:srgbClr val="000000"/>
                </a:solidFill>
                <a:latin typeface="Calibri"/>
                <a:cs typeface="Calibri"/>
              </a:rPr>
              <a:t> 60 ° C)</a:t>
            </a:r>
            <a:endParaRPr lang="fr-FR" sz="600" dirty="0">
              <a:solidFill>
                <a:srgbClr val="000000"/>
              </a:solidFill>
              <a:latin typeface="Calibri"/>
              <a:cs typeface="Calibri"/>
            </a:endParaRPr>
          </a:p>
          <a:p>
            <a:r>
              <a:rPr lang="en-US" sz="600" dirty="0" err="1">
                <a:solidFill>
                  <a:srgbClr val="000000"/>
                </a:solidFill>
                <a:latin typeface="Calibri"/>
                <a:cs typeface="Calibri"/>
              </a:rPr>
              <a:t>Ärge</a:t>
            </a:r>
            <a:r>
              <a:rPr lang="en-US" sz="600" dirty="0">
                <a:solidFill>
                  <a:srgbClr val="000000"/>
                </a:solidFill>
                <a:latin typeface="Calibri"/>
                <a:cs typeface="Calibri"/>
              </a:rPr>
              <a:t> </a:t>
            </a:r>
            <a:r>
              <a:rPr lang="en-US" sz="600" dirty="0" err="1">
                <a:solidFill>
                  <a:srgbClr val="000000"/>
                </a:solidFill>
                <a:latin typeface="Calibri"/>
                <a:cs typeface="Calibri"/>
              </a:rPr>
              <a:t>pleegitage</a:t>
            </a:r>
            <a:r>
              <a:rPr lang="en-US" sz="600" dirty="0">
                <a:solidFill>
                  <a:srgbClr val="000000"/>
                </a:solidFill>
                <a:latin typeface="Calibri"/>
                <a:cs typeface="Calibri"/>
              </a:rPr>
              <a:t>, </a:t>
            </a:r>
            <a:r>
              <a:rPr lang="en-US" sz="600" dirty="0" err="1">
                <a:solidFill>
                  <a:srgbClr val="000000"/>
                </a:solidFill>
                <a:latin typeface="Calibri"/>
                <a:cs typeface="Calibri"/>
              </a:rPr>
              <a:t>lubatud</a:t>
            </a:r>
            <a:r>
              <a:rPr lang="en-US" sz="600" dirty="0">
                <a:solidFill>
                  <a:srgbClr val="000000"/>
                </a:solidFill>
                <a:latin typeface="Calibri"/>
                <a:cs typeface="Calibri"/>
              </a:rPr>
              <a:t> on </a:t>
            </a:r>
            <a:r>
              <a:rPr lang="en-US" sz="600" dirty="0" err="1">
                <a:solidFill>
                  <a:srgbClr val="000000"/>
                </a:solidFill>
                <a:latin typeface="Calibri"/>
                <a:cs typeface="Calibri"/>
              </a:rPr>
              <a:t>keemiline</a:t>
            </a:r>
            <a:r>
              <a:rPr lang="en-US" sz="600" dirty="0">
                <a:solidFill>
                  <a:srgbClr val="000000"/>
                </a:solidFill>
                <a:latin typeface="Calibri"/>
                <a:cs typeface="Calibri"/>
              </a:rPr>
              <a:t> </a:t>
            </a:r>
            <a:r>
              <a:rPr lang="en-US" sz="600" dirty="0" err="1">
                <a:solidFill>
                  <a:srgbClr val="000000"/>
                </a:solidFill>
                <a:latin typeface="Calibri"/>
                <a:cs typeface="Calibri"/>
              </a:rPr>
              <a:t>puhastus</a:t>
            </a:r>
            <a:r>
              <a:rPr lang="en-US" sz="600" dirty="0">
                <a:solidFill>
                  <a:srgbClr val="000000"/>
                </a:solidFill>
                <a:latin typeface="Calibri"/>
                <a:cs typeface="Calibri"/>
              </a:rPr>
              <a:t> </a:t>
            </a:r>
            <a:r>
              <a:rPr lang="en-US" sz="600" dirty="0" err="1">
                <a:solidFill>
                  <a:srgbClr val="000000"/>
                </a:solidFill>
                <a:latin typeface="Calibri"/>
                <a:cs typeface="Calibri"/>
              </a:rPr>
              <a:t>tavaliste</a:t>
            </a:r>
            <a:r>
              <a:rPr lang="en-US" sz="600" dirty="0">
                <a:solidFill>
                  <a:srgbClr val="000000"/>
                </a:solidFill>
                <a:latin typeface="Calibri"/>
                <a:cs typeface="Calibri"/>
              </a:rPr>
              <a:t> </a:t>
            </a:r>
            <a:r>
              <a:rPr lang="en-US" sz="600" dirty="0" err="1">
                <a:solidFill>
                  <a:srgbClr val="000000"/>
                </a:solidFill>
                <a:latin typeface="Calibri"/>
                <a:cs typeface="Calibri"/>
              </a:rPr>
              <a:t>lahustitega</a:t>
            </a:r>
            <a:r>
              <a:rPr lang="en-US" sz="600" dirty="0">
                <a:solidFill>
                  <a:srgbClr val="000000"/>
                </a:solidFill>
                <a:latin typeface="Calibri"/>
                <a:cs typeface="Calibri"/>
              </a:rPr>
              <a:t>.</a:t>
            </a:r>
            <a:endParaRPr lang="fr-FR" sz="600" dirty="0">
              <a:solidFill>
                <a:srgbClr val="000000"/>
              </a:solidFill>
              <a:latin typeface="Calibri"/>
              <a:cs typeface="Calibri"/>
            </a:endParaRPr>
          </a:p>
          <a:p>
            <a:r>
              <a:rPr lang="en-US" sz="600" dirty="0" err="1">
                <a:solidFill>
                  <a:srgbClr val="000000"/>
                </a:solidFill>
                <a:latin typeface="Calibri"/>
                <a:cs typeface="Calibri"/>
              </a:rPr>
              <a:t>Triikida</a:t>
            </a:r>
            <a:r>
              <a:rPr lang="en-US" sz="600" dirty="0">
                <a:solidFill>
                  <a:srgbClr val="000000"/>
                </a:solidFill>
                <a:latin typeface="Calibri"/>
                <a:cs typeface="Calibri"/>
              </a:rPr>
              <a:t> </a:t>
            </a:r>
            <a:r>
              <a:rPr lang="en-US" sz="600" dirty="0" err="1">
                <a:solidFill>
                  <a:srgbClr val="000000"/>
                </a:solidFill>
                <a:latin typeface="Calibri"/>
                <a:cs typeface="Calibri"/>
              </a:rPr>
              <a:t>keskmisel</a:t>
            </a:r>
            <a:r>
              <a:rPr lang="en-US" sz="600" dirty="0">
                <a:solidFill>
                  <a:srgbClr val="000000"/>
                </a:solidFill>
                <a:latin typeface="Calibri"/>
                <a:cs typeface="Calibri"/>
              </a:rPr>
              <a:t> </a:t>
            </a:r>
            <a:r>
              <a:rPr lang="en-US" sz="600" dirty="0" err="1">
                <a:solidFill>
                  <a:srgbClr val="000000"/>
                </a:solidFill>
                <a:latin typeface="Calibri"/>
                <a:cs typeface="Calibri"/>
              </a:rPr>
              <a:t>temperatuuril</a:t>
            </a:r>
            <a:r>
              <a:rPr lang="en-US" sz="600" dirty="0">
                <a:solidFill>
                  <a:srgbClr val="000000"/>
                </a:solidFill>
                <a:latin typeface="Calibri"/>
                <a:cs typeface="Calibri"/>
              </a:rPr>
              <a:t> (</a:t>
            </a:r>
            <a:r>
              <a:rPr lang="en-US" sz="600" dirty="0" err="1">
                <a:solidFill>
                  <a:srgbClr val="000000"/>
                </a:solidFill>
                <a:latin typeface="Calibri"/>
                <a:cs typeface="Calibri"/>
              </a:rPr>
              <a:t>alla</a:t>
            </a:r>
            <a:r>
              <a:rPr lang="en-US" sz="600" dirty="0">
                <a:solidFill>
                  <a:srgbClr val="000000"/>
                </a:solidFill>
                <a:latin typeface="Calibri"/>
                <a:cs typeface="Calibri"/>
              </a:rPr>
              <a:t> 150 ° C).</a:t>
            </a:r>
            <a:endParaRPr lang="fr-FR" sz="600" dirty="0">
              <a:solidFill>
                <a:srgbClr val="000000"/>
              </a:solidFill>
              <a:latin typeface="Calibri"/>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lvl="0">
              <a:defRPr/>
            </a:pPr>
            <a:r>
              <a:rPr lang="en-GB" sz="600" dirty="0" err="1">
                <a:solidFill>
                  <a:srgbClr val="000000"/>
                </a:solidFill>
                <a:latin typeface="Calibri"/>
                <a:cs typeface="Calibri"/>
              </a:rPr>
              <a:t>Kaitseriietust</a:t>
            </a:r>
            <a:r>
              <a:rPr lang="en-GB" sz="600" dirty="0">
                <a:solidFill>
                  <a:srgbClr val="000000"/>
                </a:solidFill>
                <a:latin typeface="Calibri"/>
                <a:cs typeface="Calibri"/>
              </a:rPr>
              <a:t> </a:t>
            </a:r>
            <a:r>
              <a:rPr lang="en-GB" sz="600" dirty="0" err="1">
                <a:solidFill>
                  <a:srgbClr val="000000"/>
                </a:solidFill>
                <a:latin typeface="Calibri"/>
                <a:cs typeface="Calibri"/>
              </a:rPr>
              <a:t>tuleb</a:t>
            </a:r>
            <a:r>
              <a:rPr lang="en-GB" sz="600" dirty="0">
                <a:solidFill>
                  <a:srgbClr val="000000"/>
                </a:solidFill>
                <a:latin typeface="Calibri"/>
                <a:cs typeface="Calibri"/>
              </a:rPr>
              <a:t> </a:t>
            </a:r>
            <a:r>
              <a:rPr lang="en-GB" sz="600" dirty="0" err="1">
                <a:solidFill>
                  <a:srgbClr val="000000"/>
                </a:solidFill>
                <a:latin typeface="Calibri"/>
                <a:cs typeface="Calibri"/>
              </a:rPr>
              <a:t>korrapäraselt</a:t>
            </a:r>
            <a:r>
              <a:rPr lang="en-GB" sz="600" dirty="0">
                <a:solidFill>
                  <a:srgbClr val="000000"/>
                </a:solidFill>
                <a:latin typeface="Calibri"/>
                <a:cs typeface="Calibri"/>
              </a:rPr>
              <a:t> </a:t>
            </a:r>
            <a:r>
              <a:rPr lang="en-GB" sz="600" dirty="0" err="1">
                <a:solidFill>
                  <a:srgbClr val="000000"/>
                </a:solidFill>
                <a:latin typeface="Calibri"/>
                <a:cs typeface="Calibri"/>
              </a:rPr>
              <a:t>puhastada</a:t>
            </a:r>
            <a:r>
              <a:rPr lang="en-GB" sz="600" dirty="0">
                <a:solidFill>
                  <a:srgbClr val="000000"/>
                </a:solidFill>
                <a:latin typeface="Calibri"/>
                <a:cs typeface="Calibri"/>
              </a:rPr>
              <a:t> </a:t>
            </a:r>
            <a:r>
              <a:rPr lang="en-GB" sz="600" dirty="0" err="1">
                <a:solidFill>
                  <a:srgbClr val="000000"/>
                </a:solidFill>
                <a:latin typeface="Calibri"/>
                <a:cs typeface="Calibri"/>
              </a:rPr>
              <a:t>vastavalt</a:t>
            </a:r>
            <a:r>
              <a:rPr lang="en-GB" sz="600" dirty="0">
                <a:solidFill>
                  <a:srgbClr val="000000"/>
                </a:solidFill>
                <a:latin typeface="Calibri"/>
                <a:cs typeface="Calibri"/>
              </a:rPr>
              <a:t> </a:t>
            </a:r>
            <a:r>
              <a:rPr lang="en-GB" sz="600" dirty="0" err="1">
                <a:solidFill>
                  <a:srgbClr val="000000"/>
                </a:solidFill>
                <a:latin typeface="Calibri"/>
                <a:cs typeface="Calibri"/>
              </a:rPr>
              <a:t>soovituslikele</a:t>
            </a:r>
            <a:r>
              <a:rPr lang="en-GB" sz="600" dirty="0">
                <a:solidFill>
                  <a:srgbClr val="000000"/>
                </a:solidFill>
                <a:latin typeface="Calibri"/>
                <a:cs typeface="Calibri"/>
              </a:rPr>
              <a:t> </a:t>
            </a:r>
            <a:r>
              <a:rPr lang="en-GB" sz="600" dirty="0" err="1">
                <a:solidFill>
                  <a:srgbClr val="000000"/>
                </a:solidFill>
                <a:latin typeface="Calibri"/>
                <a:cs typeface="Calibri"/>
              </a:rPr>
              <a:t>suunistele</a:t>
            </a:r>
            <a:r>
              <a:rPr lang="en-GB" sz="600" dirty="0">
                <a:solidFill>
                  <a:srgbClr val="000000"/>
                </a:solidFill>
                <a:latin typeface="Calibri"/>
                <a:cs typeface="Calibri"/>
              </a:rPr>
              <a:t>. </a:t>
            </a:r>
            <a:r>
              <a:rPr lang="en-GB" sz="600" dirty="0" err="1">
                <a:solidFill>
                  <a:srgbClr val="000000"/>
                </a:solidFill>
                <a:latin typeface="Calibri"/>
                <a:cs typeface="Calibri"/>
              </a:rPr>
              <a:t>Pärast</a:t>
            </a:r>
            <a:r>
              <a:rPr lang="en-GB" sz="600" dirty="0">
                <a:solidFill>
                  <a:srgbClr val="000000"/>
                </a:solidFill>
                <a:latin typeface="Calibri"/>
                <a:cs typeface="Calibri"/>
              </a:rPr>
              <a:t> </a:t>
            </a:r>
            <a:r>
              <a:rPr lang="en-GB" sz="600" dirty="0" err="1">
                <a:solidFill>
                  <a:srgbClr val="000000"/>
                </a:solidFill>
                <a:latin typeface="Calibri"/>
                <a:cs typeface="Calibri"/>
              </a:rPr>
              <a:t>rõivaeseme</a:t>
            </a:r>
            <a:r>
              <a:rPr lang="en-GB" sz="600" dirty="0">
                <a:solidFill>
                  <a:srgbClr val="000000"/>
                </a:solidFill>
                <a:latin typeface="Calibri"/>
                <a:cs typeface="Calibri"/>
              </a:rPr>
              <a:t> </a:t>
            </a:r>
            <a:r>
              <a:rPr lang="en-GB" sz="600" dirty="0" err="1">
                <a:solidFill>
                  <a:srgbClr val="000000"/>
                </a:solidFill>
                <a:latin typeface="Calibri"/>
                <a:cs typeface="Calibri"/>
              </a:rPr>
              <a:t>puhastamist</a:t>
            </a:r>
            <a:r>
              <a:rPr lang="en-GB" sz="600" dirty="0">
                <a:solidFill>
                  <a:srgbClr val="000000"/>
                </a:solidFill>
                <a:latin typeface="Calibri"/>
                <a:cs typeface="Calibri"/>
              </a:rPr>
              <a:t> </a:t>
            </a:r>
            <a:r>
              <a:rPr lang="en-GB" sz="600" dirty="0" err="1">
                <a:solidFill>
                  <a:srgbClr val="000000"/>
                </a:solidFill>
                <a:latin typeface="Calibri"/>
                <a:cs typeface="Calibri"/>
              </a:rPr>
              <a:t>kontrollige</a:t>
            </a:r>
            <a:r>
              <a:rPr lang="en-GB" sz="600" dirty="0">
                <a:solidFill>
                  <a:srgbClr val="000000"/>
                </a:solidFill>
                <a:latin typeface="Calibri"/>
                <a:cs typeface="Calibri"/>
              </a:rPr>
              <a:t> </a:t>
            </a:r>
            <a:r>
              <a:rPr lang="en-GB" sz="600" dirty="0" err="1">
                <a:solidFill>
                  <a:srgbClr val="000000"/>
                </a:solidFill>
                <a:latin typeface="Calibri"/>
                <a:cs typeface="Calibri"/>
              </a:rPr>
              <a:t>enne</a:t>
            </a:r>
            <a:r>
              <a:rPr lang="en-GB" sz="600" dirty="0">
                <a:solidFill>
                  <a:srgbClr val="000000"/>
                </a:solidFill>
                <a:latin typeface="Calibri"/>
                <a:cs typeface="Calibri"/>
              </a:rPr>
              <a:t> </a:t>
            </a:r>
            <a:r>
              <a:rPr lang="en-GB" sz="600" dirty="0" err="1">
                <a:solidFill>
                  <a:srgbClr val="000000"/>
                </a:solidFill>
                <a:latin typeface="Calibri"/>
                <a:cs typeface="Calibri"/>
              </a:rPr>
              <a:t>uuesti</a:t>
            </a:r>
            <a:r>
              <a:rPr lang="en-GB" sz="600" dirty="0">
                <a:solidFill>
                  <a:srgbClr val="000000"/>
                </a:solidFill>
                <a:latin typeface="Calibri"/>
                <a:cs typeface="Calibri"/>
              </a:rPr>
              <a:t> </a:t>
            </a:r>
            <a:r>
              <a:rPr lang="en-GB" sz="600" dirty="0" err="1">
                <a:solidFill>
                  <a:srgbClr val="000000"/>
                </a:solidFill>
                <a:latin typeface="Calibri"/>
                <a:cs typeface="Calibri"/>
              </a:rPr>
              <a:t>kasutamist</a:t>
            </a:r>
            <a:r>
              <a:rPr lang="en-GB" sz="600" dirty="0">
                <a:solidFill>
                  <a:srgbClr val="000000"/>
                </a:solidFill>
                <a:latin typeface="Calibri"/>
                <a:cs typeface="Calibri"/>
              </a:rPr>
              <a:t>. </a:t>
            </a:r>
            <a:r>
              <a:rPr lang="en-GB" sz="600" dirty="0" err="1">
                <a:solidFill>
                  <a:srgbClr val="000000"/>
                </a:solidFill>
                <a:latin typeface="Calibri"/>
                <a:cs typeface="Calibri"/>
              </a:rPr>
              <a:t>Parema</a:t>
            </a:r>
            <a:r>
              <a:rPr lang="en-GB" sz="600" dirty="0">
                <a:solidFill>
                  <a:srgbClr val="000000"/>
                </a:solidFill>
                <a:latin typeface="Calibri"/>
                <a:cs typeface="Calibri"/>
              </a:rPr>
              <a:t> </a:t>
            </a:r>
            <a:r>
              <a:rPr lang="en-GB" sz="600" dirty="0" err="1">
                <a:solidFill>
                  <a:srgbClr val="000000"/>
                </a:solidFill>
                <a:latin typeface="Calibri"/>
                <a:cs typeface="Calibri"/>
              </a:rPr>
              <a:t>suutlikkuse</a:t>
            </a:r>
            <a:r>
              <a:rPr lang="en-GB" sz="600" dirty="0">
                <a:solidFill>
                  <a:srgbClr val="000000"/>
                </a:solidFill>
                <a:latin typeface="Calibri"/>
                <a:cs typeface="Calibri"/>
              </a:rPr>
              <a:t> </a:t>
            </a:r>
            <a:r>
              <a:rPr lang="en-GB" sz="600" dirty="0" err="1">
                <a:solidFill>
                  <a:srgbClr val="000000"/>
                </a:solidFill>
                <a:latin typeface="Calibri"/>
                <a:cs typeface="Calibri"/>
              </a:rPr>
              <a:t>tagamiseks</a:t>
            </a:r>
            <a:r>
              <a:rPr lang="en-GB" sz="600" dirty="0">
                <a:solidFill>
                  <a:srgbClr val="000000"/>
                </a:solidFill>
                <a:latin typeface="Calibri"/>
                <a:cs typeface="Calibri"/>
              </a:rPr>
              <a:t> </a:t>
            </a:r>
            <a:r>
              <a:rPr lang="en-GB" sz="600" dirty="0" err="1">
                <a:solidFill>
                  <a:srgbClr val="000000"/>
                </a:solidFill>
                <a:latin typeface="Calibri"/>
                <a:cs typeface="Calibri"/>
              </a:rPr>
              <a:t>teostage</a:t>
            </a:r>
            <a:r>
              <a:rPr lang="en-GB" sz="600" dirty="0">
                <a:solidFill>
                  <a:srgbClr val="000000"/>
                </a:solidFill>
                <a:latin typeface="Calibri"/>
                <a:cs typeface="Calibri"/>
              </a:rPr>
              <a:t> </a:t>
            </a:r>
            <a:r>
              <a:rPr lang="en-GB" sz="600" dirty="0" err="1">
                <a:solidFill>
                  <a:srgbClr val="000000"/>
                </a:solidFill>
                <a:latin typeface="Calibri"/>
                <a:cs typeface="Calibri"/>
              </a:rPr>
              <a:t>keemilise</a:t>
            </a:r>
            <a:r>
              <a:rPr lang="en-GB" sz="600" dirty="0">
                <a:solidFill>
                  <a:srgbClr val="000000"/>
                </a:solidFill>
                <a:latin typeface="Calibri"/>
                <a:cs typeface="Calibri"/>
              </a:rPr>
              <a:t> </a:t>
            </a:r>
            <a:r>
              <a:rPr lang="en-GB" sz="600" dirty="0" err="1">
                <a:solidFill>
                  <a:srgbClr val="000000"/>
                </a:solidFill>
                <a:latin typeface="Calibri"/>
                <a:cs typeface="Calibri"/>
              </a:rPr>
              <a:t>puhastuse</a:t>
            </a:r>
            <a:r>
              <a:rPr lang="en-GB" sz="600" dirty="0">
                <a:solidFill>
                  <a:srgbClr val="000000"/>
                </a:solidFill>
                <a:latin typeface="Calibri"/>
                <a:cs typeface="Calibri"/>
              </a:rPr>
              <a:t> </a:t>
            </a:r>
            <a:r>
              <a:rPr lang="en-GB" sz="600" dirty="0" err="1">
                <a:solidFill>
                  <a:srgbClr val="000000"/>
                </a:solidFill>
                <a:latin typeface="Calibri"/>
                <a:cs typeface="Calibri"/>
              </a:rPr>
              <a:t>tsükkel</a:t>
            </a:r>
            <a:r>
              <a:rPr lang="en-GB" sz="600" dirty="0">
                <a:solidFill>
                  <a:srgbClr val="000000"/>
                </a:solidFill>
                <a:latin typeface="Calibri"/>
                <a:cs typeface="Calibri"/>
              </a:rPr>
              <a:t> </a:t>
            </a:r>
            <a:r>
              <a:rPr lang="en-GB" sz="600" dirty="0" err="1">
                <a:solidFill>
                  <a:srgbClr val="000000"/>
                </a:solidFill>
                <a:latin typeface="Calibri"/>
                <a:cs typeface="Calibri"/>
              </a:rPr>
              <a:t>ja</a:t>
            </a:r>
            <a:r>
              <a:rPr lang="en-GB" sz="600" dirty="0">
                <a:solidFill>
                  <a:srgbClr val="000000"/>
                </a:solidFill>
                <a:latin typeface="Calibri"/>
                <a:cs typeface="Calibri"/>
              </a:rPr>
              <a:t> </a:t>
            </a:r>
            <a:r>
              <a:rPr lang="en-GB" sz="600" dirty="0" err="1">
                <a:solidFill>
                  <a:srgbClr val="000000"/>
                </a:solidFill>
                <a:latin typeface="Calibri"/>
                <a:cs typeface="Calibri"/>
              </a:rPr>
              <a:t>triikige</a:t>
            </a:r>
            <a:r>
              <a:rPr lang="en-GB" sz="600" dirty="0">
                <a:solidFill>
                  <a:srgbClr val="000000"/>
                </a:solidFill>
                <a:latin typeface="Calibri"/>
                <a:cs typeface="Calibri"/>
              </a:rPr>
              <a:t> </a:t>
            </a:r>
            <a:r>
              <a:rPr lang="en-GB" sz="600" dirty="0" err="1">
                <a:solidFill>
                  <a:srgbClr val="000000"/>
                </a:solidFill>
                <a:latin typeface="Calibri"/>
                <a:cs typeface="Calibri"/>
              </a:rPr>
              <a:t>pärast</a:t>
            </a:r>
            <a:r>
              <a:rPr lang="en-GB" sz="600" dirty="0">
                <a:solidFill>
                  <a:srgbClr val="000000"/>
                </a:solidFill>
                <a:latin typeface="Calibri"/>
                <a:cs typeface="Calibri"/>
              </a:rPr>
              <a:t> </a:t>
            </a:r>
            <a:r>
              <a:rPr lang="en-GB" sz="600" dirty="0" err="1">
                <a:solidFill>
                  <a:srgbClr val="000000"/>
                </a:solidFill>
                <a:latin typeface="Calibri"/>
                <a:cs typeface="Calibri"/>
              </a:rPr>
              <a:t>igakordset</a:t>
            </a:r>
            <a:r>
              <a:rPr lang="en-GB" sz="600" dirty="0">
                <a:solidFill>
                  <a:srgbClr val="000000"/>
                </a:solidFill>
                <a:latin typeface="Calibri"/>
                <a:cs typeface="Calibri"/>
              </a:rPr>
              <a:t> </a:t>
            </a:r>
            <a:r>
              <a:rPr lang="en-GB" sz="600" dirty="0" err="1">
                <a:solidFill>
                  <a:srgbClr val="000000"/>
                </a:solidFill>
                <a:latin typeface="Calibri"/>
                <a:cs typeface="Calibri"/>
              </a:rPr>
              <a:t>pesemist</a:t>
            </a:r>
            <a:r>
              <a:rPr lang="en-GB" sz="600" dirty="0">
                <a:solidFill>
                  <a:srgbClr val="000000"/>
                </a:solidFill>
                <a:latin typeface="Calibri"/>
                <a:cs typeface="Calibri"/>
              </a:rPr>
              <a:t>. </a:t>
            </a:r>
            <a:r>
              <a:rPr lang="en-GB" sz="600" dirty="0" err="1">
                <a:solidFill>
                  <a:srgbClr val="000000"/>
                </a:solidFill>
                <a:latin typeface="Calibri"/>
                <a:cs typeface="Calibri"/>
              </a:rPr>
              <a:t>Rõivaeseme</a:t>
            </a:r>
            <a:r>
              <a:rPr lang="en-GB" sz="600" dirty="0">
                <a:solidFill>
                  <a:srgbClr val="000000"/>
                </a:solidFill>
                <a:latin typeface="Calibri"/>
                <a:cs typeface="Calibri"/>
              </a:rPr>
              <a:t> </a:t>
            </a:r>
            <a:r>
              <a:rPr lang="en-GB" sz="600" dirty="0" err="1">
                <a:solidFill>
                  <a:srgbClr val="000000"/>
                </a:solidFill>
                <a:latin typeface="Calibri"/>
                <a:cs typeface="Calibri"/>
              </a:rPr>
              <a:t>kasutusiga</a:t>
            </a:r>
            <a:r>
              <a:rPr lang="en-GB" sz="600" dirty="0">
                <a:solidFill>
                  <a:srgbClr val="000000"/>
                </a:solidFill>
                <a:latin typeface="Calibri"/>
                <a:cs typeface="Calibri"/>
              </a:rPr>
              <a:t> on </a:t>
            </a:r>
            <a:r>
              <a:rPr lang="en-GB" sz="600" dirty="0" err="1">
                <a:solidFill>
                  <a:srgbClr val="000000"/>
                </a:solidFill>
                <a:latin typeface="Calibri"/>
                <a:cs typeface="Calibri"/>
              </a:rPr>
              <a:t>seotud</a:t>
            </a:r>
            <a:r>
              <a:rPr lang="en-GB" sz="600" dirty="0">
                <a:solidFill>
                  <a:srgbClr val="000000"/>
                </a:solidFill>
                <a:latin typeface="Calibri"/>
                <a:cs typeface="Calibri"/>
              </a:rPr>
              <a:t> </a:t>
            </a:r>
            <a:r>
              <a:rPr lang="en-GB" sz="600" dirty="0" err="1">
                <a:solidFill>
                  <a:srgbClr val="000000"/>
                </a:solidFill>
                <a:latin typeface="Calibri"/>
                <a:cs typeface="Calibri"/>
              </a:rPr>
              <a:t>kasutustingimuste</a:t>
            </a:r>
            <a:r>
              <a:rPr lang="en-GB" sz="600" dirty="0">
                <a:solidFill>
                  <a:srgbClr val="000000"/>
                </a:solidFill>
                <a:latin typeface="Calibri"/>
                <a:cs typeface="Calibri"/>
              </a:rPr>
              <a:t> </a:t>
            </a:r>
            <a:r>
              <a:rPr lang="en-GB" sz="600" dirty="0" err="1">
                <a:solidFill>
                  <a:srgbClr val="000000"/>
                </a:solidFill>
                <a:latin typeface="Calibri"/>
                <a:cs typeface="Calibri"/>
              </a:rPr>
              <a:t>ja</a:t>
            </a:r>
            <a:r>
              <a:rPr lang="en-GB" sz="600" dirty="0">
                <a:solidFill>
                  <a:srgbClr val="000000"/>
                </a:solidFill>
                <a:latin typeface="Calibri"/>
                <a:cs typeface="Calibri"/>
              </a:rPr>
              <a:t> </a:t>
            </a:r>
            <a:r>
              <a:rPr lang="en-GB" sz="600" dirty="0" err="1">
                <a:solidFill>
                  <a:srgbClr val="000000"/>
                </a:solidFill>
                <a:latin typeface="Calibri"/>
                <a:cs typeface="Calibri"/>
              </a:rPr>
              <a:t>hooldusega</a:t>
            </a:r>
            <a:r>
              <a:rPr kumimoji="0" lang="en-GB" sz="6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Ladustamine</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pPr>
              <a:defRPr/>
            </a:pPr>
            <a:r>
              <a:rPr kumimoji="0" lang="en-GB" sz="600" b="0" i="0" u="none" strike="noStrike" kern="1200" cap="none" spc="0" normalizeH="0" baseline="0" noProof="0" dirty="0" err="1">
                <a:ln>
                  <a:noFill/>
                </a:ln>
                <a:solidFill>
                  <a:srgbClr val="000000"/>
                </a:solidFill>
                <a:effectLst/>
                <a:uLnTx/>
                <a:uFillTx/>
                <a:latin typeface="Calibri"/>
                <a:ea typeface="+mn-ea"/>
                <a:cs typeface="Calibri"/>
              </a:rPr>
              <a:t>Oluline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on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tagada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et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rõivaesemeid</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ei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säilitataks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niisketes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ladustamistingimustes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ja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otsese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päikesevalguse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all,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kuna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otsene</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päikesevalgus</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võib</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põhjustada</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värvi</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kumimoji="0" lang="en-GB" sz="600" b="0" i="0" u="none" strike="noStrike" kern="1200" cap="none" spc="0" normalizeH="0" baseline="0" noProof="0" dirty="0" err="1">
                <a:ln>
                  <a:noFill/>
                </a:ln>
                <a:solidFill>
                  <a:srgbClr val="000000"/>
                </a:solidFill>
                <a:effectLst/>
                <a:uLnTx/>
                <a:uFillTx/>
                <a:latin typeface="Calibri"/>
                <a:ea typeface="+mn-ea"/>
                <a:cs typeface="Calibri"/>
              </a:rPr>
              <a:t>tuhmumist</a:t>
            </a:r>
            <a:r>
              <a:rPr kumimoji="0" lang="en-GB" sz="600" b="0" i="0" u="none" strike="noStrike" kern="1200" cap="none" spc="0" normalizeH="0" baseline="0" noProof="0" dirty="0">
                <a:ln>
                  <a:noFill/>
                </a:ln>
                <a:solidFill>
                  <a:srgbClr val="000000"/>
                </a:solidFill>
                <a:effectLst/>
                <a:uLnTx/>
                <a:uFillTx/>
                <a:latin typeface="Calibri"/>
                <a:ea typeface="+mn-ea"/>
                <a:cs typeface="Calibri"/>
              </a:rPr>
              <a:t>. </a:t>
            </a:r>
            <a:r>
              <a:rPr lang="et-EE" altLang="fr-FR" sz="600" dirty="0"/>
              <a:t>Toote transportimisel tuleb toimida nagu tarnija. </a:t>
            </a:r>
            <a:endParaRPr lang="fr-FR" altLang="fr-FR" sz="600" dirty="0"/>
          </a:p>
          <a:p>
            <a:pPr>
              <a:defRPr/>
            </a:pPr>
            <a:endParaRPr lang="fr-FR" altLang="fr-FR" sz="600" dirty="0"/>
          </a:p>
          <a:p>
            <a:pPr>
              <a:defRPr/>
            </a:pPr>
            <a:r>
              <a:rPr lang="et-EE" altLang="fr-FR" sz="600" b="1" dirty="0">
                <a:solidFill>
                  <a:srgbClr val="000000"/>
                </a:solidFill>
                <a:latin typeface="Calibri"/>
                <a:cs typeface="Calibri"/>
              </a:rPr>
              <a:t>Remont</a:t>
            </a:r>
            <a:r>
              <a:rPr lang="fr-FR" altLang="fr-FR" sz="600" b="1" dirty="0">
                <a:solidFill>
                  <a:srgbClr val="000000"/>
                </a:solidFill>
                <a:latin typeface="Calibri"/>
                <a:cs typeface="Calibri"/>
              </a:rPr>
              <a:t>:</a:t>
            </a:r>
          </a:p>
          <a:p>
            <a:pPr>
              <a:defRPr/>
            </a:pPr>
            <a:r>
              <a:rPr lang="en-US" sz="600" dirty="0" err="1"/>
              <a:t>Kui</a:t>
            </a:r>
            <a:r>
              <a:rPr lang="en-US" sz="600" dirty="0"/>
              <a:t> </a:t>
            </a:r>
            <a:r>
              <a:rPr lang="en-US" sz="600" dirty="0" err="1"/>
              <a:t>toode</a:t>
            </a:r>
            <a:r>
              <a:rPr lang="en-US" sz="600" dirty="0"/>
              <a:t> on </a:t>
            </a:r>
            <a:r>
              <a:rPr lang="en-US" sz="600" dirty="0" err="1"/>
              <a:t>kahjustatud</a:t>
            </a:r>
            <a:r>
              <a:rPr lang="en-US" sz="600" dirty="0"/>
              <a:t>, </a:t>
            </a:r>
            <a:r>
              <a:rPr lang="en-US" sz="600" dirty="0" err="1"/>
              <a:t>rõivas</a:t>
            </a:r>
            <a:r>
              <a:rPr lang="en-US" sz="600" dirty="0"/>
              <a:t> </a:t>
            </a:r>
            <a:r>
              <a:rPr lang="en-US" sz="600" dirty="0" err="1"/>
              <a:t>rebenenud</a:t>
            </a:r>
            <a:r>
              <a:rPr lang="en-US" sz="600" dirty="0"/>
              <a:t>, </a:t>
            </a:r>
            <a:r>
              <a:rPr lang="en-US" sz="600" dirty="0" err="1"/>
              <a:t>põlved</a:t>
            </a:r>
            <a:r>
              <a:rPr lang="en-US" sz="600" dirty="0"/>
              <a:t> </a:t>
            </a:r>
            <a:r>
              <a:rPr lang="en-US" sz="600" dirty="0" err="1"/>
              <a:t>lõhenenud</a:t>
            </a:r>
            <a:r>
              <a:rPr lang="en-US" sz="600" dirty="0"/>
              <a:t>, </a:t>
            </a:r>
            <a:r>
              <a:rPr lang="en-US" sz="600" dirty="0" err="1"/>
              <a:t>ei</a:t>
            </a:r>
            <a:r>
              <a:rPr lang="en-US" sz="600" dirty="0"/>
              <a:t> </a:t>
            </a:r>
            <a:r>
              <a:rPr lang="en-US" sz="600" dirty="0" err="1"/>
              <a:t>saa</a:t>
            </a:r>
            <a:r>
              <a:rPr lang="en-US" sz="600" dirty="0"/>
              <a:t> see </a:t>
            </a:r>
            <a:r>
              <a:rPr lang="en-US" sz="600" dirty="0" err="1"/>
              <a:t>tagada</a:t>
            </a:r>
            <a:r>
              <a:rPr lang="en-US" sz="600" dirty="0"/>
              <a:t> </a:t>
            </a:r>
            <a:r>
              <a:rPr lang="en-US" sz="600" dirty="0" err="1"/>
              <a:t>maksimaalset</a:t>
            </a:r>
            <a:r>
              <a:rPr lang="en-US" sz="600" dirty="0"/>
              <a:t> </a:t>
            </a:r>
            <a:r>
              <a:rPr lang="en-US" sz="600" dirty="0" err="1"/>
              <a:t>kaitset</a:t>
            </a:r>
            <a:r>
              <a:rPr lang="en-US" sz="600" dirty="0"/>
              <a:t> </a:t>
            </a:r>
            <a:r>
              <a:rPr lang="en-US" sz="600" dirty="0" err="1"/>
              <a:t>ning</a:t>
            </a:r>
            <a:r>
              <a:rPr lang="en-US" sz="600" dirty="0"/>
              <a:t> see </a:t>
            </a:r>
            <a:r>
              <a:rPr lang="en-US" sz="600" dirty="0" err="1"/>
              <a:t>tuleb</a:t>
            </a:r>
            <a:r>
              <a:rPr lang="en-US" sz="600" dirty="0"/>
              <a:t> </a:t>
            </a:r>
            <a:r>
              <a:rPr lang="en-US" sz="600" dirty="0" err="1"/>
              <a:t>viivitamatult</a:t>
            </a:r>
            <a:r>
              <a:rPr lang="en-US" sz="600" dirty="0"/>
              <a:t> </a:t>
            </a:r>
            <a:r>
              <a:rPr lang="en-US" sz="600" dirty="0" err="1"/>
              <a:t>parandada</a:t>
            </a:r>
            <a:r>
              <a:rPr lang="en-US" sz="600" dirty="0"/>
              <a:t> </a:t>
            </a:r>
            <a:r>
              <a:rPr lang="en-US" sz="600" dirty="0" err="1"/>
              <a:t>või</a:t>
            </a:r>
            <a:r>
              <a:rPr lang="en-US" sz="600" dirty="0"/>
              <a:t> </a:t>
            </a:r>
            <a:r>
              <a:rPr lang="en-US" sz="600" dirty="0" err="1"/>
              <a:t>välja</a:t>
            </a:r>
            <a:r>
              <a:rPr lang="en-US" sz="600" dirty="0"/>
              <a:t> </a:t>
            </a:r>
            <a:r>
              <a:rPr lang="en-US" sz="600" dirty="0" err="1"/>
              <a:t>vahetada</a:t>
            </a:r>
            <a:r>
              <a:rPr lang="en-US" sz="600" dirty="0"/>
              <a:t>. </a:t>
            </a:r>
            <a:r>
              <a:rPr lang="en-US" sz="600" dirty="0" err="1"/>
              <a:t>Ärge</a:t>
            </a:r>
            <a:r>
              <a:rPr lang="en-US" sz="600" dirty="0"/>
              <a:t> </a:t>
            </a:r>
            <a:r>
              <a:rPr lang="en-US" sz="600" dirty="0" err="1"/>
              <a:t>kunagi</a:t>
            </a:r>
            <a:r>
              <a:rPr lang="en-US" sz="600" dirty="0"/>
              <a:t> </a:t>
            </a:r>
            <a:r>
              <a:rPr lang="en-US" sz="600" dirty="0" err="1"/>
              <a:t>kasutage</a:t>
            </a:r>
            <a:r>
              <a:rPr lang="en-US" sz="600" dirty="0"/>
              <a:t> </a:t>
            </a:r>
            <a:r>
              <a:rPr lang="en-US" sz="600" dirty="0" err="1"/>
              <a:t>kahjustatud</a:t>
            </a:r>
            <a:r>
              <a:rPr lang="en-US" sz="600" dirty="0"/>
              <a:t> </a:t>
            </a:r>
            <a:r>
              <a:rPr lang="en-US" sz="600" dirty="0" err="1"/>
              <a:t>toodet</a:t>
            </a:r>
            <a:r>
              <a:rPr lang="en-US" sz="600" dirty="0"/>
              <a:t>. Seda </a:t>
            </a:r>
            <a:r>
              <a:rPr lang="en-US" sz="600" dirty="0" err="1"/>
              <a:t>toodet</a:t>
            </a:r>
            <a:r>
              <a:rPr lang="en-US" sz="600" dirty="0"/>
              <a:t> on </a:t>
            </a:r>
            <a:r>
              <a:rPr lang="en-US" sz="600" dirty="0" err="1"/>
              <a:t>lubatud</a:t>
            </a:r>
            <a:r>
              <a:rPr lang="en-US" sz="600" dirty="0"/>
              <a:t> </a:t>
            </a:r>
            <a:r>
              <a:rPr lang="en-US" sz="600" dirty="0" err="1"/>
              <a:t>parandada</a:t>
            </a:r>
            <a:r>
              <a:rPr lang="en-US" sz="600" dirty="0"/>
              <a:t> </a:t>
            </a:r>
            <a:r>
              <a:rPr lang="en-US" sz="600" dirty="0" err="1"/>
              <a:t>juhul</a:t>
            </a:r>
            <a:r>
              <a:rPr lang="en-US" sz="600" dirty="0"/>
              <a:t>, </a:t>
            </a:r>
            <a:r>
              <a:rPr lang="en-US" sz="600" dirty="0" err="1"/>
              <a:t>kui</a:t>
            </a:r>
            <a:r>
              <a:rPr lang="en-US" sz="600" dirty="0"/>
              <a:t> see </a:t>
            </a:r>
            <a:r>
              <a:rPr lang="en-US" sz="600" dirty="0" err="1"/>
              <a:t>ei</a:t>
            </a:r>
            <a:r>
              <a:rPr lang="en-US" sz="600" dirty="0"/>
              <a:t> </a:t>
            </a:r>
            <a:r>
              <a:rPr lang="en-US" sz="600" dirty="0" err="1"/>
              <a:t>puuduta</a:t>
            </a:r>
            <a:r>
              <a:rPr lang="en-US" sz="600" dirty="0"/>
              <a:t> </a:t>
            </a:r>
            <a:r>
              <a:rPr lang="en-US" sz="600" dirty="0" err="1"/>
              <a:t>riietuseseme</a:t>
            </a:r>
            <a:r>
              <a:rPr lang="en-US" sz="600" dirty="0"/>
              <a:t> </a:t>
            </a:r>
            <a:r>
              <a:rPr lang="en-US" sz="600" dirty="0" err="1"/>
              <a:t>garantiinõudeid</a:t>
            </a:r>
            <a:r>
              <a:rPr lang="en-US" sz="600" dirty="0"/>
              <a:t>. </a:t>
            </a:r>
            <a:r>
              <a:rPr lang="en-US" sz="600" dirty="0" err="1"/>
              <a:t>Kahtluse</a:t>
            </a:r>
            <a:r>
              <a:rPr lang="en-US" sz="600" dirty="0"/>
              <a:t> </a:t>
            </a:r>
            <a:r>
              <a:rPr lang="en-US" sz="600" dirty="0" err="1"/>
              <a:t>püsimisel</a:t>
            </a:r>
            <a:r>
              <a:rPr lang="en-US" sz="600" dirty="0"/>
              <a:t> </a:t>
            </a:r>
            <a:r>
              <a:rPr lang="en-US" sz="600" dirty="0" err="1"/>
              <a:t>pöörduge</a:t>
            </a:r>
            <a:r>
              <a:rPr lang="en-US" sz="600" dirty="0"/>
              <a:t> </a:t>
            </a:r>
            <a:r>
              <a:rPr lang="en-US" sz="600" dirty="0" err="1"/>
              <a:t>tootja</a:t>
            </a:r>
            <a:r>
              <a:rPr lang="en-US" sz="600" dirty="0"/>
              <a:t> </a:t>
            </a:r>
            <a:r>
              <a:rPr lang="en-US" sz="600" dirty="0" err="1"/>
              <a:t>poole</a:t>
            </a:r>
            <a:r>
              <a:rPr lang="en-US" sz="600" dirty="0"/>
              <a:t> </a:t>
            </a:r>
            <a:r>
              <a:rPr lang="en-US" sz="600" dirty="0" err="1"/>
              <a:t>enne</a:t>
            </a:r>
            <a:r>
              <a:rPr lang="en-US" sz="600" dirty="0"/>
              <a:t> </a:t>
            </a:r>
            <a:r>
              <a:rPr lang="en-US" sz="600" dirty="0" err="1"/>
              <a:t>toote</a:t>
            </a:r>
            <a:r>
              <a:rPr lang="en-US" sz="600" dirty="0"/>
              <a:t> </a:t>
            </a:r>
            <a:r>
              <a:rPr lang="en-US" sz="600" dirty="0" err="1"/>
              <a:t>parandamist</a:t>
            </a:r>
            <a:r>
              <a:rPr lang="en-US" sz="600" dirty="0"/>
              <a:t>. </a:t>
            </a:r>
            <a:r>
              <a:rPr lang="en-US" sz="600" dirty="0" err="1"/>
              <a:t>Rõiva</a:t>
            </a:r>
            <a:r>
              <a:rPr lang="en-US" sz="600" dirty="0"/>
              <a:t> </a:t>
            </a:r>
            <a:r>
              <a:rPr lang="en-US" sz="600" dirty="0" err="1"/>
              <a:t>nõuetekohaseks</a:t>
            </a:r>
            <a:r>
              <a:rPr lang="en-US" sz="600" dirty="0"/>
              <a:t> </a:t>
            </a:r>
            <a:r>
              <a:rPr lang="en-US" sz="600" dirty="0" err="1"/>
              <a:t>utiliseerimiseks</a:t>
            </a:r>
            <a:r>
              <a:rPr lang="en-US" sz="600" dirty="0"/>
              <a:t> </a:t>
            </a:r>
            <a:r>
              <a:rPr lang="en-US" sz="600" dirty="0" err="1"/>
              <a:t>võtke</a:t>
            </a:r>
            <a:r>
              <a:rPr lang="en-US" sz="600" dirty="0"/>
              <a:t> </a:t>
            </a:r>
            <a:r>
              <a:rPr lang="en-US" sz="600" dirty="0" err="1"/>
              <a:t>ühendust</a:t>
            </a:r>
            <a:r>
              <a:rPr lang="en-US" sz="600" dirty="0"/>
              <a:t> </a:t>
            </a:r>
            <a:r>
              <a:rPr lang="en-US" sz="600" dirty="0" err="1"/>
              <a:t>oma</a:t>
            </a:r>
            <a:r>
              <a:rPr lang="en-US" sz="600" dirty="0"/>
              <a:t> </a:t>
            </a:r>
            <a:r>
              <a:rPr lang="en-US" sz="600" dirty="0" err="1"/>
              <a:t>jäätmekäitlejaga</a:t>
            </a:r>
            <a:r>
              <a:rPr lang="en-US" sz="600" dirty="0"/>
              <a:t>.</a:t>
            </a:r>
            <a:endParaRPr lang="fr-FR" altLang="fr-FR" sz="6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Calibri"/>
                <a:cs typeface="Calibri"/>
              </a:rPr>
              <a:t>Ringlussevõtt</a:t>
            </a:r>
            <a:r>
              <a:rPr kumimoji="0" lang="en-GB" sz="600" b="1" i="0" u="none" strike="noStrike" kern="1200" cap="none" spc="0" normalizeH="0" baseline="0" noProof="0" dirty="0">
                <a:ln>
                  <a:noFill/>
                </a:ln>
                <a:solidFill>
                  <a:srgbClr val="000000"/>
                </a:solidFill>
                <a:effectLst/>
                <a:uLnTx/>
                <a:uFillTx/>
                <a:latin typeface="Calibri"/>
                <a:ea typeface="Calibri"/>
                <a:cs typeface="Calibri"/>
              </a:rPr>
              <a:t> </a:t>
            </a: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Ärge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määrige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rõivaesemeid</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pärast</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kasutamist</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Kui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rõivas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ei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ole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saastunud</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võib</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selle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suunata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tavapärasesse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tekstiiltoodete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ringlussevõtuahelasse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Kui</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see on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saasteainetega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saastunud</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tuleb</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rõivaeseme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suhtes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kohaldada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asjakohast</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ringlussevõtu</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ahelat</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mis on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kooskõlas</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kehtivate</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 </a:t>
            </a:r>
            <a:r>
              <a:rPr kumimoji="0" lang="en-GB" sz="600" b="0" i="0" u="none" strike="noStrike" kern="1200" cap="none" spc="0" normalizeH="0" baseline="0" noProof="0" dirty="0" err="1">
                <a:ln>
                  <a:noFill/>
                </a:ln>
                <a:solidFill>
                  <a:srgbClr val="000000"/>
                </a:solidFill>
                <a:effectLst/>
                <a:uLnTx/>
                <a:uFillTx/>
                <a:latin typeface="Calibri"/>
                <a:ea typeface="Calibri"/>
                <a:cs typeface="Calibri"/>
              </a:rPr>
              <a:t>eeskirjadega</a:t>
            </a:r>
            <a:r>
              <a:rPr kumimoji="0" lang="en-GB" sz="600" b="0" i="0" u="none" strike="noStrike" kern="1200" cap="none" spc="0" normalizeH="0" baseline="0" noProof="0" dirty="0">
                <a:ln>
                  <a:noFill/>
                </a:ln>
                <a:solidFill>
                  <a:srgbClr val="000000"/>
                </a:solidFill>
                <a:effectLst/>
                <a:uLnTx/>
                <a:uFillTx/>
                <a:latin typeface="Calibri"/>
                <a:ea typeface="Calibri"/>
                <a:cs typeface="Calibri"/>
              </a:rPr>
              <a:t>.</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Soovitused</a:t>
            </a:r>
            <a:endParaRPr kumimoji="0" lang="en-GB" sz="600" b="1" i="0" u="none" strike="noStrike" kern="1200" cap="none" spc="0" normalizeH="0" baseline="0" noProof="0" dirty="0">
              <a:ln>
                <a:noFill/>
              </a:ln>
              <a:solidFill>
                <a:srgbClr val="000000"/>
              </a:solidFill>
              <a:effectLst/>
              <a:uLnTx/>
              <a:uFillTx/>
              <a:latin typeface="Calibri"/>
              <a:ea typeface="+mn-ea"/>
              <a:cs typeface="Calibri"/>
            </a:endParaRPr>
          </a:p>
          <a:p>
            <a:r>
              <a:rPr lang="en-GB" sz="600" dirty="0">
                <a:solidFill>
                  <a:srgbClr val="000000"/>
                </a:solidFill>
                <a:latin typeface="Calibri"/>
                <a:cs typeface="Calibri"/>
              </a:rPr>
              <a:t>Need </a:t>
            </a:r>
            <a:r>
              <a:rPr lang="en-GB" sz="600" dirty="0" err="1">
                <a:solidFill>
                  <a:srgbClr val="000000"/>
                </a:solidFill>
                <a:latin typeface="Calibri"/>
                <a:cs typeface="Calibri"/>
              </a:rPr>
              <a:t>rõivaesemed</a:t>
            </a:r>
            <a:r>
              <a:rPr lang="en-GB" sz="600" dirty="0">
                <a:solidFill>
                  <a:srgbClr val="000000"/>
                </a:solidFill>
                <a:latin typeface="Calibri"/>
                <a:cs typeface="Calibri"/>
              </a:rPr>
              <a:t> </a:t>
            </a:r>
            <a:r>
              <a:rPr lang="en-GB" sz="600" dirty="0" err="1">
                <a:solidFill>
                  <a:srgbClr val="000000"/>
                </a:solidFill>
                <a:latin typeface="Calibri"/>
                <a:cs typeface="Calibri"/>
              </a:rPr>
              <a:t>suudavad</a:t>
            </a:r>
            <a:r>
              <a:rPr lang="en-GB" sz="600" dirty="0">
                <a:solidFill>
                  <a:srgbClr val="000000"/>
                </a:solidFill>
                <a:latin typeface="Calibri"/>
                <a:cs typeface="Calibri"/>
              </a:rPr>
              <a:t> </a:t>
            </a:r>
            <a:r>
              <a:rPr lang="en-GB" sz="600" dirty="0" err="1">
                <a:solidFill>
                  <a:srgbClr val="000000"/>
                </a:solidFill>
                <a:latin typeface="Calibri"/>
                <a:cs typeface="Calibri"/>
              </a:rPr>
              <a:t>tagada</a:t>
            </a:r>
            <a:r>
              <a:rPr lang="en-GB" sz="600" dirty="0">
                <a:solidFill>
                  <a:srgbClr val="000000"/>
                </a:solidFill>
                <a:latin typeface="Calibri"/>
                <a:cs typeface="Calibri"/>
              </a:rPr>
              <a:t> </a:t>
            </a:r>
            <a:r>
              <a:rPr lang="en-GB" sz="600" dirty="0" err="1">
                <a:solidFill>
                  <a:srgbClr val="000000"/>
                </a:solidFill>
                <a:latin typeface="Calibri"/>
                <a:cs typeface="Calibri"/>
              </a:rPr>
              <a:t>kaitse</a:t>
            </a:r>
            <a:r>
              <a:rPr lang="en-GB" sz="600" dirty="0">
                <a:solidFill>
                  <a:srgbClr val="000000"/>
                </a:solidFill>
                <a:latin typeface="Calibri"/>
                <a:cs typeface="Calibri"/>
              </a:rPr>
              <a:t> </a:t>
            </a:r>
            <a:r>
              <a:rPr lang="en-GB" sz="600" dirty="0" err="1">
                <a:solidFill>
                  <a:srgbClr val="000000"/>
                </a:solidFill>
                <a:latin typeface="Calibri"/>
                <a:cs typeface="Calibri"/>
              </a:rPr>
              <a:t>ainult</a:t>
            </a:r>
            <a:r>
              <a:rPr lang="en-GB" sz="600" dirty="0">
                <a:solidFill>
                  <a:srgbClr val="000000"/>
                </a:solidFill>
                <a:latin typeface="Calibri"/>
                <a:cs typeface="Calibri"/>
              </a:rPr>
              <a:t> </a:t>
            </a:r>
            <a:r>
              <a:rPr lang="en-GB" sz="600" dirty="0" err="1">
                <a:solidFill>
                  <a:srgbClr val="000000"/>
                </a:solidFill>
                <a:latin typeface="Calibri"/>
                <a:cs typeface="Calibri"/>
              </a:rPr>
              <a:t>juhul</a:t>
            </a:r>
            <a:r>
              <a:rPr lang="en-GB" sz="600" dirty="0">
                <a:solidFill>
                  <a:srgbClr val="000000"/>
                </a:solidFill>
                <a:latin typeface="Calibri"/>
                <a:cs typeface="Calibri"/>
              </a:rPr>
              <a:t>, </a:t>
            </a:r>
            <a:r>
              <a:rPr lang="en-GB" sz="600" dirty="0" err="1">
                <a:solidFill>
                  <a:srgbClr val="000000"/>
                </a:solidFill>
                <a:latin typeface="Calibri"/>
                <a:cs typeface="Calibri"/>
              </a:rPr>
              <a:t>kui</a:t>
            </a:r>
            <a:r>
              <a:rPr lang="en-GB" sz="600" dirty="0">
                <a:solidFill>
                  <a:srgbClr val="000000"/>
                </a:solidFill>
                <a:latin typeface="Calibri"/>
                <a:cs typeface="Calibri"/>
              </a:rPr>
              <a:t> see </a:t>
            </a:r>
            <a:r>
              <a:rPr lang="en-GB" sz="600" dirty="0" err="1">
                <a:solidFill>
                  <a:srgbClr val="000000"/>
                </a:solidFill>
                <a:latin typeface="Calibri"/>
                <a:cs typeface="Calibri"/>
              </a:rPr>
              <a:t>katab</a:t>
            </a:r>
            <a:r>
              <a:rPr lang="en-GB" sz="600" dirty="0">
                <a:solidFill>
                  <a:srgbClr val="000000"/>
                </a:solidFill>
                <a:latin typeface="Calibri"/>
                <a:cs typeface="Calibri"/>
              </a:rPr>
              <a:t> </a:t>
            </a:r>
            <a:r>
              <a:rPr lang="en-GB" sz="600" dirty="0" err="1">
                <a:solidFill>
                  <a:srgbClr val="000000"/>
                </a:solidFill>
                <a:latin typeface="Calibri"/>
                <a:cs typeface="Calibri"/>
              </a:rPr>
              <a:t>teie</a:t>
            </a:r>
            <a:r>
              <a:rPr lang="en-GB" sz="600" dirty="0">
                <a:solidFill>
                  <a:srgbClr val="000000"/>
                </a:solidFill>
                <a:latin typeface="Calibri"/>
                <a:cs typeface="Calibri"/>
              </a:rPr>
              <a:t> </a:t>
            </a:r>
            <a:r>
              <a:rPr lang="en-GB" sz="600" dirty="0" err="1">
                <a:solidFill>
                  <a:srgbClr val="000000"/>
                </a:solidFill>
                <a:latin typeface="Calibri"/>
                <a:cs typeface="Calibri"/>
              </a:rPr>
              <a:t>keha</a:t>
            </a:r>
            <a:r>
              <a:rPr lang="en-GB" sz="600" dirty="0">
                <a:solidFill>
                  <a:srgbClr val="000000"/>
                </a:solidFill>
                <a:latin typeface="Calibri"/>
                <a:cs typeface="Calibri"/>
              </a:rPr>
              <a:t>: </a:t>
            </a:r>
            <a:r>
              <a:rPr lang="en-GB" sz="600" dirty="0" err="1">
                <a:solidFill>
                  <a:srgbClr val="000000"/>
                </a:solidFill>
                <a:latin typeface="Calibri"/>
                <a:cs typeface="Calibri"/>
              </a:rPr>
              <a:t>täiendavad</a:t>
            </a:r>
            <a:r>
              <a:rPr lang="en-GB" sz="600" dirty="0">
                <a:solidFill>
                  <a:srgbClr val="000000"/>
                </a:solidFill>
                <a:latin typeface="Calibri"/>
                <a:cs typeface="Calibri"/>
              </a:rPr>
              <a:t> </a:t>
            </a:r>
            <a:r>
              <a:rPr lang="en-GB" sz="600" dirty="0" err="1">
                <a:solidFill>
                  <a:srgbClr val="000000"/>
                </a:solidFill>
                <a:latin typeface="Calibri"/>
                <a:cs typeface="Calibri"/>
              </a:rPr>
              <a:t>osalised</a:t>
            </a:r>
            <a:r>
              <a:rPr lang="en-GB" sz="600" dirty="0">
                <a:solidFill>
                  <a:srgbClr val="000000"/>
                </a:solidFill>
                <a:latin typeface="Calibri"/>
                <a:cs typeface="Calibri"/>
              </a:rPr>
              <a:t> </a:t>
            </a:r>
            <a:r>
              <a:rPr lang="en-GB" sz="600" dirty="0" err="1">
                <a:solidFill>
                  <a:srgbClr val="000000"/>
                </a:solidFill>
                <a:latin typeface="Calibri"/>
                <a:cs typeface="Calibri"/>
              </a:rPr>
              <a:t>keha</a:t>
            </a:r>
            <a:r>
              <a:rPr lang="en-GB" sz="600" dirty="0">
                <a:solidFill>
                  <a:srgbClr val="000000"/>
                </a:solidFill>
                <a:latin typeface="Calibri"/>
                <a:cs typeface="Calibri"/>
              </a:rPr>
              <a:t> </a:t>
            </a:r>
            <a:r>
              <a:rPr lang="en-GB" sz="600" dirty="0" err="1">
                <a:solidFill>
                  <a:srgbClr val="000000"/>
                </a:solidFill>
                <a:latin typeface="Calibri"/>
                <a:cs typeface="Calibri"/>
              </a:rPr>
              <a:t>kaitsvad</a:t>
            </a:r>
            <a:r>
              <a:rPr lang="en-GB" sz="600" dirty="0">
                <a:solidFill>
                  <a:srgbClr val="000000"/>
                </a:solidFill>
                <a:latin typeface="Calibri"/>
                <a:cs typeface="Calibri"/>
              </a:rPr>
              <a:t> </a:t>
            </a:r>
            <a:r>
              <a:rPr lang="en-GB" sz="600" dirty="0" err="1">
                <a:solidFill>
                  <a:srgbClr val="000000"/>
                </a:solidFill>
                <a:latin typeface="Calibri"/>
                <a:cs typeface="Calibri"/>
              </a:rPr>
              <a:t>vahendid</a:t>
            </a:r>
            <a:r>
              <a:rPr lang="en-GB" sz="600" dirty="0">
                <a:solidFill>
                  <a:srgbClr val="000000"/>
                </a:solidFill>
                <a:latin typeface="Calibri"/>
                <a:cs typeface="Calibri"/>
              </a:rPr>
              <a:t> </a:t>
            </a:r>
            <a:r>
              <a:rPr lang="en-GB" sz="600" dirty="0" err="1">
                <a:solidFill>
                  <a:srgbClr val="000000"/>
                </a:solidFill>
                <a:latin typeface="Calibri"/>
                <a:cs typeface="Calibri"/>
              </a:rPr>
              <a:t>võivad</a:t>
            </a:r>
            <a:r>
              <a:rPr lang="en-GB" sz="600" dirty="0">
                <a:solidFill>
                  <a:srgbClr val="000000"/>
                </a:solidFill>
                <a:latin typeface="Calibri"/>
                <a:cs typeface="Calibri"/>
              </a:rPr>
              <a:t> olla </a:t>
            </a:r>
            <a:r>
              <a:rPr lang="en-GB" sz="600" dirty="0" err="1">
                <a:solidFill>
                  <a:srgbClr val="000000"/>
                </a:solidFill>
                <a:latin typeface="Calibri"/>
                <a:cs typeface="Calibri"/>
              </a:rPr>
              <a:t>vajalikud</a:t>
            </a:r>
            <a:r>
              <a:rPr lang="en-GB" sz="600" dirty="0">
                <a:solidFill>
                  <a:srgbClr val="000000"/>
                </a:solidFill>
                <a:latin typeface="Calibri"/>
                <a:cs typeface="Calibri"/>
              </a:rPr>
              <a:t>. </a:t>
            </a:r>
            <a:r>
              <a:rPr lang="en-GB" sz="600" dirty="0" err="1">
                <a:solidFill>
                  <a:srgbClr val="000000"/>
                </a:solidFill>
                <a:latin typeface="Calibri"/>
                <a:cs typeface="Calibri"/>
              </a:rPr>
              <a:t>Standarditele</a:t>
            </a:r>
            <a:r>
              <a:rPr lang="en-GB" sz="600" dirty="0">
                <a:solidFill>
                  <a:srgbClr val="000000"/>
                </a:solidFill>
                <a:latin typeface="Calibri"/>
                <a:cs typeface="Calibri"/>
              </a:rPr>
              <a:t> EN 11612 </a:t>
            </a:r>
            <a:r>
              <a:rPr lang="en-GB" sz="600" dirty="0" err="1">
                <a:solidFill>
                  <a:srgbClr val="000000"/>
                </a:solidFill>
                <a:latin typeface="Calibri"/>
                <a:cs typeface="Calibri"/>
              </a:rPr>
              <a:t>ja</a:t>
            </a:r>
            <a:r>
              <a:rPr lang="en-GB" sz="600" dirty="0">
                <a:solidFill>
                  <a:srgbClr val="000000"/>
                </a:solidFill>
                <a:latin typeface="Calibri"/>
                <a:cs typeface="Calibri"/>
              </a:rPr>
              <a:t>/</a:t>
            </a:r>
            <a:r>
              <a:rPr lang="en-GB" sz="600" dirty="0" err="1">
                <a:solidFill>
                  <a:srgbClr val="000000"/>
                </a:solidFill>
                <a:latin typeface="Calibri"/>
                <a:cs typeface="Calibri"/>
              </a:rPr>
              <a:t>või</a:t>
            </a:r>
            <a:r>
              <a:rPr lang="en-GB" sz="600" dirty="0">
                <a:solidFill>
                  <a:srgbClr val="000000"/>
                </a:solidFill>
                <a:latin typeface="Calibri"/>
                <a:cs typeface="Calibri"/>
              </a:rPr>
              <a:t> EN 1149-5 </a:t>
            </a:r>
            <a:r>
              <a:rPr lang="en-GB" sz="600" dirty="0" err="1">
                <a:solidFill>
                  <a:srgbClr val="000000"/>
                </a:solidFill>
                <a:latin typeface="Calibri"/>
                <a:cs typeface="Calibri"/>
              </a:rPr>
              <a:t>mittevastavad</a:t>
            </a:r>
            <a:r>
              <a:rPr lang="en-GB" sz="600" dirty="0">
                <a:solidFill>
                  <a:srgbClr val="000000"/>
                </a:solidFill>
                <a:latin typeface="Calibri"/>
                <a:cs typeface="Calibri"/>
              </a:rPr>
              <a:t> </a:t>
            </a:r>
            <a:r>
              <a:rPr lang="en-GB" sz="600" dirty="0" err="1">
                <a:solidFill>
                  <a:srgbClr val="000000"/>
                </a:solidFill>
                <a:latin typeface="Calibri"/>
                <a:cs typeface="Calibri"/>
              </a:rPr>
              <a:t>rõivaesemed</a:t>
            </a:r>
            <a:r>
              <a:rPr lang="en-GB" sz="600" dirty="0">
                <a:solidFill>
                  <a:srgbClr val="000000"/>
                </a:solidFill>
                <a:latin typeface="Calibri"/>
                <a:cs typeface="Calibri"/>
              </a:rPr>
              <a:t> </a:t>
            </a:r>
            <a:r>
              <a:rPr lang="en-GB" sz="600" dirty="0" err="1">
                <a:solidFill>
                  <a:srgbClr val="000000"/>
                </a:solidFill>
                <a:latin typeface="Calibri"/>
                <a:cs typeface="Calibri"/>
              </a:rPr>
              <a:t>võivad</a:t>
            </a:r>
            <a:r>
              <a:rPr lang="en-GB" sz="600" dirty="0">
                <a:solidFill>
                  <a:srgbClr val="000000"/>
                </a:solidFill>
                <a:latin typeface="Calibri"/>
                <a:cs typeface="Calibri"/>
              </a:rPr>
              <a:t> </a:t>
            </a:r>
            <a:r>
              <a:rPr lang="en-GB" sz="600" dirty="0" err="1">
                <a:solidFill>
                  <a:srgbClr val="000000"/>
                </a:solidFill>
                <a:latin typeface="Calibri"/>
                <a:cs typeface="Calibri"/>
              </a:rPr>
              <a:t>eelnimetatud</a:t>
            </a:r>
            <a:r>
              <a:rPr lang="en-GB" sz="600" dirty="0">
                <a:solidFill>
                  <a:srgbClr val="000000"/>
                </a:solidFill>
                <a:latin typeface="Calibri"/>
                <a:cs typeface="Calibri"/>
              </a:rPr>
              <a:t> </a:t>
            </a:r>
            <a:r>
              <a:rPr lang="en-GB" sz="600" dirty="0" err="1">
                <a:solidFill>
                  <a:srgbClr val="000000"/>
                </a:solidFill>
                <a:latin typeface="Calibri"/>
                <a:cs typeface="Calibri"/>
              </a:rPr>
              <a:t>rõivaesemete</a:t>
            </a:r>
            <a:r>
              <a:rPr lang="en-GB" sz="600" dirty="0">
                <a:solidFill>
                  <a:srgbClr val="000000"/>
                </a:solidFill>
                <a:latin typeface="Calibri"/>
                <a:cs typeface="Calibri"/>
              </a:rPr>
              <a:t> peal </a:t>
            </a:r>
            <a:r>
              <a:rPr lang="en-GB" sz="600" dirty="0" err="1">
                <a:solidFill>
                  <a:srgbClr val="000000"/>
                </a:solidFill>
                <a:latin typeface="Calibri"/>
                <a:cs typeface="Calibri"/>
              </a:rPr>
              <a:t>kandes</a:t>
            </a:r>
            <a:r>
              <a:rPr lang="en-GB" sz="600" dirty="0">
                <a:solidFill>
                  <a:srgbClr val="000000"/>
                </a:solidFill>
                <a:latin typeface="Calibri"/>
                <a:cs typeface="Calibri"/>
              </a:rPr>
              <a:t> </a:t>
            </a:r>
            <a:r>
              <a:rPr lang="en-GB" sz="600" dirty="0" err="1">
                <a:solidFill>
                  <a:srgbClr val="000000"/>
                </a:solidFill>
                <a:latin typeface="Calibri"/>
                <a:cs typeface="Calibri"/>
              </a:rPr>
              <a:t>nende</a:t>
            </a:r>
            <a:r>
              <a:rPr lang="en-GB" sz="600" dirty="0">
                <a:solidFill>
                  <a:srgbClr val="000000"/>
                </a:solidFill>
                <a:latin typeface="Calibri"/>
                <a:cs typeface="Calibri"/>
              </a:rPr>
              <a:t> </a:t>
            </a:r>
            <a:r>
              <a:rPr lang="en-GB" sz="600" dirty="0" err="1">
                <a:solidFill>
                  <a:srgbClr val="000000"/>
                </a:solidFill>
                <a:latin typeface="Calibri"/>
                <a:cs typeface="Calibri"/>
              </a:rPr>
              <a:t>tõhusust</a:t>
            </a:r>
            <a:r>
              <a:rPr lang="en-GB" sz="600" dirty="0">
                <a:solidFill>
                  <a:srgbClr val="000000"/>
                </a:solidFill>
                <a:latin typeface="Calibri"/>
                <a:cs typeface="Calibri"/>
              </a:rPr>
              <a:t> </a:t>
            </a:r>
            <a:r>
              <a:rPr lang="en-GB" sz="600" dirty="0" err="1">
                <a:solidFill>
                  <a:srgbClr val="000000"/>
                </a:solidFill>
                <a:latin typeface="Calibri"/>
                <a:cs typeface="Calibri"/>
              </a:rPr>
              <a:t>kahjustada</a:t>
            </a:r>
            <a:r>
              <a:rPr lang="en-GB" sz="600" dirty="0">
                <a:solidFill>
                  <a:srgbClr val="000000"/>
                </a:solidFill>
                <a:latin typeface="Calibri"/>
                <a:cs typeface="Calibri"/>
              </a:rPr>
              <a:t>. </a:t>
            </a:r>
            <a:r>
              <a:rPr lang="fr-FR" sz="600" dirty="0">
                <a:solidFill>
                  <a:srgbClr val="000000"/>
                </a:solidFill>
                <a:latin typeface="Calibri"/>
                <a:cs typeface="Calibri"/>
              </a:rPr>
              <a:t>N</a:t>
            </a:r>
            <a:r>
              <a:rPr lang="et-EE" altLang="fr-FR" sz="600" dirty="0"/>
              <a:t>eed põlvekaitsmed pakuvad piiratud põlvede kaitset kasutajatele, kes peavad töötama põlvili. Kaitsmete eesmärk on kaitsta kasutaja põlvi; kanguse või ebamugavuse vältimiseks tõuske sagedasti püsti. Toodet ei tohi kasutada vees. Kasutaja peab olema teadlik, et põlvili töötamisega kaasneb pidev oht põlvedele ja ta peab sageli püsti tõusma, et selliseid tagajärgi vähendada. Kui toode on oma kohale pandud, peaks see raskusteta sobima pükste põlvekaitsmete kohtadesse ning püsima kasutamise vältel oma kohal. See pool, kus on märgitud „SISEMINE/SEES/SISEKÜLG/SEESMINEˮ, peab põlvega kokku puutuma. Kui toode on oma kohal, peab nool suunama üles. </a:t>
            </a:r>
            <a:r>
              <a:rPr lang="en-US" sz="600" dirty="0" err="1"/>
              <a:t>Nendel</a:t>
            </a:r>
            <a:r>
              <a:rPr lang="en-US" sz="600" dirty="0"/>
              <a:t> </a:t>
            </a:r>
            <a:r>
              <a:rPr lang="en-US" sz="600" dirty="0" err="1"/>
              <a:t>rõivastel</a:t>
            </a:r>
            <a:r>
              <a:rPr lang="en-US" sz="600" dirty="0"/>
              <a:t> on </a:t>
            </a:r>
            <a:r>
              <a:rPr lang="en-US" sz="600" dirty="0" err="1"/>
              <a:t>mõlemal</a:t>
            </a:r>
            <a:r>
              <a:rPr lang="en-US" sz="600" dirty="0"/>
              <a:t> </a:t>
            </a:r>
            <a:r>
              <a:rPr lang="en-US" sz="600" dirty="0" err="1"/>
              <a:t>põlvel</a:t>
            </a:r>
            <a:r>
              <a:rPr lang="en-US" sz="600" dirty="0"/>
              <a:t> </a:t>
            </a:r>
            <a:r>
              <a:rPr lang="en-US" sz="600" dirty="0" err="1"/>
              <a:t>plaastritasku</a:t>
            </a:r>
            <a:r>
              <a:rPr lang="en-US" sz="600" dirty="0"/>
              <a:t>, mis </a:t>
            </a:r>
            <a:r>
              <a:rPr lang="en-US" sz="600" dirty="0" err="1"/>
              <a:t>sobib</a:t>
            </a:r>
            <a:r>
              <a:rPr lang="en-US" sz="600" dirty="0"/>
              <a:t> 2. </a:t>
            </a:r>
            <a:r>
              <a:rPr lang="en-US" sz="600" dirty="0" err="1"/>
              <a:t>tüüpi</a:t>
            </a:r>
            <a:r>
              <a:rPr lang="en-US" sz="600" dirty="0"/>
              <a:t> </a:t>
            </a:r>
            <a:r>
              <a:rPr lang="en-US" sz="600" dirty="0" err="1"/>
              <a:t>ühes</a:t>
            </a:r>
            <a:r>
              <a:rPr lang="en-US" sz="600" dirty="0"/>
              <a:t> </a:t>
            </a:r>
            <a:r>
              <a:rPr lang="en-US" sz="600" dirty="0" err="1"/>
              <a:t>suuruses</a:t>
            </a:r>
            <a:r>
              <a:rPr lang="en-US" sz="600" dirty="0"/>
              <a:t> </a:t>
            </a:r>
            <a:r>
              <a:rPr lang="en-US" sz="600" dirty="0" err="1"/>
              <a:t>põlvetoe</a:t>
            </a:r>
            <a:r>
              <a:rPr lang="en-US" sz="600" dirty="0"/>
              <a:t> (CE </a:t>
            </a:r>
            <a:r>
              <a:rPr lang="en-US" sz="600" dirty="0" err="1"/>
              <a:t>kaitse</a:t>
            </a:r>
            <a:r>
              <a:rPr lang="en-US" sz="600" dirty="0"/>
              <a:t>) </a:t>
            </a:r>
            <a:r>
              <a:rPr lang="en-US" sz="600" dirty="0" err="1"/>
              <a:t>sissepanemiseks</a:t>
            </a:r>
            <a:r>
              <a:rPr lang="en-US" sz="600" dirty="0"/>
              <a:t>. </a:t>
            </a:r>
            <a:r>
              <a:rPr lang="en-US" sz="600" dirty="0" err="1"/>
              <a:t>Põlvetoe</a:t>
            </a:r>
            <a:r>
              <a:rPr lang="en-US" sz="600" dirty="0"/>
              <a:t> </a:t>
            </a:r>
            <a:r>
              <a:rPr lang="en-US" sz="600" dirty="0" err="1"/>
              <a:t>mõõtmed</a:t>
            </a:r>
            <a:r>
              <a:rPr lang="en-US" sz="600" dirty="0"/>
              <a:t> </a:t>
            </a:r>
            <a:r>
              <a:rPr lang="en-US" sz="600" dirty="0" err="1"/>
              <a:t>tagavad</a:t>
            </a:r>
            <a:r>
              <a:rPr lang="en-US" sz="600" dirty="0"/>
              <a:t>, et </a:t>
            </a:r>
            <a:r>
              <a:rPr lang="en-US" sz="600" dirty="0" err="1"/>
              <a:t>põlved</a:t>
            </a:r>
            <a:r>
              <a:rPr lang="en-US" sz="600" dirty="0"/>
              <a:t> on </a:t>
            </a:r>
            <a:r>
              <a:rPr lang="en-US" sz="600" dirty="0" err="1"/>
              <a:t>liikumise</a:t>
            </a:r>
            <a:r>
              <a:rPr lang="en-US" sz="600" dirty="0"/>
              <a:t> </a:t>
            </a:r>
            <a:r>
              <a:rPr lang="en-US" sz="600" dirty="0" err="1"/>
              <a:t>ajal</a:t>
            </a:r>
            <a:r>
              <a:rPr lang="en-US" sz="600" dirty="0"/>
              <a:t> </a:t>
            </a:r>
            <a:r>
              <a:rPr lang="en-US" sz="600" dirty="0" err="1"/>
              <a:t>kaitstud</a:t>
            </a:r>
            <a:r>
              <a:rPr lang="en-US" sz="600" dirty="0"/>
              <a:t>. </a:t>
            </a:r>
            <a:r>
              <a:rPr lang="en-US" sz="600" dirty="0" err="1"/>
              <a:t>Painutage</a:t>
            </a:r>
            <a:r>
              <a:rPr lang="en-US" sz="600" dirty="0"/>
              <a:t> </a:t>
            </a:r>
            <a:r>
              <a:rPr lang="en-US" sz="600" dirty="0" err="1"/>
              <a:t>põlvekate</a:t>
            </a:r>
            <a:r>
              <a:rPr lang="en-US" sz="600" dirty="0"/>
              <a:t>, </a:t>
            </a:r>
            <a:r>
              <a:rPr lang="en-US" sz="600" dirty="0" err="1"/>
              <a:t>libistage</a:t>
            </a:r>
            <a:r>
              <a:rPr lang="en-US" sz="600" dirty="0"/>
              <a:t> see </a:t>
            </a:r>
            <a:r>
              <a:rPr lang="en-US" sz="600" dirty="0" err="1"/>
              <a:t>põlvetaskusse</a:t>
            </a:r>
            <a:r>
              <a:rPr lang="en-US" sz="600" dirty="0"/>
              <a:t> ja </a:t>
            </a:r>
            <a:r>
              <a:rPr lang="en-US" sz="600" dirty="0" err="1"/>
              <a:t>vabastage</a:t>
            </a:r>
            <a:r>
              <a:rPr lang="en-US" sz="600" dirty="0"/>
              <a:t> </a:t>
            </a:r>
            <a:r>
              <a:rPr lang="en-US" sz="600" dirty="0" err="1"/>
              <a:t>servad</a:t>
            </a:r>
            <a:r>
              <a:rPr lang="en-US" sz="600" dirty="0"/>
              <a:t>.</a:t>
            </a:r>
            <a:endParaRPr lang="fr-FR" sz="600" dirty="0"/>
          </a:p>
          <a:p>
            <a:r>
              <a:rPr lang="en-US" sz="600" dirty="0" err="1"/>
              <a:t>Põlvekate</a:t>
            </a:r>
            <a:r>
              <a:rPr lang="en-US" sz="600" dirty="0"/>
              <a:t> </a:t>
            </a:r>
            <a:r>
              <a:rPr lang="en-US" sz="600" dirty="0" err="1"/>
              <a:t>püsib</a:t>
            </a:r>
            <a:r>
              <a:rPr lang="en-US" sz="600" dirty="0"/>
              <a:t> </a:t>
            </a:r>
            <a:r>
              <a:rPr lang="en-US" sz="600" dirty="0" err="1"/>
              <a:t>rõivastuses</a:t>
            </a:r>
            <a:r>
              <a:rPr lang="en-US" sz="600" dirty="0"/>
              <a:t> ka </a:t>
            </a:r>
            <a:r>
              <a:rPr lang="en-US" sz="600" dirty="0" err="1"/>
              <a:t>oletatavatel</a:t>
            </a:r>
            <a:r>
              <a:rPr lang="en-US" sz="600" dirty="0"/>
              <a:t> </a:t>
            </a:r>
            <a:r>
              <a:rPr lang="en-US" sz="600" dirty="0" err="1"/>
              <a:t>professionaalsetel</a:t>
            </a:r>
            <a:r>
              <a:rPr lang="en-US" sz="600" dirty="0"/>
              <a:t> </a:t>
            </a:r>
            <a:r>
              <a:rPr lang="en-US" sz="600" dirty="0" err="1"/>
              <a:t>liigutustel</a:t>
            </a:r>
            <a:r>
              <a:rPr lang="en-US" sz="600" dirty="0"/>
              <a:t> (</a:t>
            </a:r>
            <a:r>
              <a:rPr lang="en-US" sz="600" dirty="0" err="1"/>
              <a:t>põlvitades</a:t>
            </a:r>
            <a:r>
              <a:rPr lang="en-US" sz="600" dirty="0"/>
              <a:t> ja </a:t>
            </a:r>
            <a:r>
              <a:rPr lang="en-US" sz="600" dirty="0" err="1"/>
              <a:t>põlvili</a:t>
            </a:r>
            <a:r>
              <a:rPr lang="en-US" sz="600" dirty="0"/>
              <a:t> </a:t>
            </a:r>
            <a:r>
              <a:rPr lang="en-US" sz="600" dirty="0" err="1"/>
              <a:t>liikudes</a:t>
            </a:r>
            <a:r>
              <a:rPr lang="en-US" sz="600" dirty="0"/>
              <a:t>).</a:t>
            </a:r>
            <a:endParaRPr lang="fr-FR" sz="600" dirty="0"/>
          </a:p>
          <a:p>
            <a:pPr>
              <a:defRPr/>
            </a:pPr>
            <a:endParaRPr lang="fr-FR" altLang="fr-FR" sz="600" dirty="0"/>
          </a:p>
          <a:p>
            <a:pPr>
              <a:defRPr/>
            </a:pPr>
            <a:r>
              <a:rPr lang="et-EE" altLang="fr-FR" sz="600" b="1" dirty="0">
                <a:solidFill>
                  <a:srgbClr val="000000"/>
                </a:solidFill>
                <a:latin typeface="Calibri"/>
                <a:cs typeface="Calibri"/>
              </a:rPr>
              <a:t>Hoiatus</a:t>
            </a:r>
            <a:r>
              <a:rPr lang="et-EE" altLang="fr-FR" sz="600" u="sng" dirty="0"/>
              <a:t>:</a:t>
            </a:r>
            <a:r>
              <a:rPr lang="et-EE" altLang="fr-FR" sz="600" dirty="0"/>
              <a:t> </a:t>
            </a:r>
            <a:endParaRPr lang="fr-FR" altLang="fr-FR" sz="600" dirty="0"/>
          </a:p>
          <a:p>
            <a:pPr>
              <a:defRPr/>
            </a:pPr>
            <a:r>
              <a:rPr lang="fr-FR" altLang="fr-FR" sz="600" dirty="0"/>
              <a:t>N</a:t>
            </a:r>
            <a:r>
              <a:rPr lang="et-EE" altLang="fr-FR" sz="600" dirty="0"/>
              <a:t>eed põlvekaitsmed ei paku täielikku kaitset põlvedele; ükski isikukaitsevahend ei saa pakkuda täielikku kaitset vigastuste vastu. Need ei taga kaitset teravate esemete eest ja need ei sobi rasketes töötingimustes (nagu põlvili töö katkistel kividel, kaevamis- või kaevandamistööd) kasutamiseks. Neid ei tohi kasutada vaba aja tegevustel ega sportimisel</a:t>
            </a:r>
            <a:r>
              <a:rPr lang="fr-FR" altLang="fr-FR" sz="600" dirty="0"/>
              <a:t> </a:t>
            </a:r>
            <a:r>
              <a:rPr lang="en-US" sz="600" dirty="0" err="1"/>
              <a:t>või</a:t>
            </a:r>
            <a:r>
              <a:rPr lang="en-US" sz="600" dirty="0"/>
              <a:t> </a:t>
            </a:r>
            <a:r>
              <a:rPr lang="en-US" sz="600" dirty="0" err="1"/>
              <a:t>meditsiinilised</a:t>
            </a:r>
            <a:r>
              <a:rPr lang="en-US" sz="600" dirty="0"/>
              <a:t> </a:t>
            </a:r>
            <a:r>
              <a:rPr lang="en-US" sz="600" dirty="0" err="1"/>
              <a:t>rakendused</a:t>
            </a:r>
            <a:r>
              <a:rPr lang="en-US" sz="600" dirty="0"/>
              <a:t>. </a:t>
            </a:r>
          </a:p>
          <a:p>
            <a:pPr>
              <a:defRPr/>
            </a:pPr>
            <a:r>
              <a:rPr lang="et-EE" altLang="fr-FR" sz="600" u="sng" dirty="0"/>
              <a:t>Keskkonnatingimuste, nt temperatuuri muutmine vähendaks kaitse tõhusust märkimisväärselt. Saastumine, kaitse rikkumine või mittenõuetekohane kasutamine vähendab kaitsefunktsiooni ohtlikult.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600" b="1" i="0" u="none" strike="noStrike" kern="1200" cap="none" spc="0" normalizeH="0" baseline="0" noProof="0" dirty="0" err="1">
                <a:ln>
                  <a:noFill/>
                </a:ln>
                <a:solidFill>
                  <a:srgbClr val="000000"/>
                </a:solidFill>
                <a:effectLst/>
                <a:uLnTx/>
                <a:uFillTx/>
                <a:latin typeface="Calibri"/>
                <a:ea typeface="+mn-ea"/>
                <a:cs typeface="Calibri"/>
              </a:rPr>
              <a:t>Deklaratsioon</a:t>
            </a:r>
            <a:r>
              <a:rPr kumimoji="0" lang="en-GB" sz="600" b="1" i="0" u="none" strike="noStrike" kern="1200" cap="none" spc="0" normalizeH="0" baseline="0" noProof="0" dirty="0">
                <a:ln>
                  <a:noFill/>
                </a:ln>
                <a:solidFill>
                  <a:srgbClr val="000000"/>
                </a:solidFill>
                <a:effectLst/>
                <a:uLnTx/>
                <a:uFillTx/>
                <a:latin typeface="Calibri"/>
                <a:ea typeface="+mn-ea"/>
                <a:cs typeface="Calibri"/>
              </a:rPr>
              <a:t> </a:t>
            </a:r>
          </a:p>
          <a:p>
            <a:pPr lvl="0">
              <a:defRPr/>
            </a:pPr>
            <a:r>
              <a:rPr lang="en-GB" sz="600" dirty="0">
                <a:solidFill>
                  <a:srgbClr val="000000"/>
                </a:solidFill>
                <a:latin typeface="Calibri"/>
                <a:cs typeface="Calibri"/>
              </a:rPr>
              <a:t>CE-</a:t>
            </a:r>
            <a:r>
              <a:rPr lang="en-GB" sz="600" dirty="0" err="1">
                <a:solidFill>
                  <a:srgbClr val="000000"/>
                </a:solidFill>
                <a:latin typeface="Calibri"/>
                <a:cs typeface="Calibri"/>
              </a:rPr>
              <a:t>märgis</a:t>
            </a:r>
            <a:r>
              <a:rPr lang="en-GB" sz="600" dirty="0">
                <a:solidFill>
                  <a:srgbClr val="000000"/>
                </a:solidFill>
                <a:latin typeface="Calibri"/>
                <a:cs typeface="Calibri"/>
              </a:rPr>
              <a:t> </a:t>
            </a:r>
            <a:r>
              <a:rPr lang="en-GB" sz="600" dirty="0" err="1">
                <a:solidFill>
                  <a:srgbClr val="000000"/>
                </a:solidFill>
                <a:latin typeface="Calibri"/>
                <a:cs typeface="Calibri"/>
              </a:rPr>
              <a:t>kindal</a:t>
            </a:r>
            <a:r>
              <a:rPr lang="en-GB" sz="600" dirty="0">
                <a:solidFill>
                  <a:srgbClr val="000000"/>
                </a:solidFill>
                <a:latin typeface="Calibri"/>
                <a:cs typeface="Calibri"/>
              </a:rPr>
              <a:t> </a:t>
            </a:r>
            <a:r>
              <a:rPr lang="en-GB" sz="600" dirty="0" err="1">
                <a:solidFill>
                  <a:srgbClr val="000000"/>
                </a:solidFill>
                <a:latin typeface="Calibri"/>
                <a:cs typeface="Calibri"/>
              </a:rPr>
              <a:t>tähistab</a:t>
            </a:r>
            <a:r>
              <a:rPr lang="en-GB" sz="600" dirty="0">
                <a:solidFill>
                  <a:srgbClr val="000000"/>
                </a:solidFill>
                <a:latin typeface="Calibri"/>
                <a:cs typeface="Calibri"/>
              </a:rPr>
              <a:t> </a:t>
            </a:r>
            <a:r>
              <a:rPr lang="en-GB" sz="600" dirty="0" err="1">
                <a:solidFill>
                  <a:srgbClr val="000000"/>
                </a:solidFill>
                <a:latin typeface="Calibri"/>
                <a:cs typeface="Calibri"/>
              </a:rPr>
              <a:t>vastavust</a:t>
            </a:r>
            <a:r>
              <a:rPr lang="en-GB" sz="600" dirty="0">
                <a:solidFill>
                  <a:srgbClr val="000000"/>
                </a:solidFill>
                <a:latin typeface="Calibri"/>
                <a:cs typeface="Calibri"/>
              </a:rPr>
              <a:t> </a:t>
            </a:r>
            <a:r>
              <a:rPr lang="en-GB" sz="600" dirty="0" err="1">
                <a:solidFill>
                  <a:srgbClr val="000000"/>
                </a:solidFill>
                <a:latin typeface="Calibri"/>
                <a:cs typeface="Calibri"/>
              </a:rPr>
              <a:t>Euroopa</a:t>
            </a:r>
            <a:r>
              <a:rPr lang="en-GB" sz="600" dirty="0">
                <a:solidFill>
                  <a:srgbClr val="000000"/>
                </a:solidFill>
                <a:latin typeface="Calibri"/>
                <a:cs typeface="Calibri"/>
              </a:rPr>
              <a:t> </a:t>
            </a:r>
            <a:r>
              <a:rPr lang="en-GB" sz="600" dirty="0" err="1">
                <a:solidFill>
                  <a:srgbClr val="000000"/>
                </a:solidFill>
                <a:latin typeface="Calibri"/>
                <a:cs typeface="Calibri"/>
              </a:rPr>
              <a:t>Liidu</a:t>
            </a:r>
            <a:r>
              <a:rPr lang="en-GB" sz="600" dirty="0">
                <a:solidFill>
                  <a:srgbClr val="000000"/>
                </a:solidFill>
                <a:latin typeface="Calibri"/>
                <a:cs typeface="Calibri"/>
              </a:rPr>
              <a:t> </a:t>
            </a:r>
            <a:r>
              <a:rPr lang="en-GB" sz="600" dirty="0" err="1">
                <a:solidFill>
                  <a:srgbClr val="000000"/>
                </a:solidFill>
                <a:latin typeface="Calibri"/>
                <a:cs typeface="Calibri"/>
              </a:rPr>
              <a:t>määrusega</a:t>
            </a:r>
            <a:r>
              <a:rPr lang="en-GB" sz="600" dirty="0">
                <a:solidFill>
                  <a:srgbClr val="000000"/>
                </a:solidFill>
                <a:latin typeface="Calibri"/>
                <a:cs typeface="Calibri"/>
              </a:rPr>
              <a:t> 2016/425 </a:t>
            </a:r>
            <a:r>
              <a:rPr lang="en-GB" sz="600" dirty="0" err="1">
                <a:solidFill>
                  <a:srgbClr val="000000"/>
                </a:solidFill>
                <a:latin typeface="Calibri"/>
                <a:cs typeface="Calibri"/>
              </a:rPr>
              <a:t>põhinõuetele</a:t>
            </a:r>
            <a:r>
              <a:rPr lang="en-GB" sz="600" dirty="0">
                <a:solidFill>
                  <a:srgbClr val="000000"/>
                </a:solidFill>
                <a:latin typeface="Calibri"/>
                <a:cs typeface="Calibri"/>
              </a:rPr>
              <a:t>. </a:t>
            </a:r>
            <a:r>
              <a:rPr lang="en-GB" sz="600" dirty="0" err="1">
                <a:solidFill>
                  <a:srgbClr val="000000"/>
                </a:solidFill>
                <a:latin typeface="Calibri"/>
                <a:cs typeface="Calibri"/>
              </a:rPr>
              <a:t>Vastavusdeklaratsiooni</a:t>
            </a:r>
            <a:r>
              <a:rPr lang="en-GB" sz="600" dirty="0">
                <a:solidFill>
                  <a:srgbClr val="000000"/>
                </a:solidFill>
                <a:latin typeface="Calibri"/>
                <a:cs typeface="Calibri"/>
              </a:rPr>
              <a:t> </a:t>
            </a:r>
            <a:r>
              <a:rPr lang="en-GB" sz="600" dirty="0" err="1">
                <a:solidFill>
                  <a:srgbClr val="000000"/>
                </a:solidFill>
                <a:latin typeface="Calibri"/>
                <a:cs typeface="Calibri"/>
              </a:rPr>
              <a:t>leiate</a:t>
            </a:r>
            <a:r>
              <a:rPr lang="en-GB" sz="600" dirty="0">
                <a:solidFill>
                  <a:srgbClr val="000000"/>
                </a:solidFill>
                <a:latin typeface="Calibri"/>
                <a:cs typeface="Calibri"/>
              </a:rPr>
              <a:t> </a:t>
            </a:r>
            <a:r>
              <a:rPr lang="en-GB" sz="600" dirty="0" err="1">
                <a:solidFill>
                  <a:srgbClr val="000000"/>
                </a:solidFill>
                <a:latin typeface="Calibri"/>
                <a:cs typeface="Calibri"/>
              </a:rPr>
              <a:t>veebilehelt</a:t>
            </a:r>
            <a:r>
              <a:rPr lang="en-GB" sz="600" dirty="0">
                <a:solidFill>
                  <a:srgbClr val="000000"/>
                </a:solidFill>
                <a:latin typeface="Calibri"/>
                <a:cs typeface="Calibri"/>
              </a:rPr>
              <a:t>: **.</a:t>
            </a:r>
            <a:endParaRPr kumimoji="0" lang="en-GB" sz="6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23" name="Text Box 233"/>
          <p:cNvSpPr txBox="1">
            <a:spLocks noChangeArrowheads="1"/>
          </p:cNvSpPr>
          <p:nvPr/>
        </p:nvSpPr>
        <p:spPr bwMode="auto">
          <a:xfrm>
            <a:off x="6463976" y="1302337"/>
            <a:ext cx="277392" cy="1643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0" rIns="18000" bIns="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ts val="1000"/>
              </a:spcAft>
              <a:buClrTx/>
              <a:buSzTx/>
              <a:buFontTx/>
              <a:buNone/>
              <a:tabLst/>
              <a:defRPr/>
            </a:pPr>
            <a:r>
              <a:rPr kumimoji="0" lang="fr-FR" altLang="fr-FR" sz="800" b="1" i="0" u="none" strike="noStrike" kern="1200" cap="none" spc="0" normalizeH="0" baseline="0" noProof="0" dirty="0">
                <a:ln>
                  <a:noFill/>
                </a:ln>
                <a:solidFill>
                  <a:srgbClr val="FFFFFF"/>
                </a:solidFill>
                <a:effectLst/>
                <a:uLnTx/>
                <a:uFillTx/>
                <a:latin typeface="Arial" charset="0"/>
                <a:ea typeface="+mn-ea"/>
                <a:cs typeface="+mn-cs"/>
              </a:rPr>
              <a:t>ET</a:t>
            </a:r>
            <a:endParaRPr kumimoji="0" lang="fr-FR" altLang="fr-FR" sz="1800" b="0" i="0" u="none" strike="noStrike" kern="1200" cap="none" spc="0" normalizeH="0" baseline="0" noProof="0" dirty="0">
              <a:ln>
                <a:noFill/>
              </a:ln>
              <a:solidFill>
                <a:srgbClr val="000000"/>
              </a:solidFill>
              <a:effectLst/>
              <a:uLnTx/>
              <a:uFillTx/>
              <a:latin typeface="Arial" charset="0"/>
              <a:ea typeface="+mn-ea"/>
              <a:cs typeface="+mn-cs"/>
            </a:endParaRPr>
          </a:p>
        </p:txBody>
      </p:sp>
      <p:graphicFrame>
        <p:nvGraphicFramePr>
          <p:cNvPr id="26" name="Tableau 25"/>
          <p:cNvGraphicFramePr>
            <a:graphicFrameLocks noGrp="1"/>
          </p:cNvGraphicFramePr>
          <p:nvPr>
            <p:extLst>
              <p:ext uri="{D42A27DB-BD31-4B8C-83A1-F6EECF244321}">
                <p14:modId xmlns:p14="http://schemas.microsoft.com/office/powerpoint/2010/main" val="857922533"/>
              </p:ext>
            </p:extLst>
          </p:nvPr>
        </p:nvGraphicFramePr>
        <p:xfrm>
          <a:off x="1773398" y="7328618"/>
          <a:ext cx="4090754" cy="601216"/>
        </p:xfrm>
        <a:graphic>
          <a:graphicData uri="http://schemas.openxmlformats.org/drawingml/2006/table">
            <a:tbl>
              <a:tblPr firstRow="1" bandRow="1">
                <a:effectLst/>
                <a:tableStyleId>{5C22544A-7EE6-4342-B048-85BDC9FD1C3A}</a:tableStyleId>
              </a:tblPr>
              <a:tblGrid>
                <a:gridCol w="2209799">
                  <a:extLst>
                    <a:ext uri="{9D8B030D-6E8A-4147-A177-3AD203B41FA5}">
                      <a16:colId xmlns:a16="http://schemas.microsoft.com/office/drawing/2014/main" xmlns="" val="20000"/>
                    </a:ext>
                  </a:extLst>
                </a:gridCol>
                <a:gridCol w="1880955">
                  <a:extLst>
                    <a:ext uri="{9D8B030D-6E8A-4147-A177-3AD203B41FA5}">
                      <a16:colId xmlns:a16="http://schemas.microsoft.com/office/drawing/2014/main" xmlns="" val="20001"/>
                    </a:ext>
                  </a:extLst>
                </a:gridCol>
              </a:tblGrid>
              <a:tr h="144016">
                <a:tc>
                  <a:txBody>
                    <a:bodyPr/>
                    <a:lstStyle/>
                    <a:p>
                      <a:pPr algn="ctr"/>
                      <a:r>
                        <a:rPr lang="fr-FR" sz="600" dirty="0">
                          <a:ln>
                            <a:noFill/>
                          </a:ln>
                          <a:solidFill>
                            <a:schemeClr val="tx1"/>
                          </a:solidFill>
                          <a:latin typeface="Calibri"/>
                          <a:cs typeface="Calibri"/>
                        </a:rPr>
                        <a:t>ETTEVÕTE</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fr-FR" sz="600">
                          <a:ln>
                            <a:noFill/>
                          </a:ln>
                          <a:solidFill>
                            <a:schemeClr val="tx1"/>
                          </a:solidFill>
                          <a:latin typeface="Calibri"/>
                          <a:cs typeface="Calibri"/>
                        </a:rPr>
                        <a:t>TEAVITATUD ASUTUS - TOOTE SERTIFIKAAT</a:t>
                      </a:r>
                      <a:endParaRPr lang="en-US" sz="600" dirty="0">
                        <a:ln>
                          <a:noFill/>
                        </a:ln>
                        <a:solidFill>
                          <a:schemeClr val="tx1"/>
                        </a:solidFill>
                        <a:latin typeface="Calibri"/>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0000"/>
                  </a:ext>
                </a:extLst>
              </a:tr>
              <a:tr h="313184">
                <a:tc>
                  <a:txBody>
                    <a:bodyPr/>
                    <a:lstStyle/>
                    <a:p>
                      <a:pPr algn="ctr"/>
                      <a:r>
                        <a:rPr lang="fr-FR" sz="600" b="1" dirty="0">
                          <a:ln>
                            <a:noFill/>
                          </a:ln>
                          <a:solidFill>
                            <a:schemeClr val="tx1"/>
                          </a:solidFill>
                          <a:latin typeface="Calibri" panose="020F0502020204030204" pitchFamily="34" charset="0"/>
                        </a:rPr>
                        <a:t>WORLDWIDE EURO PROTECTION</a:t>
                      </a:r>
                    </a:p>
                    <a:p>
                      <a:pPr algn="ctr"/>
                      <a:r>
                        <a:rPr lang="fr-FR" sz="600" b="1" dirty="0">
                          <a:ln>
                            <a:noFill/>
                          </a:ln>
                          <a:solidFill>
                            <a:schemeClr val="tx1"/>
                          </a:solidFill>
                          <a:latin typeface="Calibri" panose="020F0502020204030204" pitchFamily="34" charset="0"/>
                        </a:rPr>
                        <a:t>555 route de la Dombes, 01700 Les </a:t>
                      </a:r>
                      <a:r>
                        <a:rPr lang="fr-FR" sz="600" b="1" dirty="0" err="1">
                          <a:ln>
                            <a:noFill/>
                          </a:ln>
                          <a:solidFill>
                            <a:schemeClr val="tx1"/>
                          </a:solidFill>
                          <a:latin typeface="Calibri" panose="020F0502020204030204" pitchFamily="34" charset="0"/>
                        </a:rPr>
                        <a:t>Echets</a:t>
                      </a:r>
                      <a:r>
                        <a:rPr lang="fr-FR" sz="600" b="1" dirty="0">
                          <a:ln>
                            <a:noFill/>
                          </a:ln>
                          <a:solidFill>
                            <a:schemeClr val="tx1"/>
                          </a:solidFill>
                          <a:latin typeface="Calibri" panose="020F0502020204030204" pitchFamily="34" charset="0"/>
                        </a:rPr>
                        <a:t> Miribel – France</a:t>
                      </a:r>
                    </a:p>
                    <a:p>
                      <a:pPr algn="ctr"/>
                      <a:r>
                        <a:rPr lang="fr-FR" sz="600" b="1" dirty="0">
                          <a:ln>
                            <a:noFill/>
                          </a:ln>
                          <a:solidFill>
                            <a:schemeClr val="tx1"/>
                          </a:solidFill>
                          <a:latin typeface="Calibri" panose="020F0502020204030204" pitchFamily="34" charset="0"/>
                        </a:rPr>
                        <a:t>** </a:t>
                      </a:r>
                      <a:r>
                        <a:rPr lang="fr-FR" sz="600" b="1" dirty="0">
                          <a:ln>
                            <a:noFill/>
                          </a:ln>
                          <a:solidFill>
                            <a:schemeClr val="tx1"/>
                          </a:solidFill>
                          <a:latin typeface="Calibri" panose="020F0502020204030204" pitchFamily="34" charset="0"/>
                          <a:hlinkClick r:id="rId2"/>
                        </a:rPr>
                        <a:t>https://wep.ovh/files/declaration_conformity/</a:t>
                      </a:r>
                      <a:endParaRPr lang="fr-FR" sz="600" b="1" dirty="0">
                        <a:ln>
                          <a:noFill/>
                        </a:ln>
                        <a:solidFill>
                          <a:schemeClr val="tx1"/>
                        </a:solidFill>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sz="600" b="1" dirty="0">
                          <a:ln>
                            <a:noFill/>
                          </a:ln>
                          <a:solidFill>
                            <a:schemeClr val="tx1"/>
                          </a:solidFill>
                          <a:latin typeface="Calibri"/>
                          <a:cs typeface="Calibri"/>
                        </a:rPr>
                        <a:t>IFTH – N°0072</a:t>
                      </a:r>
                    </a:p>
                    <a:p>
                      <a:pPr algn="ctr"/>
                      <a:r>
                        <a:rPr lang="fr-FR" sz="600" kern="1200" baseline="0" dirty="0">
                          <a:ln>
                            <a:noFill/>
                          </a:ln>
                          <a:solidFill>
                            <a:schemeClr val="tx1"/>
                          </a:solidFill>
                          <a:latin typeface="Calibri"/>
                          <a:ea typeface="+mn-ea"/>
                          <a:cs typeface="Calibri"/>
                        </a:rPr>
                        <a:t>Avenue Guy de </a:t>
                      </a:r>
                      <a:r>
                        <a:rPr lang="fr-FR" sz="600" kern="1200" baseline="0" dirty="0" err="1">
                          <a:ln>
                            <a:noFill/>
                          </a:ln>
                          <a:solidFill>
                            <a:schemeClr val="tx1"/>
                          </a:solidFill>
                          <a:latin typeface="Calibri"/>
                          <a:ea typeface="+mn-ea"/>
                          <a:cs typeface="Calibri"/>
                        </a:rPr>
                        <a:t>Collongue</a:t>
                      </a:r>
                      <a:r>
                        <a:rPr lang="fr-FR" sz="600" kern="1200" baseline="0" dirty="0">
                          <a:ln>
                            <a:noFill/>
                          </a:ln>
                          <a:solidFill>
                            <a:schemeClr val="tx1"/>
                          </a:solidFill>
                          <a:latin typeface="Calibri"/>
                          <a:ea typeface="+mn-ea"/>
                          <a:cs typeface="Calibri"/>
                        </a:rPr>
                        <a:t/>
                      </a:r>
                      <a:br>
                        <a:rPr lang="fr-FR" sz="600" kern="1200" baseline="0" dirty="0">
                          <a:ln>
                            <a:noFill/>
                          </a:ln>
                          <a:solidFill>
                            <a:schemeClr val="tx1"/>
                          </a:solidFill>
                          <a:latin typeface="Calibri"/>
                          <a:ea typeface="+mn-ea"/>
                          <a:cs typeface="Calibri"/>
                        </a:rPr>
                      </a:br>
                      <a:r>
                        <a:rPr lang="fr-FR" sz="600" kern="1200" baseline="0" dirty="0">
                          <a:ln>
                            <a:noFill/>
                          </a:ln>
                          <a:solidFill>
                            <a:schemeClr val="tx1"/>
                          </a:solidFill>
                          <a:latin typeface="Calibri"/>
                          <a:ea typeface="+mn-ea"/>
                          <a:cs typeface="Calibri"/>
                        </a:rPr>
                        <a:t>69134 Ecully cedex </a:t>
                      </a:r>
                      <a:r>
                        <a:rPr lang="fr-FR" sz="600" dirty="0">
                          <a:ln>
                            <a:noFill/>
                          </a:ln>
                          <a:solidFill>
                            <a:schemeClr val="tx1"/>
                          </a:solidFill>
                          <a:latin typeface="Calibri"/>
                          <a:cs typeface="Calibri"/>
                        </a:rPr>
                        <a:t>- FRANCE</a:t>
                      </a:r>
                    </a:p>
                    <a:p>
                      <a:pPr algn="ctr"/>
                      <a:r>
                        <a:rPr lang="fr-FR" sz="600" dirty="0">
                          <a:ln>
                            <a:noFill/>
                          </a:ln>
                          <a:solidFill>
                            <a:schemeClr val="tx1"/>
                          </a:solidFill>
                          <a:latin typeface="Calibri"/>
                          <a:cs typeface="Calibri"/>
                        </a:rPr>
                        <a:t>Tél.</a:t>
                      </a:r>
                      <a:r>
                        <a:rPr lang="fr-FR" sz="600" baseline="0" dirty="0">
                          <a:ln>
                            <a:noFill/>
                          </a:ln>
                          <a:solidFill>
                            <a:schemeClr val="tx1"/>
                          </a:solidFill>
                          <a:latin typeface="Calibri"/>
                          <a:cs typeface="Calibri"/>
                        </a:rPr>
                        <a:t> +33 (</a:t>
                      </a:r>
                      <a:r>
                        <a:rPr lang="fr-FR" sz="600" kern="1200" baseline="0" dirty="0">
                          <a:ln>
                            <a:noFill/>
                          </a:ln>
                          <a:solidFill>
                            <a:schemeClr val="tx1"/>
                          </a:solidFill>
                          <a:latin typeface="Calibri"/>
                          <a:ea typeface="+mn-ea"/>
                          <a:cs typeface="Calibri"/>
                        </a:rPr>
                        <a:t>0)4 72 86 16 00</a:t>
                      </a:r>
                    </a:p>
                    <a:p>
                      <a:pPr algn="ctr"/>
                      <a:endParaRPr lang="fr-FR" sz="600" kern="1200" baseline="0" dirty="0">
                        <a:ln>
                          <a:noFill/>
                        </a:ln>
                        <a:solidFill>
                          <a:schemeClr val="tx1"/>
                        </a:solidFill>
                        <a:latin typeface="Calibri"/>
                        <a:ea typeface="+mn-ea"/>
                        <a:cs typeface="Calibri"/>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41" name="ZoneTexte 40"/>
          <p:cNvSpPr txBox="1"/>
          <p:nvPr/>
        </p:nvSpPr>
        <p:spPr>
          <a:xfrm>
            <a:off x="6235682" y="228956"/>
            <a:ext cx="482504" cy="123111"/>
          </a:xfrm>
          <a:prstGeom prst="rect">
            <a:avLst/>
          </a:prstGeom>
          <a:noFill/>
        </p:spPr>
        <p:txBody>
          <a:bodyPr wrap="none" lIns="0" tIns="0" rIns="0" bIns="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800" b="0" i="0" u="none" strike="noStrike" kern="1200" cap="none" spc="0" normalizeH="0" baseline="0" noProof="0" dirty="0" smtClean="0">
                <a:ln>
                  <a:noFill/>
                </a:ln>
                <a:solidFill>
                  <a:srgbClr val="000000"/>
                </a:solidFill>
                <a:effectLst/>
                <a:uLnTx/>
                <a:uFillTx/>
                <a:latin typeface="Calibri"/>
                <a:ea typeface="+mn-ea"/>
                <a:cs typeface="Calibri"/>
              </a:rPr>
              <a:t>v.20200106</a:t>
            </a:r>
            <a:endParaRPr kumimoji="0" lang="fr-FR" sz="8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48" name="ZoneTexte 47"/>
          <p:cNvSpPr txBox="1"/>
          <p:nvPr/>
        </p:nvSpPr>
        <p:spPr>
          <a:xfrm>
            <a:off x="116632" y="615979"/>
            <a:ext cx="2412240" cy="47705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500" b="1" i="0" u="sng" strike="noStrike" kern="1200" cap="none" spc="0" normalizeH="0" baseline="0" noProof="0" dirty="0">
                <a:ln>
                  <a:noFill/>
                </a:ln>
                <a:solidFill>
                  <a:srgbClr val="000000"/>
                </a:solidFill>
                <a:effectLst/>
                <a:uLnTx/>
                <a:uFillTx/>
                <a:latin typeface="+mj-lt"/>
                <a:ea typeface="+mn-ea"/>
                <a:cs typeface="Calibri"/>
              </a:rPr>
              <a:t>KASUTUSJUHEND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Kõnealune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teave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tuleb</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esitada</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lõpplugejale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ja ta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peab</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selle</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läbi</a:t>
            </a:r>
            <a:r>
              <a:rPr kumimoji="0" lang="en-US" sz="500" b="1" i="0" u="none" strike="noStrike" kern="1200" cap="none" spc="0" normalizeH="0" baseline="0" noProof="0" dirty="0">
                <a:ln>
                  <a:noFill/>
                </a:ln>
                <a:solidFill>
                  <a:srgbClr val="000000"/>
                </a:solidFill>
                <a:effectLst/>
                <a:uLnTx/>
                <a:uFillTx/>
                <a:latin typeface="+mj-lt"/>
                <a:ea typeface="Calibri" charset="0"/>
                <a:cs typeface="Calibri" charset="0"/>
              </a:rPr>
              <a:t> </a:t>
            </a:r>
            <a:r>
              <a:rPr kumimoji="0" lang="en-US" sz="500" b="1" i="0" u="none" strike="noStrike" kern="1200" cap="none" spc="0" normalizeH="0" baseline="0" noProof="0" dirty="0" err="1">
                <a:ln>
                  <a:noFill/>
                </a:ln>
                <a:solidFill>
                  <a:srgbClr val="000000"/>
                </a:solidFill>
                <a:effectLst/>
                <a:uLnTx/>
                <a:uFillTx/>
                <a:latin typeface="+mj-lt"/>
                <a:ea typeface="Calibri" charset="0"/>
                <a:cs typeface="Calibri" charset="0"/>
              </a:rPr>
              <a:t>lugema</a:t>
            </a:r>
            <a:endParaRPr kumimoji="0" lang="en-GB" sz="500" b="1" i="0" u="none" strike="noStrike" kern="1200" cap="none" spc="0" normalizeH="0" baseline="0" noProof="0" dirty="0">
              <a:ln>
                <a:noFill/>
              </a:ln>
              <a:solidFill>
                <a:srgbClr val="000000"/>
              </a:solidFill>
              <a:effectLst/>
              <a:uLnTx/>
              <a:uFillTx/>
              <a:latin typeface="+mj-lt"/>
              <a:ea typeface="+mn-ea"/>
              <a:cs typeface="Calibri"/>
            </a:endParaRPr>
          </a:p>
          <a:p>
            <a:pPr>
              <a:defRPr/>
            </a:pPr>
            <a:r>
              <a:rPr kumimoji="0" lang="en-GB" sz="500" b="0" i="0" u="none" strike="noStrike" kern="1200" cap="none" spc="0" normalizeH="0" baseline="0" noProof="0" dirty="0" err="1">
                <a:ln>
                  <a:noFill/>
                </a:ln>
                <a:solidFill>
                  <a:srgbClr val="000000"/>
                </a:solidFill>
                <a:effectLst/>
                <a:uLnTx/>
                <a:uFillTx/>
                <a:latin typeface="+mj-lt"/>
                <a:ea typeface="+mn-ea"/>
                <a:cs typeface="Calibri"/>
              </a:rPr>
              <a:t>Püksid</a:t>
            </a:r>
            <a:r>
              <a:rPr kumimoji="0" lang="en-GB" sz="500" b="0" i="0" u="none" strike="noStrike" kern="1200" cap="none" spc="0" normalizeH="0" baseline="0" noProof="0" dirty="0">
                <a:ln>
                  <a:noFill/>
                </a:ln>
                <a:solidFill>
                  <a:srgbClr val="000000"/>
                </a:solidFill>
                <a:effectLst/>
                <a:uLnTx/>
                <a:uFillTx/>
                <a:latin typeface="+mj-lt"/>
                <a:ea typeface="+mn-ea"/>
                <a:cs typeface="Calibri"/>
              </a:rPr>
              <a:t> </a:t>
            </a:r>
            <a:r>
              <a:rPr lang="fr-FR" sz="500" dirty="0"/>
              <a:t>MISTI 5MIP150 (</a:t>
            </a:r>
            <a:r>
              <a:rPr lang="pt-PT" sz="500" dirty="0"/>
              <a:t>Hall/Oranž</a:t>
            </a:r>
            <a:r>
              <a:rPr lang="fr-FR" sz="500" dirty="0"/>
              <a:t>),5MIP050 (</a:t>
            </a:r>
            <a:r>
              <a:rPr lang="pt-PT" sz="500" dirty="0"/>
              <a:t>Meresinine/Hall</a:t>
            </a:r>
            <a:r>
              <a:rPr lang="fr-FR" sz="500" dirty="0"/>
              <a:t>) </a:t>
            </a:r>
          </a:p>
          <a:p>
            <a:pPr>
              <a:defRPr/>
            </a:pPr>
            <a:r>
              <a:rPr lang="en-GB" sz="500" dirty="0" err="1">
                <a:solidFill>
                  <a:srgbClr val="000000"/>
                </a:solidFill>
                <a:cs typeface="Calibri"/>
              </a:rPr>
              <a:t>Tunked</a:t>
            </a:r>
            <a:r>
              <a:rPr lang="en-GB" sz="500" dirty="0">
                <a:solidFill>
                  <a:srgbClr val="000000"/>
                </a:solidFill>
                <a:cs typeface="Calibri"/>
              </a:rPr>
              <a:t> MISTI </a:t>
            </a:r>
            <a:r>
              <a:rPr lang="fr-FR" sz="500" dirty="0"/>
              <a:t>5MIB150 (</a:t>
            </a:r>
            <a:r>
              <a:rPr lang="pt-PT" sz="500" dirty="0"/>
              <a:t>Hall/Oranž</a:t>
            </a:r>
            <a:r>
              <a:rPr lang="fr-FR" sz="500" dirty="0"/>
              <a:t>), 5MIB050 (</a:t>
            </a:r>
            <a:r>
              <a:rPr lang="pt-PT" sz="500" dirty="0"/>
              <a:t>Meresinine/Hall)</a:t>
            </a:r>
            <a:endParaRPr lang="en-GB" sz="500" dirty="0">
              <a:solidFill>
                <a:srgbClr val="000000"/>
              </a:solidFill>
              <a:cs typeface="Calibri"/>
            </a:endParaRPr>
          </a:p>
          <a:p>
            <a:pPr lvl="0">
              <a:defRPr/>
            </a:pPr>
            <a:r>
              <a:rPr kumimoji="0" lang="en-GB" sz="500" b="1" i="0" u="none" strike="noStrike" kern="1200" cap="none" spc="0" normalizeH="0" baseline="0" noProof="0" dirty="0">
                <a:ln>
                  <a:noFill/>
                </a:ln>
                <a:solidFill>
                  <a:srgbClr val="000000"/>
                </a:solidFill>
                <a:effectLst/>
                <a:uLnTx/>
                <a:uFillTx/>
                <a:latin typeface="+mj-lt"/>
                <a:ea typeface="+mn-ea"/>
                <a:cs typeface="Calibri"/>
              </a:rPr>
              <a:t>60% </a:t>
            </a:r>
            <a:r>
              <a:rPr lang="en-GB" sz="500" b="1" dirty="0">
                <a:solidFill>
                  <a:srgbClr val="000000"/>
                </a:solidFill>
                <a:latin typeface="+mj-lt"/>
                <a:cs typeface="Calibri"/>
              </a:rPr>
              <a:t>P</a:t>
            </a:r>
            <a:r>
              <a:rPr kumimoji="0" lang="en-GB" sz="500" b="1" i="0" u="none" strike="noStrike" kern="1200" cap="none" spc="0" normalizeH="0" baseline="0" noProof="0" dirty="0" err="1">
                <a:ln>
                  <a:noFill/>
                </a:ln>
                <a:solidFill>
                  <a:srgbClr val="000000"/>
                </a:solidFill>
                <a:effectLst/>
                <a:uLnTx/>
                <a:uFillTx/>
                <a:latin typeface="+mj-lt"/>
                <a:ea typeface="+mn-ea"/>
                <a:cs typeface="Calibri"/>
              </a:rPr>
              <a:t>uuvill</a:t>
            </a:r>
            <a:r>
              <a:rPr kumimoji="0" lang="en-GB" sz="500" b="1" i="0" u="none" strike="noStrike" kern="1200" cap="none" spc="0" normalizeH="0" baseline="0" noProof="0" dirty="0">
                <a:ln>
                  <a:noFill/>
                </a:ln>
                <a:solidFill>
                  <a:srgbClr val="000000"/>
                </a:solidFill>
                <a:effectLst/>
                <a:uLnTx/>
                <a:uFillTx/>
                <a:latin typeface="+mj-lt"/>
                <a:ea typeface="+mn-ea"/>
                <a:cs typeface="Calibri"/>
              </a:rPr>
              <a:t>, </a:t>
            </a:r>
            <a:r>
              <a:rPr lang="en-US" sz="500" b="1" dirty="0">
                <a:solidFill>
                  <a:srgbClr val="000000"/>
                </a:solidFill>
                <a:latin typeface="+mj-lt"/>
                <a:cs typeface="Calibri"/>
              </a:rPr>
              <a:t>40% </a:t>
            </a:r>
            <a:r>
              <a:rPr lang="en-US" sz="500" b="1" dirty="0" err="1">
                <a:solidFill>
                  <a:srgbClr val="000000"/>
                </a:solidFill>
                <a:latin typeface="+mj-lt"/>
                <a:cs typeface="Calibri"/>
              </a:rPr>
              <a:t>polüester</a:t>
            </a:r>
            <a:r>
              <a:rPr kumimoji="0" lang="en-GB" sz="500" b="1" i="0" u="none" strike="noStrike" kern="1200" cap="none" spc="0" normalizeH="0" baseline="0" noProof="0" dirty="0">
                <a:ln>
                  <a:noFill/>
                </a:ln>
                <a:solidFill>
                  <a:srgbClr val="000000"/>
                </a:solidFill>
                <a:effectLst/>
                <a:uLnTx/>
                <a:uFillTx/>
                <a:latin typeface="+mj-lt"/>
                <a:ea typeface="+mn-ea"/>
                <a:cs typeface="Calibri"/>
              </a:rPr>
              <a:t>, 245 g/m²</a:t>
            </a:r>
          </a:p>
        </p:txBody>
      </p:sp>
      <p:pic>
        <p:nvPicPr>
          <p:cNvPr id="58" name="Image 57" descr="14404.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1" y="1906193"/>
            <a:ext cx="180000" cy="180000"/>
          </a:xfrm>
          <a:prstGeom prst="rect">
            <a:avLst/>
          </a:prstGeom>
        </p:spPr>
      </p:pic>
      <p:sp>
        <p:nvSpPr>
          <p:cNvPr id="21" name="ZoneTexte 20">
            <a:extLst>
              <a:ext uri="{FF2B5EF4-FFF2-40B4-BE49-F238E27FC236}">
                <a16:creationId xmlns:a16="http://schemas.microsoft.com/office/drawing/2014/main" xmlns="" id="{EE6C0DCF-56A9-4ACA-8D4D-FC066FA31212}"/>
              </a:ext>
            </a:extLst>
          </p:cNvPr>
          <p:cNvSpPr txBox="1"/>
          <p:nvPr/>
        </p:nvSpPr>
        <p:spPr>
          <a:xfrm>
            <a:off x="2489594" y="67489"/>
            <a:ext cx="1878848" cy="276999"/>
          </a:xfrm>
          <a:prstGeom prst="rect">
            <a:avLst/>
          </a:prstGeom>
          <a:noFill/>
          <a:ln w="3175">
            <a:noFill/>
          </a:ln>
        </p:spPr>
        <p:txBody>
          <a:bodyPr wrap="none">
            <a:spAutoFit/>
          </a:bodyPr>
          <a:lstStyle/>
          <a:p>
            <a:pPr algn="ctr"/>
            <a:r>
              <a:rPr lang="fi-FI" sz="1200" b="1" dirty="0"/>
              <a:t>Püksid</a:t>
            </a:r>
            <a:r>
              <a:rPr lang="en-GB" sz="1200" b="1" dirty="0"/>
              <a:t> &amp; </a:t>
            </a:r>
            <a:r>
              <a:rPr lang="pt-PT" sz="1200" b="1" dirty="0"/>
              <a:t>Tunked</a:t>
            </a:r>
            <a:r>
              <a:rPr lang="en-GB" sz="1200" b="1" dirty="0"/>
              <a:t> MISTI</a:t>
            </a:r>
            <a:endParaRPr lang="en-GB" sz="3600" dirty="0"/>
          </a:p>
        </p:txBody>
      </p:sp>
      <p:grpSp>
        <p:nvGrpSpPr>
          <p:cNvPr id="24" name="Group 49">
            <a:extLst>
              <a:ext uri="{FF2B5EF4-FFF2-40B4-BE49-F238E27FC236}">
                <a16:creationId xmlns:a16="http://schemas.microsoft.com/office/drawing/2014/main" xmlns="" id="{C925F681-9BBA-44AC-B930-1BB51512DC17}"/>
              </a:ext>
            </a:extLst>
          </p:cNvPr>
          <p:cNvGrpSpPr>
            <a:grpSpLocks/>
          </p:cNvGrpSpPr>
          <p:nvPr/>
        </p:nvGrpSpPr>
        <p:grpSpPr bwMode="auto">
          <a:xfrm>
            <a:off x="3213100" y="575042"/>
            <a:ext cx="431800" cy="394048"/>
            <a:chOff x="5638" y="2735"/>
            <a:chExt cx="680" cy="654"/>
          </a:xfrm>
        </p:grpSpPr>
        <p:pic>
          <p:nvPicPr>
            <p:cNvPr id="25" name="Picture 20" descr="ce">
              <a:extLst>
                <a:ext uri="{FF2B5EF4-FFF2-40B4-BE49-F238E27FC236}">
                  <a16:creationId xmlns:a16="http://schemas.microsoft.com/office/drawing/2014/main" xmlns="" id="{7FB6B0EF-D99A-4356-93C3-7081D01340C6}"/>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8" y="2735"/>
              <a:ext cx="630"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48">
              <a:extLst>
                <a:ext uri="{FF2B5EF4-FFF2-40B4-BE49-F238E27FC236}">
                  <a16:creationId xmlns:a16="http://schemas.microsoft.com/office/drawing/2014/main" xmlns="" id="{98785A70-2253-479A-9255-6735CCDC7B2D}"/>
                </a:ext>
              </a:extLst>
            </p:cNvPr>
            <p:cNvSpPr txBox="1">
              <a:spLocks noChangeArrowheads="1"/>
            </p:cNvSpPr>
            <p:nvPr/>
          </p:nvSpPr>
          <p:spPr bwMode="auto">
            <a:xfrm>
              <a:off x="5638" y="2801"/>
              <a:ext cx="680"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a:p>
              <a:pPr algn="ctr">
                <a:spcAft>
                  <a:spcPts val="0"/>
                </a:spcAft>
              </a:pPr>
              <a:r>
                <a:rPr lang="fr-FR" sz="900" b="1" dirty="0">
                  <a:solidFill>
                    <a:srgbClr val="595959"/>
                  </a:solidFill>
                  <a:effectLst/>
                  <a:latin typeface="Calibri"/>
                  <a:ea typeface="Calibri"/>
                  <a:cs typeface="Times New Roman"/>
                </a:rPr>
                <a:t> </a:t>
              </a:r>
              <a:endParaRPr lang="fr-FR" sz="1100" dirty="0">
                <a:effectLst/>
                <a:latin typeface="Calibri"/>
                <a:ea typeface="Calibri"/>
                <a:cs typeface="Times New Roman"/>
              </a:endParaRPr>
            </a:p>
          </p:txBody>
        </p:sp>
      </p:grpSp>
      <p:pic>
        <p:nvPicPr>
          <p:cNvPr id="28" name="Image 22" descr="Une image contenant clipart&#10;&#10;Description générée automatiquement">
            <a:extLst>
              <a:ext uri="{FF2B5EF4-FFF2-40B4-BE49-F238E27FC236}">
                <a16:creationId xmlns:a16="http://schemas.microsoft.com/office/drawing/2014/main" xmlns="" id="{7710E10D-B49D-4C09-837A-45BA92C995F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885" y="66704"/>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a:extLst>
              <a:ext uri="{FF2B5EF4-FFF2-40B4-BE49-F238E27FC236}">
                <a16:creationId xmlns:a16="http://schemas.microsoft.com/office/drawing/2014/main" xmlns="" id="{E78F675D-4613-46C0-A818-42CA096C3596}"/>
              </a:ext>
            </a:extLst>
          </p:cNvPr>
          <p:cNvSpPr>
            <a:spLocks noChangeArrowheads="1"/>
          </p:cNvSpPr>
          <p:nvPr/>
        </p:nvSpPr>
        <p:spPr bwMode="auto">
          <a:xfrm>
            <a:off x="0" y="59323"/>
            <a:ext cx="65" cy="3385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fr-FR" sz="400" b="0" i="0" u="none" strike="noStrike" cap="none" normalizeH="0" baseline="0" dirty="0">
                <a:ln>
                  <a:noFill/>
                </a:ln>
                <a:solidFill>
                  <a:schemeClr val="tx1"/>
                </a:solidFill>
                <a:effectLst/>
              </a:rPr>
              <a:t/>
            </a:r>
            <a:br>
              <a:rPr kumimoji="0" lang="et-EE" altLang="fr-FR" sz="400" b="0" i="0" u="none" strike="noStrike" cap="none" normalizeH="0" baseline="0" dirty="0">
                <a:ln>
                  <a:noFill/>
                </a:ln>
                <a:solidFill>
                  <a:schemeClr val="tx1"/>
                </a:solidFill>
                <a:effectLst/>
              </a:rPr>
            </a:br>
            <a:endParaRPr kumimoji="0" lang="et-EE" altLang="fr-FR" sz="1800" b="0" i="0" u="none" strike="noStrike" cap="none" normalizeH="0" baseline="0" dirty="0">
              <a:ln>
                <a:noFill/>
              </a:ln>
              <a:solidFill>
                <a:schemeClr val="tx1"/>
              </a:solidFill>
              <a:effectLst/>
              <a:latin typeface="Arial" panose="020B0604020202020204" pitchFamily="34" charset="0"/>
            </a:endParaRPr>
          </a:p>
        </p:txBody>
      </p:sp>
      <p:grpSp>
        <p:nvGrpSpPr>
          <p:cNvPr id="33" name="Groupe 32">
            <a:extLst>
              <a:ext uri="{FF2B5EF4-FFF2-40B4-BE49-F238E27FC236}">
                <a16:creationId xmlns:a16="http://schemas.microsoft.com/office/drawing/2014/main" xmlns="" id="{F25D4106-2580-4B97-93BD-4C971475E905}"/>
              </a:ext>
            </a:extLst>
          </p:cNvPr>
          <p:cNvGrpSpPr/>
          <p:nvPr/>
        </p:nvGrpSpPr>
        <p:grpSpPr>
          <a:xfrm>
            <a:off x="3644900" y="3276600"/>
            <a:ext cx="1384012" cy="236899"/>
            <a:chOff x="637356" y="2836135"/>
            <a:chExt cx="1737256" cy="297363"/>
          </a:xfrm>
        </p:grpSpPr>
        <p:grpSp>
          <p:nvGrpSpPr>
            <p:cNvPr id="42" name="Groupe 41">
              <a:extLst>
                <a:ext uri="{FF2B5EF4-FFF2-40B4-BE49-F238E27FC236}">
                  <a16:creationId xmlns:a16="http://schemas.microsoft.com/office/drawing/2014/main" xmlns="" id="{F04A3EED-3979-4A1F-B8B6-849165165193}"/>
                </a:ext>
              </a:extLst>
            </p:cNvPr>
            <p:cNvGrpSpPr/>
            <p:nvPr/>
          </p:nvGrpSpPr>
          <p:grpSpPr>
            <a:xfrm>
              <a:off x="702350" y="2836135"/>
              <a:ext cx="1672262" cy="297363"/>
              <a:chOff x="682021" y="2758182"/>
              <a:chExt cx="1672262" cy="297363"/>
            </a:xfrm>
          </p:grpSpPr>
          <p:grpSp>
            <p:nvGrpSpPr>
              <p:cNvPr id="45" name="Groupe 34">
                <a:extLst>
                  <a:ext uri="{FF2B5EF4-FFF2-40B4-BE49-F238E27FC236}">
                    <a16:creationId xmlns:a16="http://schemas.microsoft.com/office/drawing/2014/main" xmlns="" id="{B4339DCB-22F6-4657-A85D-9F1E0641F067}"/>
                  </a:ext>
                </a:extLst>
              </p:cNvPr>
              <p:cNvGrpSpPr/>
              <p:nvPr/>
            </p:nvGrpSpPr>
            <p:grpSpPr>
              <a:xfrm>
                <a:off x="682021" y="2758182"/>
                <a:ext cx="1564997" cy="280574"/>
                <a:chOff x="1151830" y="2655416"/>
                <a:chExt cx="1564997" cy="280574"/>
              </a:xfrm>
            </p:grpSpPr>
            <p:pic>
              <p:nvPicPr>
                <p:cNvPr id="56" name="Image 37">
                  <a:extLst>
                    <a:ext uri="{FF2B5EF4-FFF2-40B4-BE49-F238E27FC236}">
                      <a16:creationId xmlns:a16="http://schemas.microsoft.com/office/drawing/2014/main" xmlns="" id="{3808FE80-3AD4-4A56-AA77-B542B29CE8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1830" y="2655416"/>
                  <a:ext cx="327053" cy="278601"/>
                </a:xfrm>
                <a:prstGeom prst="rect">
                  <a:avLst/>
                </a:prstGeom>
              </p:spPr>
            </p:pic>
            <p:pic>
              <p:nvPicPr>
                <p:cNvPr id="57" name="Image 44">
                  <a:extLst>
                    <a:ext uri="{FF2B5EF4-FFF2-40B4-BE49-F238E27FC236}">
                      <a16:creationId xmlns:a16="http://schemas.microsoft.com/office/drawing/2014/main" xmlns="" id="{2C899844-836D-403D-AF4D-9483414D3B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7916" y="2665167"/>
                  <a:ext cx="278056" cy="259098"/>
                </a:xfrm>
                <a:prstGeom prst="rect">
                  <a:avLst/>
                </a:prstGeom>
              </p:spPr>
            </p:pic>
            <p:pic>
              <p:nvPicPr>
                <p:cNvPr id="61" name="Image 45">
                  <a:extLst>
                    <a:ext uri="{FF2B5EF4-FFF2-40B4-BE49-F238E27FC236}">
                      <a16:creationId xmlns:a16="http://schemas.microsoft.com/office/drawing/2014/main" xmlns="" id="{5F297254-9133-4BE6-8F3E-8A7700F1DC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4163" y="2693777"/>
                  <a:ext cx="262151" cy="220207"/>
                </a:xfrm>
                <a:prstGeom prst="rect">
                  <a:avLst/>
                </a:prstGeom>
              </p:spPr>
            </p:pic>
            <p:pic>
              <p:nvPicPr>
                <p:cNvPr id="62" name="Image 46">
                  <a:extLst>
                    <a:ext uri="{FF2B5EF4-FFF2-40B4-BE49-F238E27FC236}">
                      <a16:creationId xmlns:a16="http://schemas.microsoft.com/office/drawing/2014/main" xmlns="" id="{D0BB3751-0238-46DE-993B-7445FC917F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9396" y="2706620"/>
                  <a:ext cx="288399" cy="229370"/>
                </a:xfrm>
                <a:prstGeom prst="rect">
                  <a:avLst/>
                </a:prstGeom>
              </p:spPr>
            </p:pic>
            <p:pic>
              <p:nvPicPr>
                <p:cNvPr id="63" name="Image 47">
                  <a:extLst>
                    <a:ext uri="{FF2B5EF4-FFF2-40B4-BE49-F238E27FC236}">
                      <a16:creationId xmlns:a16="http://schemas.microsoft.com/office/drawing/2014/main" xmlns="" id="{5CC8406A-8757-463E-957C-5236027438E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1683" y="2682171"/>
                  <a:ext cx="285144" cy="252109"/>
                </a:xfrm>
                <a:prstGeom prst="rect">
                  <a:avLst/>
                </a:prstGeom>
              </p:spPr>
            </p:pic>
          </p:grpSp>
          <p:sp>
            <p:nvSpPr>
              <p:cNvPr id="46" name="Rectangle 45">
                <a:extLst>
                  <a:ext uri="{FF2B5EF4-FFF2-40B4-BE49-F238E27FC236}">
                    <a16:creationId xmlns:a16="http://schemas.microsoft.com/office/drawing/2014/main" xmlns="" id="{34C0252F-FC53-44C8-8618-A17A5A595105}"/>
                  </a:ext>
                </a:extLst>
              </p:cNvPr>
              <p:cNvSpPr/>
              <p:nvPr/>
            </p:nvSpPr>
            <p:spPr bwMode="auto">
              <a:xfrm>
                <a:off x="1316163" y="2762060"/>
                <a:ext cx="933325"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51" name="Image 50">
                <a:extLst>
                  <a:ext uri="{FF2B5EF4-FFF2-40B4-BE49-F238E27FC236}">
                    <a16:creationId xmlns:a16="http://schemas.microsoft.com/office/drawing/2014/main" xmlns="" id="{A239CB1C-B409-41A3-B7D7-F566273F8B5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41589" y="2776325"/>
                <a:ext cx="339959" cy="229370"/>
              </a:xfrm>
              <a:prstGeom prst="rect">
                <a:avLst/>
              </a:prstGeom>
            </p:spPr>
          </p:pic>
          <p:pic>
            <p:nvPicPr>
              <p:cNvPr id="53" name="Image 52">
                <a:extLst>
                  <a:ext uri="{FF2B5EF4-FFF2-40B4-BE49-F238E27FC236}">
                    <a16:creationId xmlns:a16="http://schemas.microsoft.com/office/drawing/2014/main" xmlns="" id="{E57BA2B9-142D-4A9D-93B2-AD5E2910633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55010" y="2765656"/>
                <a:ext cx="249962" cy="249962"/>
              </a:xfrm>
              <a:prstGeom prst="rect">
                <a:avLst/>
              </a:prstGeom>
            </p:spPr>
          </p:pic>
          <p:pic>
            <p:nvPicPr>
              <p:cNvPr id="55" name="Image 54">
                <a:extLst>
                  <a:ext uri="{FF2B5EF4-FFF2-40B4-BE49-F238E27FC236}">
                    <a16:creationId xmlns:a16="http://schemas.microsoft.com/office/drawing/2014/main" xmlns="" id="{7906E0B3-07A6-4677-A441-DD181AA527A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00034" y="2770357"/>
                <a:ext cx="254249" cy="254249"/>
              </a:xfrm>
              <a:prstGeom prst="rect">
                <a:avLst/>
              </a:prstGeom>
            </p:spPr>
          </p:pic>
        </p:grpSp>
        <p:sp>
          <p:nvSpPr>
            <p:cNvPr id="43" name="Rectangle 42">
              <a:extLst>
                <a:ext uri="{FF2B5EF4-FFF2-40B4-BE49-F238E27FC236}">
                  <a16:creationId xmlns:a16="http://schemas.microsoft.com/office/drawing/2014/main" xmlns="" id="{1769093D-3952-449B-A8E1-1C3CCA3DE790}"/>
                </a:ext>
              </a:extLst>
            </p:cNvPr>
            <p:cNvSpPr/>
            <p:nvPr/>
          </p:nvSpPr>
          <p:spPr bwMode="auto">
            <a:xfrm>
              <a:off x="658038" y="2836135"/>
              <a:ext cx="395143" cy="2934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1163"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a:ln>
                  <a:noFill/>
                </a:ln>
                <a:solidFill>
                  <a:schemeClr val="tx1"/>
                </a:solidFill>
                <a:effectLst/>
                <a:latin typeface="Arial" charset="0"/>
              </a:endParaRPr>
            </a:p>
          </p:txBody>
        </p:sp>
        <p:pic>
          <p:nvPicPr>
            <p:cNvPr id="44" name="Image 43">
              <a:extLst>
                <a:ext uri="{FF2B5EF4-FFF2-40B4-BE49-F238E27FC236}">
                  <a16:creationId xmlns:a16="http://schemas.microsoft.com/office/drawing/2014/main" xmlns="" id="{990A8F69-3072-4903-9498-5FF3CB9AE9F1}"/>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637356" y="2848024"/>
              <a:ext cx="361950" cy="269875"/>
            </a:xfrm>
            <a:prstGeom prst="rect">
              <a:avLst/>
            </a:prstGeom>
          </p:spPr>
        </p:pic>
      </p:grpSp>
      <p:graphicFrame>
        <p:nvGraphicFramePr>
          <p:cNvPr id="64" name="Tableau 63">
            <a:extLst>
              <a:ext uri="{FF2B5EF4-FFF2-40B4-BE49-F238E27FC236}">
                <a16:creationId xmlns:a16="http://schemas.microsoft.com/office/drawing/2014/main" xmlns="" id="{2CD862BA-A03E-4853-B4A8-10B255BBDC7B}"/>
              </a:ext>
            </a:extLst>
          </p:cNvPr>
          <p:cNvGraphicFramePr>
            <a:graphicFrameLocks noGrp="1"/>
          </p:cNvGraphicFramePr>
          <p:nvPr>
            <p:extLst>
              <p:ext uri="{D42A27DB-BD31-4B8C-83A1-F6EECF244321}">
                <p14:modId xmlns:p14="http://schemas.microsoft.com/office/powerpoint/2010/main" val="2868384367"/>
              </p:ext>
            </p:extLst>
          </p:nvPr>
        </p:nvGraphicFramePr>
        <p:xfrm>
          <a:off x="1774237" y="8106600"/>
          <a:ext cx="4230575" cy="1623133"/>
        </p:xfrm>
        <a:graphic>
          <a:graphicData uri="http://schemas.openxmlformats.org/drawingml/2006/table">
            <a:tbl>
              <a:tblPr/>
              <a:tblGrid>
                <a:gridCol w="243733">
                  <a:extLst>
                    <a:ext uri="{9D8B030D-6E8A-4147-A177-3AD203B41FA5}">
                      <a16:colId xmlns:a16="http://schemas.microsoft.com/office/drawing/2014/main" xmlns="" val="20000"/>
                    </a:ext>
                  </a:extLst>
                </a:gridCol>
                <a:gridCol w="626850">
                  <a:extLst>
                    <a:ext uri="{9D8B030D-6E8A-4147-A177-3AD203B41FA5}">
                      <a16:colId xmlns:a16="http://schemas.microsoft.com/office/drawing/2014/main" xmlns="" val="20001"/>
                    </a:ext>
                  </a:extLst>
                </a:gridCol>
                <a:gridCol w="616792">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685800">
                  <a:extLst>
                    <a:ext uri="{9D8B030D-6E8A-4147-A177-3AD203B41FA5}">
                      <a16:colId xmlns:a16="http://schemas.microsoft.com/office/drawing/2014/main" xmlns="" val="20004"/>
                    </a:ext>
                  </a:extLst>
                </a:gridCol>
                <a:gridCol w="685800">
                  <a:extLst>
                    <a:ext uri="{9D8B030D-6E8A-4147-A177-3AD203B41FA5}">
                      <a16:colId xmlns:a16="http://schemas.microsoft.com/office/drawing/2014/main" xmlns="" val="20005"/>
                    </a:ext>
                  </a:extLst>
                </a:gridCol>
                <a:gridCol w="685800">
                  <a:extLst>
                    <a:ext uri="{9D8B030D-6E8A-4147-A177-3AD203B41FA5}">
                      <a16:colId xmlns:a16="http://schemas.microsoft.com/office/drawing/2014/main" xmlns="" val="20006"/>
                    </a:ext>
                  </a:extLst>
                </a:gridCol>
              </a:tblGrid>
              <a:tr h="142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XS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S</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M</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XXL</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kern="1200" cap="none" normalizeH="0" baseline="0" dirty="0">
                        <a:ln>
                          <a:noFill/>
                        </a:ln>
                        <a:solidFill>
                          <a:schemeClr val="tx1"/>
                        </a:solidFill>
                        <a:effectLst/>
                        <a:latin typeface="Arial" charset="0"/>
                        <a:ea typeface="+mn-ea"/>
                        <a:cs typeface="+mn-cs"/>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5MIP1502XL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5MIB0502XL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5MIP0500XS</a:t>
                      </a:r>
                      <a:r>
                        <a:rPr kumimoji="0" lang="fr-FR" sz="800" b="0" i="0" u="none" strike="noStrike" kern="1200" cap="none" normalizeH="0" baseline="0" dirty="0">
                          <a:ln>
                            <a:noFill/>
                          </a:ln>
                          <a:solidFill>
                            <a:schemeClr val="tx1"/>
                          </a:solidFill>
                          <a:effectLst/>
                          <a:latin typeface="Arial" charset="0"/>
                          <a:ea typeface="+mn-ea"/>
                          <a:cs typeface="+mn-cs"/>
                        </a:rPr>
                        <a:t>​</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5MIP05000S</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5MIP05000M</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5MIP05000L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5MIP0500XL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600" b="0" i="0" u="none" strike="noStrike" kern="1200" cap="none" normalizeH="0" baseline="0" dirty="0">
                          <a:ln>
                            <a:noFill/>
                          </a:ln>
                          <a:solidFill>
                            <a:schemeClr val="tx1"/>
                          </a:solidFill>
                          <a:effectLst/>
                          <a:latin typeface="Arial" charset="0"/>
                          <a:ea typeface="+mn-ea"/>
                          <a:cs typeface="+mn-cs"/>
                        </a:rPr>
                        <a:t>5MIP0502XL</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9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a:ln>
                            <a:noFill/>
                          </a:ln>
                          <a:solidFill>
                            <a:schemeClr val="tx1"/>
                          </a:solidFill>
                          <a:effectLst/>
                          <a:latin typeface="Arial" charset="0"/>
                        </a:rPr>
                        <a:t>A</a:t>
                      </a:r>
                      <a:endParaRPr kumimoji="0" lang="fr-FR" sz="800" b="0" i="0" u="none" strike="noStrike" cap="none" normalizeH="0" baseline="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148-156</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156-164</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164-172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172-180</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15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a:ln>
                            <a:noFill/>
                          </a:ln>
                          <a:solidFill>
                            <a:schemeClr val="tx1"/>
                          </a:solidFill>
                          <a:effectLst/>
                          <a:latin typeface="Arial" charset="0"/>
                        </a:rPr>
                        <a:t>C</a:t>
                      </a:r>
                      <a:endParaRPr kumimoji="0" lang="fr-FR" sz="800" b="0" i="0" u="none" strike="noStrike" cap="none" normalizeH="0" baseline="0" dirty="0">
                        <a:ln>
                          <a:noFill/>
                        </a:ln>
                        <a:solidFill>
                          <a:schemeClr val="tx1"/>
                        </a:solidFill>
                        <a:effectLst/>
                        <a:latin typeface="Arial" charset="0"/>
                      </a:endParaRPr>
                    </a:p>
                  </a:txBody>
                  <a:tcPr marL="86362" marR="86362" marT="44923" marB="449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75-81</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82-87</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88-93</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94-99</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100-105</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dirty="0">
                          <a:ln>
                            <a:noFill/>
                          </a:ln>
                          <a:solidFill>
                            <a:schemeClr val="tx1"/>
                          </a:solidFill>
                          <a:effectLst/>
                          <a:latin typeface="Arial" charset="0"/>
                        </a:rPr>
                        <a:t>106 - 112</a:t>
                      </a:r>
                    </a:p>
                  </a:txBody>
                  <a:tcPr marL="86362" marR="86362" marT="44923" marB="449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pic>
        <p:nvPicPr>
          <p:cNvPr id="65" name="Image 64">
            <a:extLst>
              <a:ext uri="{FF2B5EF4-FFF2-40B4-BE49-F238E27FC236}">
                <a16:creationId xmlns:a16="http://schemas.microsoft.com/office/drawing/2014/main" xmlns="" id="{B21499CF-8EC0-48E1-9A40-42430CD665D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8280" y="8185772"/>
            <a:ext cx="918896" cy="1543961"/>
          </a:xfrm>
          <a:prstGeom prst="rect">
            <a:avLst/>
          </a:prstGeom>
        </p:spPr>
      </p:pic>
    </p:spTree>
    <p:extLst>
      <p:ext uri="{BB962C8B-B14F-4D97-AF65-F5344CB8AC3E}">
        <p14:creationId xmlns:p14="http://schemas.microsoft.com/office/powerpoint/2010/main" val="2393849778"/>
      </p:ext>
    </p:extLst>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3A1FEBCA7E26409D615D1C54612D1E" ma:contentTypeVersion="12" ma:contentTypeDescription="Crée un document." ma:contentTypeScope="" ma:versionID="060fdd8c162e0c3ffce123a9d59246a9">
  <xsd:schema xmlns:xsd="http://www.w3.org/2001/XMLSchema" xmlns:xs="http://www.w3.org/2001/XMLSchema" xmlns:p="http://schemas.microsoft.com/office/2006/metadata/properties" xmlns:ns2="d70fd5a6-ce0a-4a18-9ba1-a61ff39d3edd" xmlns:ns3="d30349bc-a7ed-4cc8-a03c-89cfc829b28e" targetNamespace="http://schemas.microsoft.com/office/2006/metadata/properties" ma:root="true" ma:fieldsID="4d1da38c7a7c0d96d457127dcb9b9751" ns2:_="" ns3:_="">
    <xsd:import namespace="d70fd5a6-ce0a-4a18-9ba1-a61ff39d3edd"/>
    <xsd:import namespace="d30349bc-a7ed-4cc8-a03c-89cfc829b28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0fd5a6-ce0a-4a18-9ba1-a61ff39d3edd"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0349bc-a7ed-4cc8-a03c-89cfc829b28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32A0A8-BA54-4778-AD97-7B2208F42F90}"/>
</file>

<file path=customXml/itemProps2.xml><?xml version="1.0" encoding="utf-8"?>
<ds:datastoreItem xmlns:ds="http://schemas.openxmlformats.org/officeDocument/2006/customXml" ds:itemID="{8DD630B2-AB87-4135-B921-910FFAE65C20}"/>
</file>

<file path=customXml/itemProps3.xml><?xml version="1.0" encoding="utf-8"?>
<ds:datastoreItem xmlns:ds="http://schemas.openxmlformats.org/officeDocument/2006/customXml" ds:itemID="{8E149249-3D76-4BFD-BBE7-F320CFA06AF6}"/>
</file>

<file path=docProps/app.xml><?xml version="1.0" encoding="utf-8"?>
<Properties xmlns="http://schemas.openxmlformats.org/officeDocument/2006/extended-properties" xmlns:vt="http://schemas.openxmlformats.org/officeDocument/2006/docPropsVTypes">
  <TotalTime>1231</TotalTime>
  <Words>2126</Words>
  <Application>Microsoft Office PowerPoint</Application>
  <PresentationFormat>A4 Paper (210x297 mm)</PresentationFormat>
  <Paragraphs>1235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Modèle par défaut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D‘ INFORMATIONS Parka bi-colore</dc:title>
  <dc:creator>hanne</dc:creator>
  <cp:lastModifiedBy>Gigi Tang</cp:lastModifiedBy>
  <cp:revision>219</cp:revision>
  <cp:lastPrinted>2014-09-17T12:15:28Z</cp:lastPrinted>
  <dcterms:created xsi:type="dcterms:W3CDTF">2006-06-27T13:40:27Z</dcterms:created>
  <dcterms:modified xsi:type="dcterms:W3CDTF">2020-01-06T09:09:52Z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0x0101009F3A1FEBCA7E26409D615D1C54612D1E</vt:lpwstr>
  </property>
</Properties>
</file>