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64" r:id="rId3"/>
    <p:sldId id="266" r:id="rId4"/>
    <p:sldId id="268" r:id="rId5"/>
    <p:sldId id="267" r:id="rId6"/>
    <p:sldId id="269" r:id="rId7"/>
    <p:sldId id="279" r:id="rId8"/>
    <p:sldId id="278" r:id="rId9"/>
    <p:sldId id="280" r:id="rId10"/>
    <p:sldId id="281" r:id="rId11"/>
    <p:sldId id="282" r:id="rId12"/>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95" autoAdjust="0"/>
    <p:restoredTop sz="95806" autoAdjust="0"/>
  </p:normalViewPr>
  <p:slideViewPr>
    <p:cSldViewPr>
      <p:cViewPr varScale="1">
        <p:scale>
          <a:sx n="85" d="100"/>
          <a:sy n="85" d="100"/>
        </p:scale>
        <p:origin x="3156" y="90"/>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06/01/2020</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13.jpeg"/><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image" Target="../media/image2.png"/><Relationship Id="rId7" Type="http://schemas.openxmlformats.org/officeDocument/2006/relationships/image" Target="../media/image3.jpeg"/><Relationship Id="rId12" Type="http://schemas.openxmlformats.org/officeDocument/2006/relationships/image" Target="../media/image8.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image" Target="../media/image7.jpeg"/><Relationship Id="rId5" Type="http://schemas.openxmlformats.org/officeDocument/2006/relationships/image" Target="../media/image1.jpeg"/><Relationship Id="rId15" Type="http://schemas.openxmlformats.org/officeDocument/2006/relationships/image" Target="../media/image11.jpeg"/><Relationship Id="rId10" Type="http://schemas.openxmlformats.org/officeDocument/2006/relationships/image" Target="../media/image6.jpeg"/><Relationship Id="rId4" Type="http://schemas.openxmlformats.org/officeDocument/2006/relationships/image" Target="../media/image13.jpeg"/><Relationship Id="rId9" Type="http://schemas.openxmlformats.org/officeDocument/2006/relationships/image" Target="../media/image5.jpeg"/><Relationship Id="rId14"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1.jpeg"/><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image" Target="../media/image13.jpeg"/><Relationship Id="rId9" Type="http://schemas.openxmlformats.org/officeDocument/2006/relationships/image" Target="../media/image6.jpeg"/><Relationship Id="rId14"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1.jpeg"/><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image" Target="../media/image13.jpeg"/><Relationship Id="rId9" Type="http://schemas.openxmlformats.org/officeDocument/2006/relationships/image" Target="../media/image6.jpeg"/><Relationship Id="rId14" Type="http://schemas.openxmlformats.org/officeDocument/2006/relationships/image" Target="../media/image11.jpeg"/></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1.jpeg"/><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image" Target="../media/image13.jpeg"/><Relationship Id="rId9" Type="http://schemas.openxmlformats.org/officeDocument/2006/relationships/image" Target="../media/image6.jpeg"/><Relationship Id="rId14"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13.jpeg"/><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13.jpeg"/><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13.jpeg"/><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13.jpeg"/><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477054"/>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MISTI </a:t>
            </a:r>
            <a:r>
              <a:rPr lang="fr-FR" sz="500" dirty="0" err="1"/>
              <a:t>Ref</a:t>
            </a:r>
            <a:r>
              <a:rPr lang="fr-FR" sz="500" dirty="0"/>
              <a:t>. 5MIP150 (Gris/Orange), </a:t>
            </a:r>
            <a:r>
              <a:rPr lang="fr-FR" sz="500" dirty="0" err="1"/>
              <a:t>Ref</a:t>
            </a:r>
            <a:r>
              <a:rPr lang="fr-FR" sz="500" dirty="0"/>
              <a:t>. 5MIP050 (Marine/Gris)</a:t>
            </a:r>
          </a:p>
          <a:p>
            <a:r>
              <a:rPr lang="fr-FR" sz="500" dirty="0"/>
              <a:t>Cotte MISTI </a:t>
            </a:r>
            <a:r>
              <a:rPr lang="fr-FR" sz="500" dirty="0" err="1"/>
              <a:t>Ref</a:t>
            </a:r>
            <a:r>
              <a:rPr lang="fr-FR" sz="500" dirty="0"/>
              <a:t>. 5MIB150 (Gris/Orange), </a:t>
            </a:r>
            <a:r>
              <a:rPr lang="fr-FR" sz="500" dirty="0" err="1"/>
              <a:t>Ref</a:t>
            </a:r>
            <a:r>
              <a:rPr lang="fr-FR" sz="500" dirty="0"/>
              <a:t>. 5MIB050 (Marine/Gris)</a:t>
            </a:r>
          </a:p>
          <a:p>
            <a:r>
              <a:rPr lang="fr-FR" sz="500" b="1" dirty="0"/>
              <a:t>60% Coton, 40% Polyester, 245g/m²</a:t>
            </a:r>
          </a:p>
        </p:txBody>
      </p:sp>
      <p:sp>
        <p:nvSpPr>
          <p:cNvPr id="20" name="ZoneTexte 19"/>
          <p:cNvSpPr txBox="1"/>
          <p:nvPr/>
        </p:nvSpPr>
        <p:spPr>
          <a:xfrm>
            <a:off x="2488693" y="67489"/>
            <a:ext cx="1880643" cy="276999"/>
          </a:xfrm>
          <a:prstGeom prst="rect">
            <a:avLst/>
          </a:prstGeom>
          <a:noFill/>
          <a:ln w="3175">
            <a:noFill/>
          </a:ln>
        </p:spPr>
        <p:txBody>
          <a:bodyPr wrap="none">
            <a:spAutoFit/>
          </a:bodyPr>
          <a:lstStyle/>
          <a:p>
            <a:pPr algn="ctr"/>
            <a:r>
              <a:rPr lang="en-GB" sz="1200" b="1" dirty="0" err="1"/>
              <a:t>Pantalon</a:t>
            </a:r>
            <a:r>
              <a:rPr lang="en-GB" sz="1200" b="1" dirty="0"/>
              <a:t> &amp; </a:t>
            </a:r>
            <a:r>
              <a:rPr lang="en-GB" sz="1200" b="1" dirty="0" err="1"/>
              <a:t>Cotte</a:t>
            </a:r>
            <a:r>
              <a:rPr lang="en-GB" sz="1200" b="1" dirty="0"/>
              <a:t> MISTI</a:t>
            </a:r>
            <a:endParaRPr lang="en-GB" sz="3600" dirty="0"/>
          </a:p>
        </p:txBody>
      </p:sp>
      <p:grpSp>
        <p:nvGrpSpPr>
          <p:cNvPr id="21" name="Groupe 20"/>
          <p:cNvGrpSpPr/>
          <p:nvPr/>
        </p:nvGrpSpPr>
        <p:grpSpPr>
          <a:xfrm>
            <a:off x="302349" y="1213913"/>
            <a:ext cx="6418388" cy="5860643"/>
            <a:chOff x="979046" y="714399"/>
            <a:chExt cx="5289168" cy="7356495"/>
          </a:xfrm>
        </p:grpSpPr>
        <p:sp>
          <p:nvSpPr>
            <p:cNvPr id="22" name="Rectangle 21"/>
            <p:cNvSpPr/>
            <p:nvPr/>
          </p:nvSpPr>
          <p:spPr>
            <a:xfrm>
              <a:off x="979046" y="714399"/>
              <a:ext cx="5287981" cy="7356495"/>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endParaRPr lang="en-GB" sz="300" b="1" dirty="0">
                <a:latin typeface="Calibri"/>
                <a:cs typeface="Calibri"/>
              </a:endParaRP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Pantalons</a:t>
              </a:r>
              <a:r>
                <a:rPr lang="en-GB" sz="600" b="1" dirty="0">
                  <a:latin typeface="Calibri"/>
                  <a:cs typeface="Calibri"/>
                </a:rPr>
                <a:t> &amp; </a:t>
              </a:r>
              <a:r>
                <a:rPr lang="en-GB" sz="600" b="1" dirty="0" err="1">
                  <a:latin typeface="Calibri"/>
                  <a:cs typeface="Calibri"/>
                </a:rPr>
                <a:t>Cotte</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a:t>
              </a:r>
              <a:r>
                <a:rPr lang="en-GB" sz="600" dirty="0" err="1">
                  <a:latin typeface="Calibri" panose="020F0502020204030204" pitchFamily="34" charset="0"/>
                  <a:cs typeface="Calibri" panose="020F0502020204030204" pitchFamily="34" charset="0"/>
                </a:rPr>
                <a:t>selon</a:t>
              </a:r>
              <a:r>
                <a:rPr lang="en-GB" sz="600" dirty="0">
                  <a:latin typeface="Calibri" panose="020F0502020204030204" pitchFamily="34" charset="0"/>
                  <a:cs typeface="Calibri" panose="020F0502020204030204" pitchFamily="34" charset="0"/>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en-GB" sz="600" dirty="0" err="1">
                  <a:latin typeface="Calibri" panose="020F0502020204030204" pitchFamily="34" charset="0"/>
                  <a:cs typeface="Calibri" panose="020F0502020204030204" pitchFamily="34" charset="0"/>
                </a:rPr>
                <a:t>Pantalon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5MIP150</a:t>
              </a:r>
              <a:r>
                <a:rPr lang="fr-FR" sz="600" dirty="0"/>
                <a:t> </a:t>
              </a:r>
              <a:r>
                <a:rPr lang="fr-FR" sz="600" dirty="0">
                  <a:latin typeface="Calibri" panose="020F0502020204030204" pitchFamily="34" charset="0"/>
                  <a:cs typeface="Calibri" panose="020F0502020204030204" pitchFamily="34" charset="0"/>
                </a:rPr>
                <a:t>(Gris/Orange), 5MIP050 (Marine/Gris) </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Cotte</a:t>
              </a:r>
              <a:r>
                <a:rPr lang="en-GB" sz="600" dirty="0">
                  <a:latin typeface="Calibri" panose="020F0502020204030204" pitchFamily="34" charset="0"/>
                  <a:cs typeface="Calibri" panose="020F0502020204030204" pitchFamily="34" charset="0"/>
                </a:rPr>
                <a:t> 5MIB150</a:t>
              </a:r>
              <a:r>
                <a:rPr lang="fr-FR" sz="600" dirty="0">
                  <a:latin typeface="Calibri" panose="020F0502020204030204" pitchFamily="34" charset="0"/>
                  <a:cs typeface="Calibri" panose="020F0502020204030204" pitchFamily="34" charset="0"/>
                </a:rPr>
                <a:t> (Gris/Orange),</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5MIB050</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(Marine/Gris)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 Niveau 0 </a:t>
              </a:r>
              <a:r>
                <a:rPr lang="en-GB" sz="600" dirty="0">
                  <a:latin typeface="Calibri" panose="020F0502020204030204" pitchFamily="34" charset="0"/>
                  <a:cs typeface="Calibri" panose="020F0502020204030204" pitchFamily="34" charset="0"/>
                </a:rPr>
                <a:t>(Applicable avec genouillères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endParaRPr lang="en-GB" sz="600" b="1" dirty="0">
                <a:latin typeface="Calibri"/>
                <a:cs typeface="Calibri"/>
              </a:endParaRPr>
            </a:p>
            <a:p>
              <a:r>
                <a:rPr lang="en-GB" sz="600" b="1" dirty="0">
                  <a:latin typeface="Calibri"/>
                  <a:cs typeface="Calibri"/>
                </a:rPr>
                <a:t>Consignes de lavage et d'entretien :</a:t>
              </a:r>
              <a:endParaRPr lang="en-GB" sz="600" dirty="0">
                <a:latin typeface="Calibri"/>
                <a:cs typeface="Calibri"/>
              </a:endParaRP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endParaRPr lang="en-GB" sz="600" dirty="0">
                <a:latin typeface="Calibri"/>
                <a:cs typeface="Calibri"/>
              </a:endParaRPr>
            </a:p>
            <a:p>
              <a:r>
                <a:rPr lang="en-GB" sz="600" dirty="0" err="1">
                  <a:latin typeface="Calibri"/>
                  <a:cs typeface="Calibri"/>
                </a:rPr>
                <a:t>Séchage</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modérée</a:t>
              </a:r>
              <a:r>
                <a:rPr lang="en-GB" sz="600" dirty="0">
                  <a:latin typeface="Calibri"/>
                  <a:cs typeface="Calibri"/>
                </a:rPr>
                <a:t> </a:t>
              </a:r>
              <a:r>
                <a:rPr lang="en-GB" sz="600" dirty="0" err="1">
                  <a:latin typeface="Calibri"/>
                  <a:cs typeface="Calibri"/>
                </a:rPr>
                <a:t>autorisé</a:t>
              </a:r>
              <a:r>
                <a:rPr lang="en-GB" sz="600" dirty="0">
                  <a:latin typeface="Calibri"/>
                  <a:cs typeface="Calibri"/>
                </a:rPr>
                <a:t> (60°C maximum)</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a:t>
              </a:r>
              <a:r>
                <a:rPr lang="en-GB" sz="600" dirty="0" err="1">
                  <a:latin typeface="Calibri"/>
                  <a:cs typeface="Calibri"/>
                </a:rPr>
                <a:t>nettoyage</a:t>
              </a:r>
              <a:r>
                <a:rPr lang="en-GB" sz="600" dirty="0">
                  <a:latin typeface="Calibri"/>
                  <a:cs typeface="Calibri"/>
                </a:rPr>
                <a:t> à sec avec </a:t>
              </a:r>
              <a:r>
                <a:rPr lang="en-GB" sz="600" dirty="0" err="1">
                  <a:latin typeface="Calibri"/>
                  <a:cs typeface="Calibri"/>
                </a:rPr>
                <a:t>solvants</a:t>
              </a:r>
              <a:r>
                <a:rPr lang="en-GB" sz="600" dirty="0">
                  <a:latin typeface="Calibri"/>
                  <a:cs typeface="Calibri"/>
                </a:rPr>
                <a:t> </a:t>
              </a:r>
              <a:r>
                <a:rPr lang="en-GB" sz="600" dirty="0" err="1">
                  <a:latin typeface="Calibri"/>
                  <a:cs typeface="Calibri"/>
                </a:rPr>
                <a:t>usuels</a:t>
              </a:r>
              <a:r>
                <a:rPr lang="en-GB" sz="600" dirty="0">
                  <a:latin typeface="Calibri"/>
                  <a:cs typeface="Calibri"/>
                </a:rPr>
                <a:t> </a:t>
              </a:r>
              <a:r>
                <a:rPr lang="en-GB" sz="600" dirty="0" err="1">
                  <a:latin typeface="Calibri"/>
                  <a:cs typeface="Calibri"/>
                </a:rPr>
                <a:t>autorisé</a:t>
              </a:r>
              <a:r>
                <a:rPr lang="en-GB" sz="600" dirty="0">
                  <a:latin typeface="Calibri"/>
                  <a:cs typeface="Calibri"/>
                </a:rPr>
                <a:t>. </a:t>
              </a:r>
            </a:p>
            <a:p>
              <a:r>
                <a:rPr lang="en-GB" sz="600" dirty="0" err="1">
                  <a:latin typeface="Calibri"/>
                  <a:cs typeface="Calibri"/>
                </a:rPr>
                <a:t>Repasser</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moyenne</a:t>
              </a:r>
              <a:r>
                <a:rPr lang="en-GB" sz="600" dirty="0">
                  <a:latin typeface="Calibri"/>
                  <a:cs typeface="Calibri"/>
                </a:rPr>
                <a:t> (</a:t>
              </a:r>
              <a:r>
                <a:rPr lang="en-GB" sz="600" dirty="0" err="1">
                  <a:latin typeface="Calibri"/>
                  <a:cs typeface="Calibri"/>
                </a:rPr>
                <a:t>inférieure</a:t>
              </a:r>
              <a:r>
                <a:rPr lang="en-GB" sz="600" dirty="0">
                  <a:latin typeface="Calibri"/>
                  <a:cs typeface="Calibri"/>
                </a:rPr>
                <a:t> à 150°C).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a:latin typeface="Calibri"/>
                  <a:cs typeface="Calibri"/>
                </a:rPr>
                <a:t>Reparation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IFTH N°0072.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163823465"/>
              </p:ext>
            </p:extLst>
          </p:nvPr>
        </p:nvGraphicFramePr>
        <p:xfrm>
          <a:off x="2212756" y="7190344"/>
          <a:ext cx="3883244" cy="548640"/>
        </p:xfrm>
        <a:graphic>
          <a:graphicData uri="http://schemas.openxmlformats.org/drawingml/2006/table">
            <a:tbl>
              <a:tblPr firstRow="1" bandRow="1">
                <a:effectLst/>
                <a:tableStyleId>{5C22544A-7EE6-4342-B048-85BDC9FD1C3A}</a:tableStyleId>
              </a:tblPr>
              <a:tblGrid>
                <a:gridCol w="2130644">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1608204"/>
            <a:ext cx="180000" cy="180000"/>
          </a:xfrm>
          <a:prstGeom prst="rect">
            <a:avLst/>
          </a:prstGeom>
        </p:spPr>
      </p:pic>
      <p:grpSp>
        <p:nvGrpSpPr>
          <p:cNvPr id="25" name="Groupe 24">
            <a:extLst>
              <a:ext uri="{FF2B5EF4-FFF2-40B4-BE49-F238E27FC236}">
                <a16:creationId xmlns:a16="http://schemas.microsoft.com/office/drawing/2014/main" xmlns="" id="{35DBC18F-F8DC-4AE9-8AD0-596D7BEA7FEA}"/>
              </a:ext>
            </a:extLst>
          </p:cNvPr>
          <p:cNvGrpSpPr/>
          <p:nvPr/>
        </p:nvGrpSpPr>
        <p:grpSpPr>
          <a:xfrm>
            <a:off x="3833785" y="3276600"/>
            <a:ext cx="1384012" cy="236899"/>
            <a:chOff x="637356" y="2836135"/>
            <a:chExt cx="1737256" cy="297363"/>
          </a:xfrm>
        </p:grpSpPr>
        <p:grpSp>
          <p:nvGrpSpPr>
            <p:cNvPr id="28" name="Groupe 27">
              <a:extLst>
                <a:ext uri="{FF2B5EF4-FFF2-40B4-BE49-F238E27FC236}">
                  <a16:creationId xmlns:a16="http://schemas.microsoft.com/office/drawing/2014/main" xmlns="" id="{509ED857-AC26-4A4E-BAF9-AC199BF2D59F}"/>
                </a:ext>
              </a:extLst>
            </p:cNvPr>
            <p:cNvGrpSpPr/>
            <p:nvPr/>
          </p:nvGrpSpPr>
          <p:grpSpPr>
            <a:xfrm>
              <a:off x="702350" y="2836135"/>
              <a:ext cx="1672262" cy="297363"/>
              <a:chOff x="682021" y="2758182"/>
              <a:chExt cx="1672262" cy="297363"/>
            </a:xfrm>
          </p:grpSpPr>
          <p:grpSp>
            <p:nvGrpSpPr>
              <p:cNvPr id="31" name="Groupe 34">
                <a:extLst>
                  <a:ext uri="{FF2B5EF4-FFF2-40B4-BE49-F238E27FC236}">
                    <a16:creationId xmlns:a16="http://schemas.microsoft.com/office/drawing/2014/main" xmlns="" id="{6C021ABA-24E7-4F4A-8462-8999251194F1}"/>
                  </a:ext>
                </a:extLst>
              </p:cNvPr>
              <p:cNvGrpSpPr/>
              <p:nvPr/>
            </p:nvGrpSpPr>
            <p:grpSpPr>
              <a:xfrm>
                <a:off x="682021" y="2758182"/>
                <a:ext cx="1564997" cy="280574"/>
                <a:chOff x="1151830" y="2655416"/>
                <a:chExt cx="1564997" cy="280574"/>
              </a:xfrm>
            </p:grpSpPr>
            <p:pic>
              <p:nvPicPr>
                <p:cNvPr id="36" name="Image 37">
                  <a:extLst>
                    <a:ext uri="{FF2B5EF4-FFF2-40B4-BE49-F238E27FC236}">
                      <a16:creationId xmlns:a16="http://schemas.microsoft.com/office/drawing/2014/main" xmlns="" id="{C6E17A20-39C9-435B-8C5F-081E68F8F92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39" name="Image 44">
                  <a:extLst>
                    <a:ext uri="{FF2B5EF4-FFF2-40B4-BE49-F238E27FC236}">
                      <a16:creationId xmlns:a16="http://schemas.microsoft.com/office/drawing/2014/main" xmlns="" id="{7448848E-25B4-4594-943B-FC93463A63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40" name="Image 45">
                  <a:extLst>
                    <a:ext uri="{FF2B5EF4-FFF2-40B4-BE49-F238E27FC236}">
                      <a16:creationId xmlns:a16="http://schemas.microsoft.com/office/drawing/2014/main" xmlns="" id="{78CDE9D6-8F29-4365-AF8A-44A91BAB4BB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41" name="Image 46">
                  <a:extLst>
                    <a:ext uri="{FF2B5EF4-FFF2-40B4-BE49-F238E27FC236}">
                      <a16:creationId xmlns:a16="http://schemas.microsoft.com/office/drawing/2014/main" xmlns="" id="{8F7B0CC1-2D01-4708-A130-CB874FF22D2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42" name="Image 47">
                  <a:extLst>
                    <a:ext uri="{FF2B5EF4-FFF2-40B4-BE49-F238E27FC236}">
                      <a16:creationId xmlns:a16="http://schemas.microsoft.com/office/drawing/2014/main" xmlns="" id="{EDB34E51-B2C7-4164-83E2-A69F0769836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32" name="Rectangle 31">
                <a:extLst>
                  <a:ext uri="{FF2B5EF4-FFF2-40B4-BE49-F238E27FC236}">
                    <a16:creationId xmlns:a16="http://schemas.microsoft.com/office/drawing/2014/main" xmlns="" id="{8F6F15DB-3BBC-470A-9ABC-00A171A42BCA}"/>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3" name="Image 32">
                <a:extLst>
                  <a:ext uri="{FF2B5EF4-FFF2-40B4-BE49-F238E27FC236}">
                    <a16:creationId xmlns:a16="http://schemas.microsoft.com/office/drawing/2014/main" xmlns="" id="{06DC317D-E631-48D1-817B-50D12124D19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34" name="Image 33">
                <a:extLst>
                  <a:ext uri="{FF2B5EF4-FFF2-40B4-BE49-F238E27FC236}">
                    <a16:creationId xmlns:a16="http://schemas.microsoft.com/office/drawing/2014/main" xmlns="" id="{94467C31-9F7E-4853-8E49-5919096E809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35" name="Image 34">
                <a:extLst>
                  <a:ext uri="{FF2B5EF4-FFF2-40B4-BE49-F238E27FC236}">
                    <a16:creationId xmlns:a16="http://schemas.microsoft.com/office/drawing/2014/main" xmlns="" id="{5196844A-8FF8-433B-A63D-A08E872C736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29" name="Rectangle 28">
              <a:extLst>
                <a:ext uri="{FF2B5EF4-FFF2-40B4-BE49-F238E27FC236}">
                  <a16:creationId xmlns:a16="http://schemas.microsoft.com/office/drawing/2014/main" xmlns="" id="{1EE888E9-C779-4047-B9D5-DF04D053E4C5}"/>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0" name="Image 29">
              <a:extLst>
                <a:ext uri="{FF2B5EF4-FFF2-40B4-BE49-F238E27FC236}">
                  <a16:creationId xmlns:a16="http://schemas.microsoft.com/office/drawing/2014/main" xmlns="" id="{8C66F765-9245-4735-A83E-BB51EF9DB309}"/>
                </a:ext>
              </a:extLst>
            </p:cNvPr>
            <p:cNvPicPr/>
            <p:nvPr/>
          </p:nvPicPr>
          <p:blipFill>
            <a:blip r:embed="rId13"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43" name="Tableau 42">
            <a:extLst>
              <a:ext uri="{FF2B5EF4-FFF2-40B4-BE49-F238E27FC236}">
                <a16:creationId xmlns:a16="http://schemas.microsoft.com/office/drawing/2014/main" xmlns="" id="{115F4F2B-A4FA-4099-9171-1358BCB0F78E}"/>
              </a:ext>
            </a:extLst>
          </p:cNvPr>
          <p:cNvGraphicFramePr>
            <a:graphicFrameLocks noGrp="1"/>
          </p:cNvGraphicFramePr>
          <p:nvPr>
            <p:extLst>
              <p:ext uri="{D42A27DB-BD31-4B8C-83A1-F6EECF244321}">
                <p14:modId xmlns:p14="http://schemas.microsoft.com/office/powerpoint/2010/main" val="302471757"/>
              </p:ext>
            </p:extLst>
          </p:nvPr>
        </p:nvGraphicFramePr>
        <p:xfrm>
          <a:off x="2212757" y="8001000"/>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4" name="Image 43">
            <a:extLst>
              <a:ext uri="{FF2B5EF4-FFF2-40B4-BE49-F238E27FC236}">
                <a16:creationId xmlns:a16="http://schemas.microsoft.com/office/drawing/2014/main" xmlns="" id="{2B749634-DD5E-43A2-A3FB-B523C190CAD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66800" y="8080172"/>
            <a:ext cx="918896" cy="154396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xmlns="" id="{B24C5843-CE65-48C2-83CF-16D1E1A8D954}"/>
              </a:ext>
            </a:extLst>
          </p:cNvPr>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ZoneTexte 30">
            <a:extLst>
              <a:ext uri="{FF2B5EF4-FFF2-40B4-BE49-F238E27FC236}">
                <a16:creationId xmlns:a16="http://schemas.microsoft.com/office/drawing/2014/main" xmlns="" id="{C276C34B-58C2-45DB-98DD-BC649DB11FF9}"/>
              </a:ext>
            </a:extLst>
          </p:cNvPr>
          <p:cNvSpPr txBox="1"/>
          <p:nvPr/>
        </p:nvSpPr>
        <p:spPr>
          <a:xfrm>
            <a:off x="2290724" y="67489"/>
            <a:ext cx="2276585" cy="276999"/>
          </a:xfrm>
          <a:prstGeom prst="rect">
            <a:avLst/>
          </a:prstGeom>
          <a:noFill/>
          <a:ln w="3175">
            <a:noFill/>
          </a:ln>
        </p:spPr>
        <p:txBody>
          <a:bodyPr wrap="none">
            <a:spAutoFit/>
          </a:bodyPr>
          <a:lstStyle/>
          <a:p>
            <a:pPr algn="ctr"/>
            <a:r>
              <a:rPr lang="en-US" sz="1200" b="1" dirty="0"/>
              <a:t>πα</a:t>
            </a:r>
            <a:r>
              <a:rPr lang="en-US" sz="1200" b="1" dirty="0" err="1"/>
              <a:t>ντελόνι</a:t>
            </a:r>
            <a:r>
              <a:rPr lang="en-GB" sz="1200" b="1" dirty="0"/>
              <a:t> &amp; </a:t>
            </a:r>
            <a:r>
              <a:rPr lang="el-GR" sz="1200" b="1" dirty="0"/>
              <a:t>ολόσωμη</a:t>
            </a:r>
            <a:r>
              <a:rPr lang="en-GB" sz="1200" b="1" dirty="0"/>
              <a:t> MISTI</a:t>
            </a:r>
            <a:endParaRPr lang="en-GB" sz="3600" dirty="0"/>
          </a:p>
        </p:txBody>
      </p:sp>
      <p:sp>
        <p:nvSpPr>
          <p:cNvPr id="22" name="Rectangle 21"/>
          <p:cNvSpPr/>
          <p:nvPr/>
        </p:nvSpPr>
        <p:spPr>
          <a:xfrm>
            <a:off x="188800" y="1313933"/>
            <a:ext cx="6552568" cy="6010200"/>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&amp;</a:t>
            </a:r>
            <a:r>
              <a:rPr lang="el-GR" sz="600" dirty="0">
                <a:solidFill>
                  <a:srgbClr val="000000"/>
                </a:solidFill>
                <a:cs typeface="Calibri"/>
              </a:rPr>
              <a:t> </a:t>
            </a:r>
            <a:r>
              <a:rPr lang="el-GR" sz="600" b="1" dirty="0">
                <a:latin typeface="Calibri"/>
                <a:cs typeface="Calibri"/>
              </a:rPr>
              <a:t>ολόσωμη φόρμα</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en-GB" sz="600" dirty="0">
                <a:latin typeface="Calibri"/>
                <a:cs typeface="Calibri"/>
              </a:rPr>
              <a:t> </a:t>
            </a:r>
            <a:r>
              <a:rPr lang="fr-FR" sz="600" dirty="0">
                <a:latin typeface="Calibri"/>
                <a:cs typeface="Calibri"/>
              </a:rPr>
              <a:t>5MIP150 (</a:t>
            </a:r>
            <a:r>
              <a:rPr lang="el-GR" sz="600" dirty="0">
                <a:latin typeface="Calibri"/>
                <a:cs typeface="Calibri"/>
              </a:rPr>
              <a:t>Γκρι/Πορτοκαλί</a:t>
            </a:r>
            <a:r>
              <a:rPr lang="fr-FR" sz="600" dirty="0">
                <a:latin typeface="Calibri"/>
                <a:cs typeface="Calibri"/>
              </a:rPr>
              <a:t>),5MIP050 (</a:t>
            </a:r>
            <a:r>
              <a:rPr lang="el-GR" sz="600" dirty="0">
                <a:latin typeface="Calibri"/>
                <a:cs typeface="Calibri"/>
              </a:rPr>
              <a:t>Ναυτικό Μπλε/Γκρι</a:t>
            </a:r>
            <a:r>
              <a:rPr lang="fr-FR" sz="600" dirty="0">
                <a:latin typeface="Calibri"/>
                <a:cs typeface="Calibri"/>
              </a:rPr>
              <a:t>) </a:t>
            </a:r>
            <a:r>
              <a:rPr lang="en-GB" sz="600" dirty="0">
                <a:latin typeface="Calibri"/>
                <a:cs typeface="Calibri"/>
              </a:rPr>
              <a:t>-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a:t>
            </a:r>
            <a:r>
              <a:rPr lang="el-GR" sz="600" dirty="0">
                <a:latin typeface="Calibri"/>
                <a:cs typeface="Calibri"/>
              </a:rPr>
              <a:t>ολόσωμη φόρμα</a:t>
            </a:r>
            <a:r>
              <a:rPr lang="en-GB" sz="600" dirty="0">
                <a:latin typeface="Calibri"/>
                <a:cs typeface="Calibri"/>
              </a:rPr>
              <a:t> MISTI </a:t>
            </a:r>
            <a:r>
              <a:rPr lang="fr-FR" sz="600" dirty="0">
                <a:latin typeface="Calibri"/>
                <a:cs typeface="Calibri"/>
              </a:rPr>
              <a:t>5MIB150 (</a:t>
            </a:r>
            <a:r>
              <a:rPr lang="el-GR" sz="600" dirty="0">
                <a:latin typeface="Calibri"/>
                <a:cs typeface="Calibri"/>
              </a:rPr>
              <a:t>Γκρι/Πορτοκαλί</a:t>
            </a:r>
            <a:r>
              <a:rPr lang="fr-FR" sz="600" dirty="0">
                <a:latin typeface="Calibri"/>
                <a:cs typeface="Calibri"/>
              </a:rPr>
              <a:t>), 5MIB050 (</a:t>
            </a:r>
            <a:r>
              <a:rPr lang="el-GR" sz="600" dirty="0">
                <a:latin typeface="Calibri"/>
                <a:cs typeface="Calibri"/>
              </a:rPr>
              <a:t>Ναυτικό Μπλε/Γκρι</a:t>
            </a:r>
            <a:r>
              <a:rPr lang="pt-PT" sz="600" dirty="0">
                <a:latin typeface="Calibri"/>
                <a:cs typeface="Calibri"/>
              </a:rPr>
              <a:t>)</a:t>
            </a:r>
            <a:r>
              <a:rPr lang="en-GB" sz="600" dirty="0">
                <a:latin typeface="Calibri"/>
                <a:cs typeface="Calibri"/>
              </a:rPr>
              <a:t>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n-US" sz="600" dirty="0">
                <a:latin typeface="Calibri"/>
                <a:cs typeface="Calibri"/>
              </a:rPr>
              <a:t>Επ</a:t>
            </a:r>
            <a:r>
              <a:rPr lang="en-US" sz="600" dirty="0" err="1">
                <a:latin typeface="Calibri"/>
                <a:cs typeface="Calibri"/>
              </a:rPr>
              <a:t>ιτρέ</a:t>
            </a:r>
            <a:r>
              <a:rPr lang="en-US" sz="600" dirty="0">
                <a:latin typeface="Calibri"/>
                <a:cs typeface="Calibri"/>
              </a:rPr>
              <a:t>πεται στέγνωμα σε μέτρια θερμοκρασία (μέγιστη 60 °C)</a:t>
            </a:r>
            <a:endParaRPr lang="fr-FR" sz="600" dirty="0">
              <a:latin typeface="Calibri"/>
              <a:cs typeface="Calibri"/>
            </a:endParaRPr>
          </a:p>
          <a:p>
            <a:r>
              <a:rPr lang="en-US" sz="600" dirty="0" err="1">
                <a:latin typeface="Calibri"/>
                <a:cs typeface="Calibri"/>
              </a:rPr>
              <a:t>Μην</a:t>
            </a:r>
            <a:r>
              <a:rPr lang="en-US" sz="600" dirty="0">
                <a:latin typeface="Calibri"/>
                <a:cs typeface="Calibri"/>
              </a:rPr>
              <a:t> </a:t>
            </a:r>
            <a:r>
              <a:rPr lang="en-US" sz="600" dirty="0" err="1">
                <a:latin typeface="Calibri"/>
                <a:cs typeface="Calibri"/>
              </a:rPr>
              <a:t>κάνετε</a:t>
            </a:r>
            <a:r>
              <a:rPr lang="en-US" sz="600" dirty="0">
                <a:latin typeface="Calibri"/>
                <a:cs typeface="Calibri"/>
              </a:rPr>
              <a:t> </a:t>
            </a:r>
            <a:r>
              <a:rPr lang="en-US" sz="600" dirty="0" err="1">
                <a:latin typeface="Calibri"/>
                <a:cs typeface="Calibri"/>
              </a:rPr>
              <a:t>λεύκ</a:t>
            </a:r>
            <a:r>
              <a:rPr lang="en-US" sz="600" dirty="0">
                <a:latin typeface="Calibri"/>
                <a:cs typeface="Calibri"/>
              </a:rPr>
              <a:t>ανση, επιτρέπεται στεγνό καθάρισμα με κοινούς διαλύτες.</a:t>
            </a:r>
            <a:endParaRPr lang="fr-FR" sz="600" dirty="0">
              <a:latin typeface="Calibri"/>
              <a:cs typeface="Calibri"/>
            </a:endParaRPr>
          </a:p>
          <a:p>
            <a:r>
              <a:rPr lang="en-US" sz="600" dirty="0" err="1">
                <a:latin typeface="Calibri"/>
                <a:cs typeface="Calibri"/>
              </a:rPr>
              <a:t>Σιδέρωμ</a:t>
            </a:r>
            <a:r>
              <a:rPr lang="en-US" sz="600" dirty="0">
                <a:latin typeface="Calibri"/>
                <a:cs typeface="Calibri"/>
              </a:rPr>
              <a:t>α σε μέτρια θερμοκρασία (κάτω των 150 °C).</a:t>
            </a:r>
          </a:p>
          <a:p>
            <a:endParaRPr lang="en-US" sz="6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6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6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600" dirty="0">
              <a:latin typeface="Calibri"/>
              <a:cs typeface="Calibri"/>
            </a:endParaRPr>
          </a:p>
          <a:p>
            <a:pPr>
              <a:spcAft>
                <a:spcPts val="0"/>
              </a:spcAft>
            </a:pPr>
            <a:r>
              <a:rPr lang="en-GB" sz="600" b="1" dirty="0" err="1">
                <a:latin typeface="Calibri"/>
                <a:ea typeface="Calibri"/>
                <a:cs typeface="Calibri"/>
              </a:rPr>
              <a:t>Αν</a:t>
            </a:r>
            <a:r>
              <a:rPr lang="en-GB" sz="600" b="1" dirty="0">
                <a:latin typeface="Calibri"/>
                <a:ea typeface="Calibri"/>
                <a:cs typeface="Calibri"/>
              </a:rPr>
              <a:t>ακύκλωση </a:t>
            </a:r>
          </a:p>
          <a:p>
            <a:pPr>
              <a:spcAft>
                <a:spcPts val="0"/>
              </a:spcAft>
            </a:pPr>
            <a:r>
              <a:rPr lang="en-GB" sz="600" dirty="0" err="1">
                <a:latin typeface="Calibri"/>
                <a:ea typeface="Calibri"/>
                <a:cs typeface="Calibri"/>
              </a:rPr>
              <a:t>Μην</a:t>
            </a:r>
            <a:r>
              <a:rPr lang="en-GB" sz="600" dirty="0">
                <a:latin typeface="Calibri"/>
                <a:ea typeface="Calibri"/>
                <a:cs typeface="Calibri"/>
              </a:rPr>
              <a:t> απ</a:t>
            </a:r>
            <a:r>
              <a:rPr lang="en-GB" sz="600" dirty="0" err="1">
                <a:latin typeface="Calibri"/>
                <a:ea typeface="Calibri"/>
                <a:cs typeface="Calibri"/>
              </a:rPr>
              <a:t>ορρί</a:t>
            </a:r>
            <a:r>
              <a:rPr lang="en-GB" sz="600" dirty="0">
                <a:latin typeface="Calibri"/>
                <a:ea typeface="Calibri"/>
                <a:cs typeface="Calibri"/>
              </a:rPr>
              <a:t>πτετε το ένδυμα μετά τη χρήση.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το</a:t>
            </a:r>
            <a:r>
              <a:rPr lang="en-GB" sz="600" dirty="0">
                <a:latin typeface="Calibri"/>
                <a:ea typeface="Calibri"/>
                <a:cs typeface="Calibri"/>
              </a:rPr>
              <a:t> </a:t>
            </a:r>
            <a:r>
              <a:rPr lang="en-GB" sz="600" dirty="0" err="1">
                <a:latin typeface="Calibri"/>
                <a:ea typeface="Calibri"/>
                <a:cs typeface="Calibri"/>
              </a:rPr>
              <a:t>ένδυμ</a:t>
            </a:r>
            <a:r>
              <a:rPr lang="en-GB" sz="600" dirty="0">
                <a:latin typeface="Calibri"/>
                <a:ea typeface="Calibri"/>
                <a:cs typeface="Calibri"/>
              </a:rPr>
              <a:t>α δεν είναι μολυσμένο, μπορεί να ακολουθήσει μια συμβατική αλυσίδα ανακύκλωσης υφασμάτων.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έχει</a:t>
            </a:r>
            <a:r>
              <a:rPr lang="en-GB" sz="600" dirty="0">
                <a:latin typeface="Calibri"/>
                <a:ea typeface="Calibri"/>
                <a:cs typeface="Calibri"/>
              </a:rPr>
              <a:t> </a:t>
            </a:r>
            <a:r>
              <a:rPr lang="en-GB" sz="600" dirty="0" err="1">
                <a:latin typeface="Calibri"/>
                <a:ea typeface="Calibri"/>
                <a:cs typeface="Calibri"/>
              </a:rPr>
              <a:t>μολυνθεί</a:t>
            </a:r>
            <a:r>
              <a:rPr lang="en-GB" sz="600" dirty="0">
                <a:latin typeface="Calibri"/>
                <a:ea typeface="Calibri"/>
                <a:cs typeface="Calibri"/>
              </a:rPr>
              <a:t> από </a:t>
            </a:r>
            <a:r>
              <a:rPr lang="en-GB" sz="600" dirty="0" err="1">
                <a:latin typeface="Calibri"/>
                <a:ea typeface="Calibri"/>
                <a:cs typeface="Calibri"/>
              </a:rPr>
              <a:t>ρύ</a:t>
            </a:r>
            <a:r>
              <a:rPr lang="en-GB" sz="600" dirty="0">
                <a:latin typeface="Calibri"/>
                <a:ea typeface="Calibri"/>
                <a:cs typeface="Calibri"/>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600" dirty="0">
              <a:latin typeface="Calibri"/>
              <a:cs typeface="Calibri"/>
            </a:endParaRPr>
          </a:p>
          <a:p>
            <a:r>
              <a:rPr lang="en-GB" sz="600" b="1" dirty="0" err="1">
                <a:latin typeface="Calibri"/>
                <a:cs typeface="Calibri"/>
              </a:rPr>
              <a:t>Συστάσεις</a:t>
            </a:r>
            <a:r>
              <a:rPr lang="en-GB" sz="600" b="1" dirty="0">
                <a:latin typeface="Calibri"/>
                <a:cs typeface="Calibri"/>
              </a:rPr>
              <a:t> :</a:t>
            </a:r>
          </a:p>
          <a:p>
            <a:r>
              <a:rPr lang="el-GR" sz="600" dirty="0">
                <a:latin typeface="Calibri"/>
                <a:cs typeface="Calibri"/>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t>La face o</a:t>
            </a:r>
            <a:r>
              <a:rPr lang="el-GR" altLang="fr-FR" sz="600" dirty="0"/>
              <a:t>ù </a:t>
            </a:r>
            <a:r>
              <a:rPr lang="en-GB" altLang="fr-FR" sz="600" dirty="0" err="1"/>
              <a:t>il</a:t>
            </a:r>
            <a:r>
              <a:rPr lang="en-GB" altLang="fr-FR" sz="600" dirty="0"/>
              <a:t> </a:t>
            </a:r>
            <a:r>
              <a:rPr lang="en-GB" altLang="fr-FR" sz="600" dirty="0" err="1"/>
              <a:t>est</a:t>
            </a:r>
            <a:r>
              <a:rPr lang="en-GB" altLang="fr-FR" sz="600" dirty="0"/>
              <a:t> </a:t>
            </a:r>
            <a:r>
              <a:rPr lang="en-GB" altLang="fr-FR" sz="600" dirty="0" err="1"/>
              <a:t>marqu</a:t>
            </a:r>
            <a:r>
              <a:rPr lang="el-GR" altLang="fr-FR" sz="600" dirty="0"/>
              <a:t>é «</a:t>
            </a:r>
            <a:r>
              <a:rPr lang="en-GB" altLang="fr-FR" sz="600" dirty="0"/>
              <a:t> INTERIEUR</a:t>
            </a:r>
            <a:r>
              <a:rPr lang="el-GR" altLang="fr-FR" sz="600" dirty="0"/>
              <a:t> / </a:t>
            </a:r>
            <a:r>
              <a:rPr lang="en-GB" altLang="fr-FR" sz="600" dirty="0"/>
              <a:t>INSIDE</a:t>
            </a:r>
            <a:r>
              <a:rPr lang="el-GR" altLang="fr-FR" sz="600" dirty="0"/>
              <a:t> / </a:t>
            </a:r>
            <a:r>
              <a:rPr lang="en-GB" altLang="fr-FR" sz="600" dirty="0"/>
              <a:t>INNERE</a:t>
            </a:r>
            <a:r>
              <a:rPr lang="el-GR" altLang="fr-FR" sz="600" dirty="0"/>
              <a:t> / </a:t>
            </a:r>
            <a:r>
              <a:rPr lang="en-GB" altLang="fr-FR" sz="600" dirty="0"/>
              <a:t>INTERIOR </a:t>
            </a:r>
            <a:r>
              <a:rPr lang="el-GR" altLang="fr-FR" sz="600" dirty="0"/>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p>
          <a:p>
            <a:r>
              <a:rPr lang="en-US" sz="600" dirty="0" err="1"/>
              <a:t>Αυτά</a:t>
            </a:r>
            <a:r>
              <a:rPr lang="en-US" sz="600" dirty="0"/>
              <a:t> τα </a:t>
            </a:r>
            <a:r>
              <a:rPr lang="en-US" sz="600" dirty="0" err="1"/>
              <a:t>ενδύμ</a:t>
            </a:r>
            <a:r>
              <a:rPr lang="en-US" sz="600" dirty="0"/>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t>Οι</a:t>
            </a:r>
            <a:r>
              <a:rPr lang="en-US" sz="600" dirty="0"/>
              <a:t> </a:t>
            </a:r>
            <a:r>
              <a:rPr lang="en-US" sz="600" dirty="0" err="1"/>
              <a:t>δι</a:t>
            </a:r>
            <a:r>
              <a:rPr lang="en-US" sz="600" dirty="0"/>
              <a:t>αστάσεις της επιγονατίδας εγγυώνται την προστασία των γονάτων κατά τη διάρκεια των κινήσεων. </a:t>
            </a:r>
            <a:r>
              <a:rPr lang="en-US" sz="600" dirty="0" err="1"/>
              <a:t>Λυγίστε</a:t>
            </a:r>
            <a:r>
              <a:rPr lang="en-US" sz="600" dirty="0"/>
              <a:t> </a:t>
            </a:r>
            <a:r>
              <a:rPr lang="en-US" sz="600" dirty="0" err="1"/>
              <a:t>την</a:t>
            </a:r>
            <a:r>
              <a:rPr lang="en-US" sz="600" dirty="0"/>
              <a:t> επ</a:t>
            </a:r>
            <a:r>
              <a:rPr lang="en-US" sz="600" dirty="0" err="1"/>
              <a:t>ιγον</a:t>
            </a:r>
            <a:r>
              <a:rPr lang="en-US" sz="600" dirty="0"/>
              <a:t>ατίδα, σύρετέ τη στην τσέπη του γονάτου και ελευθερώστε τις άκρες.</a:t>
            </a:r>
            <a:endParaRPr lang="fr-FR" sz="600" dirty="0"/>
          </a:p>
          <a:p>
            <a:r>
              <a:rPr lang="en-US" sz="600" dirty="0"/>
              <a:t>Η επ</a:t>
            </a:r>
            <a:r>
              <a:rPr lang="en-US" sz="600" dirty="0" err="1"/>
              <a:t>ιγον</a:t>
            </a:r>
            <a:r>
              <a:rPr lang="en-US" sz="600" dirty="0"/>
              <a:t>ατίδα παραμένει στη θέση της στο ένδυμα σε υποθετικές επαγγελματικές κινήσεις (γονατιστά και κίνηση στα γόνατα).</a:t>
            </a:r>
            <a:endParaRPr lang="fr-FR" sz="600" dirty="0"/>
          </a:p>
          <a:p>
            <a:endParaRPr lang="en-GB" sz="600" dirty="0">
              <a:latin typeface="Calibri"/>
              <a:cs typeface="Calibri"/>
            </a:endParaRPr>
          </a:p>
          <a:p>
            <a:pPr eaLnBrk="1" hangingPunct="1">
              <a:lnSpc>
                <a:spcPct val="92000"/>
              </a:lnSpc>
            </a:pPr>
            <a:r>
              <a:rPr lang="el-GR" altLang="fr-FR" sz="600" b="1" dirty="0">
                <a:latin typeface="Calibri"/>
                <a:cs typeface="Calibri"/>
              </a:rPr>
              <a:t>Προσοχη</a:t>
            </a:r>
            <a:r>
              <a:rPr lang="el-GR" altLang="fr-FR" sz="600" dirty="0"/>
              <a:t>: </a:t>
            </a:r>
            <a:endParaRPr lang="fr-FR" altLang="fr-FR" sz="600" dirty="0"/>
          </a:p>
          <a:p>
            <a:pPr eaLnBrk="1" hangingPunct="1">
              <a:lnSpc>
                <a:spcPct val="92000"/>
              </a:lnSpc>
            </a:pPr>
            <a:r>
              <a:rPr lang="el-GR" altLang="fr-FR" sz="600" dirty="0"/>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p>
          <a:p>
            <a:pPr>
              <a:lnSpc>
                <a:spcPct val="92000"/>
              </a:lnSpc>
            </a:pPr>
            <a:r>
              <a:rPr lang="el-GR" altLang="fr-FR" sz="600" dirty="0"/>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t> </a:t>
            </a:r>
            <a:r>
              <a:rPr lang="en-US" sz="600" dirty="0"/>
              <a:t>ή ια</a:t>
            </a:r>
            <a:r>
              <a:rPr lang="en-US" sz="600" dirty="0" err="1"/>
              <a:t>τρικές</a:t>
            </a:r>
            <a:r>
              <a:rPr lang="en-US" sz="600" dirty="0"/>
              <a:t> </a:t>
            </a:r>
            <a:r>
              <a:rPr lang="en-US" sz="600" dirty="0" err="1"/>
              <a:t>εφ</a:t>
            </a:r>
            <a:r>
              <a:rPr lang="en-US" sz="600" dirty="0"/>
              <a:t>αρμογές.</a:t>
            </a:r>
          </a:p>
          <a:p>
            <a:pPr>
              <a:lnSpc>
                <a:spcPct val="92000"/>
              </a:lnSpc>
            </a:pPr>
            <a:r>
              <a:rPr lang="el-GR" altLang="fr-FR" sz="600" dirty="0"/>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600" b="1" dirty="0">
              <a:latin typeface="Calibri"/>
              <a:cs typeface="Calibri"/>
            </a:endParaRPr>
          </a:p>
          <a:p>
            <a:r>
              <a:rPr lang="en-GB" sz="600" b="1" dirty="0" err="1">
                <a:latin typeface="Calibri"/>
                <a:cs typeface="Calibri"/>
              </a:rPr>
              <a:t>Δήλωση</a:t>
            </a:r>
            <a:r>
              <a:rPr lang="en-GB" sz="600" b="1" dirty="0">
                <a:latin typeface="Calibri"/>
                <a:cs typeface="Calibri"/>
              </a:rPr>
              <a:t> : </a:t>
            </a:r>
            <a:endParaRPr lang="el-GR" sz="600" dirty="0">
              <a:latin typeface="Calibri"/>
              <a:cs typeface="Calibri"/>
            </a:endParaRPr>
          </a:p>
          <a:p>
            <a:r>
              <a:rPr lang="el-GR" sz="600" dirty="0">
                <a:latin typeface="Calibri"/>
                <a:cs typeface="Calibri"/>
              </a:rPr>
              <a:t>Η σήμανση CE που τοποθετείται σε αυτό το γάντι σημαίνει ότι τηρούνται οι βασικές απαιτήσεις του κανονισμού 2016/425.</a:t>
            </a:r>
            <a:r>
              <a:rPr lang="fr-FR" sz="600" dirty="0">
                <a:latin typeface="Calibri"/>
                <a:cs typeface="Calibri"/>
              </a:rPr>
              <a:t> La déclaration de conformité et disponible sur le site internet : voir **.</a:t>
            </a:r>
            <a:endParaRPr lang="en-GB" sz="600" dirty="0">
              <a:latin typeface="Calibri"/>
              <a:cs typeface="Calibri"/>
            </a:endParaRPr>
          </a:p>
        </p:txBody>
      </p:sp>
      <p:sp>
        <p:nvSpPr>
          <p:cNvPr id="23" name="Text Box 233"/>
          <p:cNvSpPr txBox="1">
            <a:spLocks noChangeArrowheads="1"/>
          </p:cNvSpPr>
          <p:nvPr/>
        </p:nvSpPr>
        <p:spPr bwMode="auto">
          <a:xfrm>
            <a:off x="6463976" y="1313933"/>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380355653"/>
              </p:ext>
            </p:extLst>
          </p:nvPr>
        </p:nvGraphicFramePr>
        <p:xfrm>
          <a:off x="1752599" y="7404523"/>
          <a:ext cx="4230575" cy="646936"/>
        </p:xfrm>
        <a:graphic>
          <a:graphicData uri="http://schemas.openxmlformats.org/drawingml/2006/table">
            <a:tbl>
              <a:tblPr firstRow="1" bandRow="1">
                <a:effectLst/>
                <a:tableStyleId>{5C22544A-7EE6-4342-B048-85BDC9FD1C3A}</a:tableStyleId>
              </a:tblPr>
              <a:tblGrid>
                <a:gridCol w="2057401">
                  <a:extLst>
                    <a:ext uri="{9D8B030D-6E8A-4147-A177-3AD203B41FA5}">
                      <a16:colId xmlns:a16="http://schemas.microsoft.com/office/drawing/2014/main" xmlns="" val="20000"/>
                    </a:ext>
                  </a:extLst>
                </a:gridCol>
                <a:gridCol w="2173174">
                  <a:extLst>
                    <a:ext uri="{9D8B030D-6E8A-4147-A177-3AD203B41FA5}">
                      <a16:colId xmlns:a16="http://schemas.microsoft.com/office/drawing/2014/main" xmlns="" val="20001"/>
                    </a:ext>
                  </a:extLst>
                </a:gridCol>
              </a:tblGrid>
              <a:tr h="189736">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262725">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algn="ctr"/>
            <a:r>
              <a:rPr lang="fr-FR" sz="800" dirty="0" smtClean="0">
                <a:latin typeface="Calibri"/>
                <a:cs typeface="Calibri"/>
              </a:rPr>
              <a:t>v.20200106</a:t>
            </a:r>
            <a:endParaRPr lang="fr-FR" sz="800" dirty="0">
              <a:latin typeface="Calibri"/>
              <a:cs typeface="Calibri"/>
            </a:endParaRPr>
          </a:p>
        </p:txBody>
      </p:sp>
      <p:sp>
        <p:nvSpPr>
          <p:cNvPr id="48" name="ZoneTexte 47"/>
          <p:cNvSpPr txBox="1"/>
          <p:nvPr/>
        </p:nvSpPr>
        <p:spPr>
          <a:xfrm>
            <a:off x="149884" y="526776"/>
            <a:ext cx="3037816" cy="677108"/>
          </a:xfrm>
          <a:prstGeom prst="rect">
            <a:avLst/>
          </a:prstGeom>
          <a:noFill/>
        </p:spPr>
        <p:txBody>
          <a:bodyPr wrap="square">
            <a:spAutoFit/>
          </a:bodyPr>
          <a:lstStyle/>
          <a:p>
            <a:r>
              <a:rPr lang="en-GB" sz="800" b="1" u="sng" dirty="0">
                <a:latin typeface="Calibri"/>
                <a:cs typeface="Calibri"/>
              </a:rPr>
              <a:t>ΕΓΧΕΙΡΙΔΙΟ ΧΡΗΣΤΗ</a:t>
            </a:r>
          </a:p>
          <a:p>
            <a:r>
              <a:rPr lang="en-US" sz="600" b="1" dirty="0" err="1">
                <a:latin typeface="+mj-lt"/>
                <a:ea typeface="Calibri" charset="0"/>
                <a:cs typeface="Calibri" charset="0"/>
              </a:rPr>
              <a:t>Αυτές</a:t>
            </a:r>
            <a:r>
              <a:rPr lang="en-US" sz="600" b="1" dirty="0">
                <a:latin typeface="+mj-lt"/>
                <a:ea typeface="Calibri" charset="0"/>
                <a:cs typeface="Calibri" charset="0"/>
              </a:rPr>
              <a:t> </a:t>
            </a:r>
            <a:r>
              <a:rPr lang="en-US" sz="600" b="1" dirty="0" err="1">
                <a:latin typeface="+mj-lt"/>
                <a:ea typeface="Calibri" charset="0"/>
                <a:cs typeface="Calibri" charset="0"/>
              </a:rPr>
              <a:t>οι</a:t>
            </a:r>
            <a:r>
              <a:rPr lang="en-US" sz="600" b="1" dirty="0">
                <a:latin typeface="+mj-lt"/>
                <a:ea typeface="Calibri" charset="0"/>
                <a:cs typeface="Calibri" charset="0"/>
              </a:rPr>
              <a:t> π</a:t>
            </a:r>
            <a:r>
              <a:rPr lang="en-US" sz="600" b="1" dirty="0" err="1">
                <a:latin typeface="+mj-lt"/>
                <a:ea typeface="Calibri" charset="0"/>
                <a:cs typeface="Calibri" charset="0"/>
              </a:rPr>
              <a:t>ληροφορίες</a:t>
            </a:r>
            <a:r>
              <a:rPr lang="en-US" sz="600" b="1" dirty="0">
                <a:latin typeface="+mj-lt"/>
                <a:ea typeface="Calibri" charset="0"/>
                <a:cs typeface="Calibri" charset="0"/>
              </a:rPr>
              <a:t> π</a:t>
            </a:r>
            <a:r>
              <a:rPr lang="en-US" sz="600" b="1" dirty="0" err="1">
                <a:latin typeface="+mj-lt"/>
                <a:ea typeface="Calibri" charset="0"/>
                <a:cs typeface="Calibri" charset="0"/>
              </a:rPr>
              <a:t>ρέ</a:t>
            </a:r>
            <a:r>
              <a:rPr lang="en-US" sz="600" b="1" dirty="0">
                <a:latin typeface="+mj-lt"/>
                <a:ea typeface="Calibri" charset="0"/>
                <a:cs typeface="Calibri" charset="0"/>
              </a:rPr>
              <a:t>πει να παρέχονται στον τελικό χρήστη &amp; να διαβάζονται από αυτόν</a:t>
            </a:r>
            <a:endParaRPr lang="en-GB" sz="600" b="1" dirty="0">
              <a:latin typeface="+mj-lt"/>
              <a:cs typeface="Calibri"/>
            </a:endParaRPr>
          </a:p>
          <a:p>
            <a:r>
              <a:rPr lang="en-US" sz="600" dirty="0"/>
              <a:t>πα</a:t>
            </a:r>
            <a:r>
              <a:rPr lang="en-US" sz="600" dirty="0" err="1"/>
              <a:t>ντελόνι</a:t>
            </a:r>
            <a:r>
              <a:rPr lang="fr-FR" sz="600" dirty="0"/>
              <a:t> MISTI 5MIP150 (</a:t>
            </a:r>
            <a:r>
              <a:rPr lang="el-GR" sz="600" dirty="0"/>
              <a:t>Γκρι/Πορτοκαλί</a:t>
            </a:r>
            <a:r>
              <a:rPr lang="fr-FR" sz="600" dirty="0"/>
              <a:t>),5MIP050 (</a:t>
            </a:r>
            <a:r>
              <a:rPr lang="el-GR" sz="600" dirty="0"/>
              <a:t>Ναυτικό Μπλε/Γκρι</a:t>
            </a:r>
            <a:r>
              <a:rPr lang="fr-FR" sz="600" dirty="0"/>
              <a:t>) </a:t>
            </a:r>
            <a:endParaRPr lang="en-GB" sz="600" dirty="0">
              <a:solidFill>
                <a:srgbClr val="000000"/>
              </a:solidFill>
              <a:cs typeface="Calibri"/>
            </a:endParaRPr>
          </a:p>
          <a:p>
            <a:r>
              <a:rPr lang="el-GR" sz="600" dirty="0">
                <a:solidFill>
                  <a:srgbClr val="000000"/>
                </a:solidFill>
                <a:cs typeface="Calibri"/>
              </a:rPr>
              <a:t>ολόσωμη φόρμα</a:t>
            </a:r>
            <a:r>
              <a:rPr lang="fr-FR" sz="600" dirty="0">
                <a:solidFill>
                  <a:srgbClr val="000000"/>
                </a:solidFill>
                <a:cs typeface="Calibri"/>
              </a:rPr>
              <a:t> </a:t>
            </a:r>
            <a:r>
              <a:rPr lang="en-GB" sz="600" dirty="0">
                <a:solidFill>
                  <a:srgbClr val="000000"/>
                </a:solidFill>
                <a:cs typeface="Calibri"/>
              </a:rPr>
              <a:t>MISTI </a:t>
            </a:r>
            <a:r>
              <a:rPr lang="fr-FR" sz="600" dirty="0"/>
              <a:t>5MIB150 (</a:t>
            </a:r>
            <a:r>
              <a:rPr lang="el-GR" sz="600" dirty="0"/>
              <a:t>Γκρι/Πορτοκαλί</a:t>
            </a:r>
            <a:r>
              <a:rPr lang="fr-FR" sz="600" dirty="0"/>
              <a:t>), 5MIB050 (</a:t>
            </a:r>
            <a:r>
              <a:rPr lang="el-GR" sz="600" dirty="0"/>
              <a:t>Ναυτικό Μπλε/Γκρι</a:t>
            </a:r>
            <a:r>
              <a:rPr lang="pt-PT" sz="600" dirty="0"/>
              <a:t>)</a:t>
            </a:r>
            <a:endParaRPr lang="en-GB" sz="600" dirty="0">
              <a:solidFill>
                <a:srgbClr val="000000"/>
              </a:solidFill>
              <a:cs typeface="Calibri"/>
            </a:endParaRPr>
          </a:p>
          <a:p>
            <a:r>
              <a:rPr lang="en-US" sz="600" b="1" dirty="0">
                <a:latin typeface="+mj-lt"/>
                <a:cs typeface="Calibri" charset="0"/>
              </a:rPr>
              <a:t>60% βαμβ</a:t>
            </a:r>
            <a:r>
              <a:rPr lang="en-US" sz="600" b="1" dirty="0" err="1">
                <a:latin typeface="+mj-lt"/>
                <a:cs typeface="Calibri" charset="0"/>
              </a:rPr>
              <a:t>άκι</a:t>
            </a:r>
            <a:r>
              <a:rPr lang="en-US" sz="600" b="1" dirty="0">
                <a:latin typeface="+mj-lt"/>
                <a:cs typeface="Calibri" charset="0"/>
              </a:rPr>
              <a:t>, 40% π</a:t>
            </a:r>
            <a:r>
              <a:rPr lang="en-US" sz="600" b="1" dirty="0" err="1">
                <a:latin typeface="+mj-lt"/>
                <a:cs typeface="Calibri" charset="0"/>
              </a:rPr>
              <a:t>ολυεστέρ</a:t>
            </a:r>
            <a:r>
              <a:rPr lang="en-US" sz="600" b="1" dirty="0">
                <a:latin typeface="+mj-lt"/>
                <a:cs typeface="Calibri" charset="0"/>
              </a:rPr>
              <a:t>ας</a:t>
            </a:r>
            <a:r>
              <a:rPr lang="en-GB" sz="600" b="1" dirty="0">
                <a:latin typeface="+mj-lt"/>
                <a:cs typeface="Calibri"/>
              </a:rPr>
              <a:t>, 245 g/m2</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854541"/>
            <a:ext cx="180000" cy="180000"/>
          </a:xfrm>
          <a:prstGeom prst="rect">
            <a:avLst/>
          </a:prstGeom>
        </p:spPr>
      </p:pic>
      <p:grpSp>
        <p:nvGrpSpPr>
          <p:cNvPr id="24" name="Group 49">
            <a:extLst>
              <a:ext uri="{FF2B5EF4-FFF2-40B4-BE49-F238E27FC236}">
                <a16:creationId xmlns:a16="http://schemas.microsoft.com/office/drawing/2014/main" xmlns="" id="{32DDC0D6-5152-4EBA-AAC3-DDDA30BC422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7F62911B-CE7B-4321-A537-37DF14CD1AB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36D0E8DA-614B-41E6-92AE-63AD5F83A47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xmlns=""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grpSp>
        <p:nvGrpSpPr>
          <p:cNvPr id="33" name="Groupe 32">
            <a:extLst>
              <a:ext uri="{FF2B5EF4-FFF2-40B4-BE49-F238E27FC236}">
                <a16:creationId xmlns:a16="http://schemas.microsoft.com/office/drawing/2014/main" xmlns="" id="{4AB74836-8AA5-445D-8887-A51001091930}"/>
              </a:ext>
            </a:extLst>
          </p:cNvPr>
          <p:cNvGrpSpPr/>
          <p:nvPr/>
        </p:nvGrpSpPr>
        <p:grpSpPr>
          <a:xfrm>
            <a:off x="3735874" y="3429000"/>
            <a:ext cx="1384012" cy="236899"/>
            <a:chOff x="637356" y="2836135"/>
            <a:chExt cx="1737256" cy="297363"/>
          </a:xfrm>
        </p:grpSpPr>
        <p:grpSp>
          <p:nvGrpSpPr>
            <p:cNvPr id="42" name="Groupe 41">
              <a:extLst>
                <a:ext uri="{FF2B5EF4-FFF2-40B4-BE49-F238E27FC236}">
                  <a16:creationId xmlns:a16="http://schemas.microsoft.com/office/drawing/2014/main" xmlns="" id="{D85AD9EC-9827-4267-B358-04BA4E017B11}"/>
                </a:ext>
              </a:extLst>
            </p:cNvPr>
            <p:cNvGrpSpPr/>
            <p:nvPr/>
          </p:nvGrpSpPr>
          <p:grpSpPr>
            <a:xfrm>
              <a:off x="702350" y="2836135"/>
              <a:ext cx="1672262" cy="297363"/>
              <a:chOff x="682021" y="2758182"/>
              <a:chExt cx="1672262" cy="297363"/>
            </a:xfrm>
          </p:grpSpPr>
          <p:grpSp>
            <p:nvGrpSpPr>
              <p:cNvPr id="45" name="Groupe 34">
                <a:extLst>
                  <a:ext uri="{FF2B5EF4-FFF2-40B4-BE49-F238E27FC236}">
                    <a16:creationId xmlns:a16="http://schemas.microsoft.com/office/drawing/2014/main" xmlns="" id="{98EE5B9E-77C3-4701-AD09-FA42A1E130C4}"/>
                  </a:ext>
                </a:extLst>
              </p:cNvPr>
              <p:cNvGrpSpPr/>
              <p:nvPr/>
            </p:nvGrpSpPr>
            <p:grpSpPr>
              <a:xfrm>
                <a:off x="682021" y="2758182"/>
                <a:ext cx="1564997" cy="280574"/>
                <a:chOff x="1151830" y="2655416"/>
                <a:chExt cx="1564997" cy="280574"/>
              </a:xfrm>
            </p:grpSpPr>
            <p:pic>
              <p:nvPicPr>
                <p:cNvPr id="56" name="Image 37">
                  <a:extLst>
                    <a:ext uri="{FF2B5EF4-FFF2-40B4-BE49-F238E27FC236}">
                      <a16:creationId xmlns:a16="http://schemas.microsoft.com/office/drawing/2014/main" xmlns="" id="{AD8A0E5E-2E4E-4844-ADAE-07F5E9CA586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57" name="Image 44">
                  <a:extLst>
                    <a:ext uri="{FF2B5EF4-FFF2-40B4-BE49-F238E27FC236}">
                      <a16:creationId xmlns:a16="http://schemas.microsoft.com/office/drawing/2014/main" xmlns="" id="{FAE0ADE5-1608-48FC-AFED-69F2755BC0F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1" name="Image 45">
                  <a:extLst>
                    <a:ext uri="{FF2B5EF4-FFF2-40B4-BE49-F238E27FC236}">
                      <a16:creationId xmlns:a16="http://schemas.microsoft.com/office/drawing/2014/main" xmlns="" id="{0FF6768B-9537-452A-A45B-5F4C1FDE952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2" name="Image 46">
                  <a:extLst>
                    <a:ext uri="{FF2B5EF4-FFF2-40B4-BE49-F238E27FC236}">
                      <a16:creationId xmlns:a16="http://schemas.microsoft.com/office/drawing/2014/main" xmlns="" id="{93A44DFD-FCCC-437A-8F91-71DA52D6CF9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3" name="Image 47">
                  <a:extLst>
                    <a:ext uri="{FF2B5EF4-FFF2-40B4-BE49-F238E27FC236}">
                      <a16:creationId xmlns:a16="http://schemas.microsoft.com/office/drawing/2014/main" xmlns="" id="{B12B3C27-755D-48DE-B71B-AC7CBA93AE4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6" name="Rectangle 45">
                <a:extLst>
                  <a:ext uri="{FF2B5EF4-FFF2-40B4-BE49-F238E27FC236}">
                    <a16:creationId xmlns:a16="http://schemas.microsoft.com/office/drawing/2014/main" xmlns="" id="{28F71186-0146-4A46-9619-23452940C279}"/>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1" name="Image 50">
                <a:extLst>
                  <a:ext uri="{FF2B5EF4-FFF2-40B4-BE49-F238E27FC236}">
                    <a16:creationId xmlns:a16="http://schemas.microsoft.com/office/drawing/2014/main" xmlns="" id="{1BC33164-CF82-4C33-BFE8-EBCCDA7F1DE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3" name="Image 52">
                <a:extLst>
                  <a:ext uri="{FF2B5EF4-FFF2-40B4-BE49-F238E27FC236}">
                    <a16:creationId xmlns:a16="http://schemas.microsoft.com/office/drawing/2014/main" xmlns="" id="{293474A4-AB66-4CDA-BDF5-33D0125B2AF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5" name="Image 54">
                <a:extLst>
                  <a:ext uri="{FF2B5EF4-FFF2-40B4-BE49-F238E27FC236}">
                    <a16:creationId xmlns:a16="http://schemas.microsoft.com/office/drawing/2014/main" xmlns="" id="{DED2204C-83B5-41E2-BFA7-FAA7F67C3CB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3" name="Rectangle 42">
              <a:extLst>
                <a:ext uri="{FF2B5EF4-FFF2-40B4-BE49-F238E27FC236}">
                  <a16:creationId xmlns:a16="http://schemas.microsoft.com/office/drawing/2014/main" xmlns="" id="{89136B12-7BCE-4F2B-B13F-767CB22C5E24}"/>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4" name="Image 43">
              <a:extLst>
                <a:ext uri="{FF2B5EF4-FFF2-40B4-BE49-F238E27FC236}">
                  <a16:creationId xmlns:a16="http://schemas.microsoft.com/office/drawing/2014/main" xmlns="" id="{01B85022-902E-4063-A178-753ACF500787}"/>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4" name="Tableau 63">
            <a:extLst>
              <a:ext uri="{FF2B5EF4-FFF2-40B4-BE49-F238E27FC236}">
                <a16:creationId xmlns:a16="http://schemas.microsoft.com/office/drawing/2014/main" xmlns="" id="{C137C364-0796-4AD5-A04C-2A0F3666B503}"/>
              </a:ext>
            </a:extLst>
          </p:cNvPr>
          <p:cNvGraphicFramePr>
            <a:graphicFrameLocks noGrp="1"/>
          </p:cNvGraphicFramePr>
          <p:nvPr>
            <p:extLst>
              <p:ext uri="{D42A27DB-BD31-4B8C-83A1-F6EECF244321}">
                <p14:modId xmlns:p14="http://schemas.microsoft.com/office/powerpoint/2010/main" val="1613724500"/>
              </p:ext>
            </p:extLst>
          </p:nvPr>
        </p:nvGraphicFramePr>
        <p:xfrm>
          <a:off x="1752600" y="8131849"/>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65" name="Image 64">
            <a:extLst>
              <a:ext uri="{FF2B5EF4-FFF2-40B4-BE49-F238E27FC236}">
                <a16:creationId xmlns:a16="http://schemas.microsoft.com/office/drawing/2014/main" xmlns="" id="{A94326A9-3F54-425F-AF5A-4861CAB7BC8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06643" y="8211021"/>
            <a:ext cx="918896" cy="1543961"/>
          </a:xfrm>
          <a:prstGeom prst="rect">
            <a:avLst/>
          </a:prstGeom>
        </p:spPr>
      </p:pic>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0719" y="582971"/>
            <a:ext cx="2532213" cy="477054"/>
          </a:xfrm>
          <a:prstGeom prst="rect">
            <a:avLst/>
          </a:prstGeom>
          <a:noFill/>
          <a:ln>
            <a:noFill/>
          </a:ln>
        </p:spPr>
        <p:txBody>
          <a:bodyPr wrap="square">
            <a:spAutoFit/>
          </a:bodyPr>
          <a:lstStyle/>
          <a:p>
            <a:pPr algn="r"/>
            <a:r>
              <a:rPr lang="ar-AE" sz="500" dirty="0"/>
              <a:t>ورقة معلومات المستخدم</a:t>
            </a:r>
          </a:p>
          <a:p>
            <a:pPr algn="r"/>
            <a:r>
              <a:rPr lang="ar-AE" sz="500" dirty="0"/>
              <a:t>يجب تقديم هذه المعلومات وقراءتها من قبل المستخدم النهائي</a:t>
            </a:r>
          </a:p>
          <a:p>
            <a:pPr algn="r"/>
            <a:r>
              <a:rPr lang="ar-AE" sz="500" dirty="0"/>
              <a:t>السراويل </a:t>
            </a:r>
            <a:r>
              <a:rPr lang="fr-FR" sz="500" dirty="0"/>
              <a:t>MISTI </a:t>
            </a:r>
            <a:r>
              <a:rPr lang="ar-AE" sz="500" dirty="0"/>
              <a:t>المرجع. 5</a:t>
            </a:r>
            <a:r>
              <a:rPr lang="fr-FR" sz="500" dirty="0"/>
              <a:t>MIP150 (</a:t>
            </a:r>
            <a:r>
              <a:rPr lang="ar-AE" sz="500" dirty="0"/>
              <a:t>رمادي / برتقالي) ، المرجع. 5</a:t>
            </a:r>
            <a:r>
              <a:rPr lang="fr-FR" sz="500" dirty="0"/>
              <a:t>MIP050 (</a:t>
            </a:r>
            <a:r>
              <a:rPr lang="ar-AE" sz="500" dirty="0"/>
              <a:t>البحرية / رمادي)</a:t>
            </a:r>
          </a:p>
          <a:p>
            <a:pPr algn="r"/>
            <a:r>
              <a:rPr lang="ar-AE" sz="500" dirty="0"/>
              <a:t>كوتي ميستي المرجع. 5</a:t>
            </a:r>
            <a:r>
              <a:rPr lang="fr-FR" sz="500" dirty="0"/>
              <a:t>MIB150 (</a:t>
            </a:r>
            <a:r>
              <a:rPr lang="ar-AE" sz="500" dirty="0"/>
              <a:t>رمادي / برتقالي) ، المرجع. 5</a:t>
            </a:r>
            <a:r>
              <a:rPr lang="fr-FR" sz="500" dirty="0"/>
              <a:t>MIB050 (</a:t>
            </a:r>
            <a:r>
              <a:rPr lang="ar-AE" sz="500" dirty="0"/>
              <a:t>البحرية / رمادي)</a:t>
            </a:r>
          </a:p>
          <a:p>
            <a:pPr algn="r"/>
            <a:r>
              <a:rPr lang="ar-AE" sz="500" dirty="0"/>
              <a:t>60٪ قطن ، 40٪ بوليستر ، 245 جم / م 2</a:t>
            </a:r>
            <a:endParaRPr lang="fr-FR" sz="500" dirty="0"/>
          </a:p>
        </p:txBody>
      </p:sp>
      <p:sp>
        <p:nvSpPr>
          <p:cNvPr id="20" name="ZoneTexte 19"/>
          <p:cNvSpPr txBox="1"/>
          <p:nvPr/>
        </p:nvSpPr>
        <p:spPr>
          <a:xfrm>
            <a:off x="2690671" y="67489"/>
            <a:ext cx="1476687" cy="276999"/>
          </a:xfrm>
          <a:prstGeom prst="rect">
            <a:avLst/>
          </a:prstGeom>
          <a:noFill/>
          <a:ln w="3175">
            <a:noFill/>
          </a:ln>
        </p:spPr>
        <p:txBody>
          <a:bodyPr wrap="none">
            <a:spAutoFit/>
          </a:bodyPr>
          <a:lstStyle/>
          <a:p>
            <a:pPr algn="ctr"/>
            <a:r>
              <a:rPr lang="en-GB" sz="1200" b="1" dirty="0"/>
              <a:t>MISTI </a:t>
            </a:r>
            <a:r>
              <a:rPr lang="ar-AE" sz="1200" b="1" dirty="0"/>
              <a:t>السراويل والقطط</a:t>
            </a:r>
            <a:endParaRPr lang="en-GB" sz="3600" dirty="0"/>
          </a:p>
        </p:txBody>
      </p:sp>
      <p:grpSp>
        <p:nvGrpSpPr>
          <p:cNvPr id="21" name="Groupe 20"/>
          <p:cNvGrpSpPr/>
          <p:nvPr/>
        </p:nvGrpSpPr>
        <p:grpSpPr>
          <a:xfrm>
            <a:off x="302349" y="1213913"/>
            <a:ext cx="6416948" cy="4755148"/>
            <a:chOff x="979046" y="714399"/>
            <a:chExt cx="5287981" cy="5968837"/>
          </a:xfrm>
        </p:grpSpPr>
        <p:sp>
          <p:nvSpPr>
            <p:cNvPr id="22" name="Rectangle 21"/>
            <p:cNvSpPr/>
            <p:nvPr/>
          </p:nvSpPr>
          <p:spPr>
            <a:xfrm>
              <a:off x="979046" y="714399"/>
              <a:ext cx="5287981" cy="5968837"/>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r"/>
              <a:r>
                <a:rPr lang="ar-AE" sz="600" b="1" u="sng" dirty="0">
                  <a:latin typeface="Calibri"/>
                  <a:cs typeface="Calibri"/>
                </a:rPr>
                <a:t>معدات الوقاية الشخصية من الفئة 2 - وفقًا للمعايير</a:t>
              </a:r>
              <a:endParaRPr lang="ar-AE" sz="600" dirty="0">
                <a:latin typeface="Calibri"/>
                <a:cs typeface="Calibri"/>
              </a:endParaRPr>
            </a:p>
            <a:p>
              <a:pPr algn="r"/>
              <a:endParaRPr lang="ar-AE" sz="600" dirty="0">
                <a:latin typeface="Calibri"/>
                <a:cs typeface="Calibri"/>
              </a:endParaRPr>
            </a:p>
            <a:p>
              <a:pPr algn="r"/>
              <a:r>
                <a:rPr lang="en-GB" sz="600" dirty="0">
                  <a:latin typeface="Calibri"/>
                  <a:cs typeface="Calibri"/>
                </a:rPr>
                <a:t>EN ISO 13688: 2013 (EN 340: 2003) - </a:t>
              </a:r>
              <a:r>
                <a:rPr lang="ar-AE" sz="600" dirty="0">
                  <a:latin typeface="Calibri"/>
                  <a:cs typeface="Calibri"/>
                </a:rPr>
                <a:t>ملابس واقية: المتطلبات العامة</a:t>
              </a:r>
            </a:p>
            <a:p>
              <a:pPr algn="r"/>
              <a:endParaRPr lang="ar-AE" sz="600" dirty="0">
                <a:latin typeface="Calibri"/>
                <a:cs typeface="Calibri"/>
              </a:endParaRPr>
            </a:p>
            <a:p>
              <a:pPr algn="r"/>
              <a:endParaRPr lang="ar-AE" sz="600" dirty="0">
                <a:latin typeface="Calibri"/>
                <a:cs typeface="Calibri"/>
              </a:endParaRPr>
            </a:p>
            <a:p>
              <a:pPr algn="r"/>
              <a:r>
                <a:rPr lang="en-GB" sz="600" dirty="0">
                  <a:latin typeface="Calibri"/>
                  <a:cs typeface="Calibri"/>
                </a:rPr>
                <a:t>EN 14404: 2004 A1: 2010 (</a:t>
              </a:r>
              <a:r>
                <a:rPr lang="ar-AE" sz="600" dirty="0">
                  <a:latin typeface="Calibri"/>
                  <a:cs typeface="Calibri"/>
                </a:rPr>
                <a:t>سروال وأصفاد) - النوع 2 - المستوى 0 - واقيات الركبة للعمل في وضع الركوع (ينطبق على وزرة وسروال مع </a:t>
              </a:r>
              <a:r>
                <a:rPr lang="ar-AE" sz="600" dirty="0" err="1">
                  <a:latin typeface="Calibri"/>
                  <a:cs typeface="Calibri"/>
                </a:rPr>
                <a:t>نيباد</a:t>
              </a:r>
              <a:r>
                <a:rPr lang="ar-AE" sz="600" dirty="0">
                  <a:latin typeface="Calibri"/>
                  <a:cs typeface="Calibri"/>
                </a:rPr>
                <a:t> 8</a:t>
              </a:r>
              <a:r>
                <a:rPr lang="en-GB" sz="600" dirty="0">
                  <a:latin typeface="Calibri"/>
                  <a:cs typeface="Calibri"/>
                </a:rPr>
                <a:t>KNEE)</a:t>
              </a:r>
            </a:p>
            <a:p>
              <a:pPr algn="r"/>
              <a:r>
                <a:rPr lang="ar-AE" sz="600" dirty="0">
                  <a:latin typeface="Calibri"/>
                  <a:cs typeface="Calibri"/>
                </a:rPr>
                <a:t>قبل المعالجة - 5 يغسل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algn="r"/>
              <a:r>
                <a:rPr lang="ar-AE" sz="600" dirty="0">
                  <a:latin typeface="Calibri"/>
                  <a:cs typeface="Calibri"/>
                </a:rPr>
                <a:t>                الأداء: بانت 5</a:t>
              </a:r>
              <a:r>
                <a:rPr lang="en-GB" sz="600" dirty="0">
                  <a:latin typeface="Calibri"/>
                  <a:cs typeface="Calibri"/>
                </a:rPr>
                <a:t>MIP150 (</a:t>
              </a:r>
              <a:r>
                <a:rPr lang="ar-AE" sz="600" dirty="0">
                  <a:latin typeface="Calibri"/>
                  <a:cs typeface="Calibri"/>
                </a:rPr>
                <a:t>رمادي / برتقالي) ، 5</a:t>
              </a:r>
              <a:r>
                <a:rPr lang="en-GB" sz="600" dirty="0">
                  <a:latin typeface="Calibri"/>
                  <a:cs typeface="Calibri"/>
                </a:rPr>
                <a:t>MIP050 (</a:t>
              </a:r>
              <a:r>
                <a:rPr lang="ar-AE" sz="600" dirty="0">
                  <a:latin typeface="Calibri"/>
                  <a:cs typeface="Calibri"/>
                </a:rPr>
                <a:t>كحلي / رمادي) - النوع 2 المستوى 0 (قابل للتطبيق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ar-AE" sz="600" dirty="0">
                  <a:latin typeface="Calibri"/>
                  <a:cs typeface="Calibri"/>
                </a:rPr>
                <a:t>قفص 5</a:t>
              </a:r>
              <a:r>
                <a:rPr lang="en-GB" sz="600" dirty="0">
                  <a:latin typeface="Calibri"/>
                  <a:cs typeface="Calibri"/>
                </a:rPr>
                <a:t>MIB150 (</a:t>
              </a:r>
              <a:r>
                <a:rPr lang="ar-AE" sz="600" dirty="0">
                  <a:latin typeface="Calibri"/>
                  <a:cs typeface="Calibri"/>
                </a:rPr>
                <a:t>رمادي / برتقالي) ، 5</a:t>
              </a:r>
              <a:r>
                <a:rPr lang="en-GB" sz="600" dirty="0">
                  <a:latin typeface="Calibri"/>
                  <a:cs typeface="Calibri"/>
                </a:rPr>
                <a:t>MIB050 (</a:t>
              </a:r>
              <a:r>
                <a:rPr lang="ar-AE" sz="600" dirty="0">
                  <a:latin typeface="Calibri"/>
                  <a:cs typeface="Calibri"/>
                </a:rPr>
                <a:t>البحرية / رمادي) - النوع 2 - المستوى 0 (ينطبق مع منصات الركبة البند 8</a:t>
              </a:r>
              <a:r>
                <a:rPr lang="en-GB" sz="600" dirty="0">
                  <a:latin typeface="Calibri"/>
                  <a:cs typeface="Calibri"/>
                </a:rPr>
                <a:t>KNEE)</a:t>
              </a:r>
            </a:p>
            <a:p>
              <a:pPr algn="r"/>
              <a:r>
                <a:rPr lang="ar-AE" sz="600" dirty="0">
                  <a:latin typeface="Calibri"/>
                  <a:cs typeface="Calibri"/>
                </a:rPr>
                <a:t>يتم تصنيف فئات حماية الركبة على النحو التالي:</a:t>
              </a:r>
            </a:p>
            <a:p>
              <a:pPr algn="r"/>
              <a:r>
                <a:rPr lang="ar-AE" sz="600" dirty="0">
                  <a:latin typeface="Calibri"/>
                  <a:cs typeface="Calibri"/>
                </a:rPr>
                <a:t>النوع 1: منصات الركبة مستقلة عن الملابس الأخرى ، مثبتة حول الأرجل.</a:t>
              </a:r>
            </a:p>
            <a:p>
              <a:pPr algn="r"/>
              <a:r>
                <a:rPr lang="ar-AE" sz="600" dirty="0">
                  <a:latin typeface="Calibri"/>
                  <a:cs typeface="Calibri"/>
                </a:rPr>
                <a:t>النوع 2: وسادات الركبة الرغوية أو الحشوات الأخرى ، مثبتة بشكل آمن على الجيوب المدمجة في الساقين ، أو المثبتة بشكل آمن على </a:t>
              </a:r>
              <a:r>
                <a:rPr lang="ar-AE" sz="600" dirty="0" err="1">
                  <a:latin typeface="Calibri"/>
                  <a:cs typeface="Calibri"/>
                </a:rPr>
                <a:t>البنطال</a:t>
              </a:r>
              <a:r>
                <a:rPr lang="ar-AE" sz="600" dirty="0">
                  <a:latin typeface="Calibri"/>
                  <a:cs typeface="Calibri"/>
                </a:rPr>
                <a:t>.</a:t>
              </a:r>
            </a:p>
            <a:p>
              <a:pPr algn="r"/>
              <a:r>
                <a:rPr lang="ar-AE" sz="600" dirty="0">
                  <a:latin typeface="Calibri"/>
                  <a:cs typeface="Calibri"/>
                </a:rPr>
                <a:t>النوع 3: منصات الركبة غير متصلة بالجسم ، ولكن يتم وضعها وفقًا لحركات المستخدم.</a:t>
              </a:r>
            </a:p>
            <a:p>
              <a:pPr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p>
            <a:p>
              <a:pPr algn="r"/>
              <a:endParaRPr lang="ar-AE" sz="600" dirty="0">
                <a:latin typeface="Calibri"/>
                <a:cs typeface="Calibri"/>
              </a:endParaRPr>
            </a:p>
            <a:p>
              <a:pPr algn="r"/>
              <a:r>
                <a:rPr lang="ar-AE" sz="600" dirty="0">
                  <a:latin typeface="Calibri"/>
                  <a:cs typeface="Calibri"/>
                </a:rPr>
                <a:t>حماية الفئة 0: الأسطح المسطحة</a:t>
              </a:r>
            </a:p>
            <a:p>
              <a:pPr algn="r"/>
              <a:r>
                <a:rPr lang="ar-AE" sz="600" dirty="0">
                  <a:latin typeface="Calibri"/>
                  <a:cs typeface="Calibri"/>
                </a:rPr>
                <a:t>فئة الحماية 1: التربة مع سطح مستو أو غير منتظم. يحمي من تغلغل قوة لا تقل عن (100 ± 5) </a:t>
              </a:r>
              <a:r>
                <a:rPr lang="en-GB" sz="600" dirty="0">
                  <a:latin typeface="Calibri"/>
                  <a:cs typeface="Calibri"/>
                </a:rPr>
                <a:t>N</a:t>
              </a:r>
            </a:p>
            <a:p>
              <a:pPr algn="r"/>
              <a:r>
                <a:rPr lang="ar-AE" sz="600" dirty="0">
                  <a:latin typeface="Calibri"/>
                  <a:cs typeface="Calibri"/>
                </a:rPr>
                <a:t>فئة الحماية 2: التربة ذات سطح مستو أو غير منتظم في ظل ظروف صعبة. يحمي من تغلغل قوة لا تقل عن (250 ± 10) </a:t>
              </a:r>
              <a:r>
                <a:rPr lang="en-GB" sz="600" dirty="0">
                  <a:latin typeface="Calibri"/>
                  <a:cs typeface="Calibri"/>
                </a:rPr>
                <a:t>N.</a:t>
              </a:r>
            </a:p>
            <a:p>
              <a:pPr algn="r"/>
              <a:endParaRPr lang="en-GB" sz="600" dirty="0">
                <a:latin typeface="Calibri"/>
                <a:cs typeface="Calibri"/>
              </a:endParaRPr>
            </a:p>
            <a:p>
              <a:pPr algn="r"/>
              <a:r>
                <a:rPr lang="ar-AE" sz="600" dirty="0">
                  <a:latin typeface="Calibri"/>
                  <a:cs typeface="Calibri"/>
                </a:rPr>
                <a:t>تعليمات الغسيل والصيانة:</a:t>
              </a:r>
            </a:p>
            <a:p>
              <a:pPr algn="r"/>
              <a:r>
                <a:rPr lang="ar-AE" sz="600" dirty="0">
                  <a:latin typeface="Calibri"/>
                  <a:cs typeface="Calibri"/>
                </a:rPr>
                <a:t>الغسيل عند 40 درجة مئوية ، وفقًا لمعايير </a:t>
              </a:r>
              <a:r>
                <a:rPr lang="fr-FR" sz="600" dirty="0">
                  <a:latin typeface="Calibri"/>
                  <a:cs typeface="Calibri"/>
                </a:rPr>
                <a:t>6330</a:t>
              </a:r>
              <a:r>
                <a:rPr lang="en-GB" sz="600" dirty="0">
                  <a:latin typeface="Calibri"/>
                  <a:cs typeface="Calibri"/>
                </a:rPr>
                <a:t>: 2002 </a:t>
              </a:r>
              <a:r>
                <a:rPr lang="ar-AE" sz="600" dirty="0">
                  <a:latin typeface="Calibri"/>
                  <a:cs typeface="Calibri"/>
                </a:rPr>
                <a:t>الطريقة 8 و </a:t>
              </a:r>
              <a:r>
                <a:rPr lang="en-GB" sz="600" dirty="0">
                  <a:latin typeface="Calibri"/>
                  <a:cs typeface="Calibri"/>
                </a:rPr>
                <a:t>A </a:t>
              </a:r>
              <a:r>
                <a:rPr lang="ar-AE" sz="600" dirty="0">
                  <a:latin typeface="Calibri"/>
                  <a:cs typeface="Calibri"/>
                </a:rPr>
                <a:t>تجفيف الأسطوانة.</a:t>
              </a:r>
            </a:p>
            <a:p>
              <a:pPr algn="r"/>
              <a:r>
                <a:rPr lang="ar-AE" sz="600" dirty="0">
                  <a:latin typeface="Calibri"/>
                  <a:cs typeface="Calibri"/>
                </a:rPr>
                <a:t>تجفيف في درجة حرارة معتدلة المسموح بها (60 درجة مئوية كحد أقصى)</a:t>
              </a:r>
            </a:p>
            <a:p>
              <a:pPr algn="r"/>
              <a:r>
                <a:rPr lang="ar-AE" sz="600" dirty="0">
                  <a:latin typeface="Calibri"/>
                  <a:cs typeface="Calibri"/>
                </a:rPr>
                <a:t>لا تبيض ، والتنظيف الجاف مع المذيبات المعتادة المسموح بها.</a:t>
              </a:r>
            </a:p>
            <a:p>
              <a:pPr algn="r"/>
              <a:r>
                <a:rPr lang="ar-AE" sz="600" dirty="0">
                  <a:latin typeface="Calibri"/>
                  <a:cs typeface="Calibri"/>
                </a:rPr>
                <a:t>الحديد في درجة حرارة متوسطة (أقل من 150 درجة مئوية).</a:t>
              </a:r>
            </a:p>
            <a:p>
              <a:pPr algn="r"/>
              <a:r>
                <a:rPr lang="ar-AE"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p>
            <a:p>
              <a:pPr algn="r"/>
              <a:endParaRPr lang="ar-AE"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p>
            <a:p>
              <a:pPr algn="r"/>
              <a:endParaRPr lang="ar-AE" sz="600" dirty="0">
                <a:latin typeface="Calibri"/>
                <a:cs typeface="Calibri"/>
              </a:endParaRPr>
            </a:p>
            <a:p>
              <a:pPr algn="r"/>
              <a:r>
                <a:rPr lang="ar-AE" sz="600" dirty="0">
                  <a:latin typeface="Calibri"/>
                  <a:cs typeface="Calibri"/>
                </a:rPr>
                <a:t>إصلاح - في حالة تلف المنتج ، فلن يتمكن من توفير أقصى مستوى من الحماية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p>
            <a:p>
              <a:pPr algn="r"/>
              <a:endParaRPr lang="ar-AE" sz="600" dirty="0">
                <a:latin typeface="Calibri"/>
                <a:cs typeface="Calibri"/>
              </a:endParaRPr>
            </a:p>
            <a:p>
              <a:pPr algn="r"/>
              <a:r>
                <a:rPr lang="ar-AE" sz="600" dirty="0">
                  <a:latin typeface="Calibri"/>
                  <a:cs typeface="Calibri"/>
                </a:rPr>
                <a:t>إعادة التدوير</a:t>
              </a:r>
            </a:p>
            <a:p>
              <a:pPr algn="r"/>
              <a:r>
                <a:rPr lang="ar-AE" sz="600" dirty="0">
                  <a:latin typeface="Calibri"/>
                  <a:cs typeface="Calibri"/>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p>
            <a:p>
              <a:pPr algn="r"/>
              <a:endParaRPr lang="ar-AE" sz="600" dirty="0">
                <a:latin typeface="Calibri"/>
                <a:cs typeface="Calibri"/>
              </a:endParaRPr>
            </a:p>
            <a:p>
              <a:pPr algn="r"/>
              <a:r>
                <a:rPr lang="ar-AE" sz="600" dirty="0">
                  <a:latin typeface="Calibri"/>
                  <a:cs typeface="Calibri"/>
                </a:rPr>
                <a:t>التوصيات:</a:t>
              </a:r>
            </a:p>
            <a:p>
              <a:pPr algn="r"/>
              <a:r>
                <a:rPr lang="ar-AE" sz="600" dirty="0">
                  <a:latin typeface="Calibri"/>
                  <a:cs typeface="Calibri"/>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r>
                <a:rPr lang="ar-AE" sz="600" dirty="0">
                  <a:latin typeface="Calibri"/>
                  <a:cs typeface="Calibri"/>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كثيرًا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GB" sz="600" dirty="0">
                  <a:latin typeface="Calibri"/>
                  <a:cs typeface="Calibri"/>
                </a:rPr>
                <a:t>CE) ، </a:t>
              </a:r>
              <a:r>
                <a:rPr lang="ar-AE" sz="600" dirty="0">
                  <a:latin typeface="Calibri"/>
                  <a:cs typeface="Calibri"/>
                </a:rPr>
                <a:t>النوع 2 ، بحجم واحد. أبعاد دعامة الركبة تضمن حماية الركبتين أثناء الحركات. ثني لوحة الركبة ، وأدخلها في جيب الركبة واطلق الحواف.</a:t>
              </a:r>
            </a:p>
            <a:p>
              <a:pPr algn="r"/>
              <a:r>
                <a:rPr lang="ar-AE" sz="600" dirty="0">
                  <a:latin typeface="Calibri"/>
                  <a:cs typeface="Calibri"/>
                </a:rPr>
                <a:t>تبقى الركبة في مكانها في الثوب في حركات مهنية مفترضة (الركوع والركبتين).</a:t>
              </a:r>
              <a:endParaRPr lang="fr-FR" altLang="fr-FR" sz="600" dirty="0">
                <a:latin typeface="Calibri" panose="020F0502020204030204" pitchFamily="34" charset="0"/>
                <a:cs typeface="Times New Roman"/>
              </a:endParaRPr>
            </a:p>
            <a:p>
              <a:pPr algn="r"/>
              <a:endParaRPr lang="fr-FR" altLang="fr-FR" sz="600" dirty="0">
                <a:latin typeface="Calibri" panose="020F0502020204030204" pitchFamily="34" charset="0"/>
                <a:cs typeface="Times New Roman"/>
              </a:endParaRPr>
            </a:p>
            <a:p>
              <a:pPr algn="r"/>
              <a:r>
                <a:rPr lang="ar-AE" altLang="fr-FR" sz="600" dirty="0">
                  <a:latin typeface="Calibri" panose="020F0502020204030204" pitchFamily="34" charset="0"/>
                  <a:cs typeface="Times New Roman"/>
                </a:rPr>
                <a:t>تقييد:</a:t>
              </a:r>
            </a:p>
            <a:p>
              <a:pPr algn="r"/>
              <a:r>
                <a:rPr lang="ar-AE" altLang="fr-FR" sz="600" dirty="0">
                  <a:latin typeface="Calibri" panose="020F0502020204030204" pitchFamily="34" charset="0"/>
                  <a:cs typeface="Times New Roman"/>
                </a:rPr>
                <a:t>لا توفر منصات الركبة هذه حماية غير محدودة للركبة من أجل الركوع ، ولا يمكن أن توفر أي حماية </a:t>
              </a:r>
              <a:r>
                <a:rPr lang="ar-AE" altLang="fr-FR" sz="600" dirty="0" err="1">
                  <a:latin typeface="Calibri" panose="020F0502020204030204" pitchFamily="34" charset="0"/>
                  <a:cs typeface="Times New Roman"/>
                </a:rPr>
                <a:t>حماية</a:t>
              </a:r>
              <a:r>
                <a:rPr lang="ar-AE" altLang="fr-FR" sz="600" dirty="0">
                  <a:latin typeface="Calibri" panose="020F0502020204030204" pitchFamily="34" charset="0"/>
                  <a:cs typeface="Times New Roman"/>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r>
                <a:rPr lang="ar-AE" altLang="fr-FR" sz="600" dirty="0">
                  <a:latin typeface="Calibri" panose="020F0502020204030204" pitchFamily="34" charset="0"/>
                  <a:cs typeface="Times New Roman"/>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endParaRPr lang="ar-AE" altLang="fr-FR" sz="600" dirty="0">
                <a:latin typeface="Calibri" panose="020F0502020204030204" pitchFamily="34" charset="0"/>
                <a:cs typeface="Times New Roman"/>
              </a:endParaRPr>
            </a:p>
            <a:p>
              <a:pPr algn="r"/>
              <a:r>
                <a:rPr lang="ar-AE" altLang="fr-FR" sz="600" dirty="0">
                  <a:latin typeface="Calibri" panose="020F0502020204030204" pitchFamily="34" charset="0"/>
                  <a:cs typeface="Times New Roman"/>
                </a:rPr>
                <a:t>بيان</a:t>
              </a:r>
            </a:p>
            <a:p>
              <a:pPr algn="r"/>
              <a:r>
                <a:rPr lang="ar-AE" altLang="fr-FR" sz="600" dirty="0">
                  <a:latin typeface="Calibri" panose="020F0502020204030204" pitchFamily="34" charset="0"/>
                  <a:cs typeface="Times New Roman"/>
                </a:rPr>
                <a:t>تشير علامة </a:t>
              </a:r>
              <a:r>
                <a:rPr lang="fr-FR" altLang="fr-FR" sz="600" dirty="0">
                  <a:latin typeface="Calibri" panose="020F0502020204030204" pitchFamily="34" charset="0"/>
                  <a:cs typeface="Times New Roman"/>
                </a:rPr>
                <a:t>CE </a:t>
              </a:r>
              <a:r>
                <a:rPr lang="ar-AE" altLang="fr-FR" sz="600" dirty="0">
                  <a:latin typeface="Calibri" panose="020F0502020204030204" pitchFamily="34" charset="0"/>
                  <a:cs typeface="Times New Roman"/>
                </a:rPr>
                <a:t>الملصقة على هذا القفاز إلى احترام المتطلبات الأساسية للائحة 2016/425. تم إجراء اختبار النوع </a:t>
              </a:r>
              <a:r>
                <a:rPr lang="fr-FR" altLang="fr-FR" sz="600" dirty="0">
                  <a:latin typeface="Calibri" panose="020F0502020204030204" pitchFamily="34" charset="0"/>
                  <a:cs typeface="Times New Roman"/>
                </a:rPr>
                <a:t>EC </a:t>
              </a:r>
              <a:r>
                <a:rPr lang="ar-AE" altLang="fr-FR" sz="600" dirty="0">
                  <a:latin typeface="Calibri" panose="020F0502020204030204" pitchFamily="34" charset="0"/>
                  <a:cs typeface="Times New Roman"/>
                </a:rPr>
                <a:t>من قبل الهيئة المبلغ عنها </a:t>
              </a:r>
              <a:r>
                <a:rPr lang="en-GB" sz="600" dirty="0">
                  <a:latin typeface="Calibri"/>
                  <a:cs typeface="Calibri"/>
                </a:rPr>
                <a:t>IFTH N ° 0072</a:t>
              </a:r>
              <a:r>
                <a:rPr lang="fr-FR" altLang="fr-FR" sz="600" dirty="0">
                  <a:latin typeface="Calibri" panose="020F0502020204030204" pitchFamily="34" charset="0"/>
                  <a:cs typeface="Times New Roman"/>
                </a:rPr>
                <a:t> </a:t>
              </a:r>
              <a:r>
                <a:rPr lang="ar-AE" altLang="fr-FR" sz="600" dirty="0">
                  <a:latin typeface="Calibri" panose="020F0502020204030204" pitchFamily="34" charset="0"/>
                  <a:cs typeface="Times New Roman"/>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979046" y="724869"/>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AR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426119894"/>
              </p:ext>
            </p:extLst>
          </p:nvPr>
        </p:nvGraphicFramePr>
        <p:xfrm>
          <a:off x="2332840" y="6194834"/>
          <a:ext cx="3915560" cy="548640"/>
        </p:xfrm>
        <a:graphic>
          <a:graphicData uri="http://schemas.openxmlformats.org/drawingml/2006/table">
            <a:tbl>
              <a:tblPr firstRow="1" bandRow="1">
                <a:effectLst/>
                <a:tableStyleId>{5C22544A-7EE6-4342-B048-85BDC9FD1C3A}</a:tableStyleId>
              </a:tblPr>
              <a:tblGrid>
                <a:gridCol w="1931855">
                  <a:extLst>
                    <a:ext uri="{9D8B030D-6E8A-4147-A177-3AD203B41FA5}">
                      <a16:colId xmlns:a16="http://schemas.microsoft.com/office/drawing/2014/main" xmlns="" val="20000"/>
                    </a:ext>
                  </a:extLst>
                </a:gridCol>
                <a:gridCol w="1983705">
                  <a:extLst>
                    <a:ext uri="{9D8B030D-6E8A-4147-A177-3AD203B41FA5}">
                      <a16:colId xmlns:a16="http://schemas.microsoft.com/office/drawing/2014/main" xmlns=""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2841" y="1707020"/>
            <a:ext cx="180000" cy="180000"/>
          </a:xfrm>
          <a:prstGeom prst="rect">
            <a:avLst/>
          </a:prstGeom>
        </p:spPr>
      </p:pic>
      <p:grpSp>
        <p:nvGrpSpPr>
          <p:cNvPr id="25" name="Groupe 24">
            <a:extLst>
              <a:ext uri="{FF2B5EF4-FFF2-40B4-BE49-F238E27FC236}">
                <a16:creationId xmlns:a16="http://schemas.microsoft.com/office/drawing/2014/main" xmlns="" id="{35DBC18F-F8DC-4AE9-8AD0-596D7BEA7FEA}"/>
              </a:ext>
            </a:extLst>
          </p:cNvPr>
          <p:cNvGrpSpPr/>
          <p:nvPr/>
        </p:nvGrpSpPr>
        <p:grpSpPr>
          <a:xfrm>
            <a:off x="1835438" y="2731191"/>
            <a:ext cx="1384012" cy="236899"/>
            <a:chOff x="637356" y="2836135"/>
            <a:chExt cx="1737256" cy="297363"/>
          </a:xfrm>
        </p:grpSpPr>
        <p:grpSp>
          <p:nvGrpSpPr>
            <p:cNvPr id="28" name="Groupe 27">
              <a:extLst>
                <a:ext uri="{FF2B5EF4-FFF2-40B4-BE49-F238E27FC236}">
                  <a16:creationId xmlns:a16="http://schemas.microsoft.com/office/drawing/2014/main" xmlns="" id="{509ED857-AC26-4A4E-BAF9-AC199BF2D59F}"/>
                </a:ext>
              </a:extLst>
            </p:cNvPr>
            <p:cNvGrpSpPr/>
            <p:nvPr/>
          </p:nvGrpSpPr>
          <p:grpSpPr>
            <a:xfrm>
              <a:off x="702350" y="2836135"/>
              <a:ext cx="1672262" cy="297363"/>
              <a:chOff x="682021" y="2758182"/>
              <a:chExt cx="1672262" cy="297363"/>
            </a:xfrm>
          </p:grpSpPr>
          <p:grpSp>
            <p:nvGrpSpPr>
              <p:cNvPr id="31" name="Groupe 34">
                <a:extLst>
                  <a:ext uri="{FF2B5EF4-FFF2-40B4-BE49-F238E27FC236}">
                    <a16:creationId xmlns:a16="http://schemas.microsoft.com/office/drawing/2014/main" xmlns="" id="{6C021ABA-24E7-4F4A-8462-8999251194F1}"/>
                  </a:ext>
                </a:extLst>
              </p:cNvPr>
              <p:cNvGrpSpPr/>
              <p:nvPr/>
            </p:nvGrpSpPr>
            <p:grpSpPr>
              <a:xfrm>
                <a:off x="682021" y="2758182"/>
                <a:ext cx="1564997" cy="280574"/>
                <a:chOff x="1151830" y="2655416"/>
                <a:chExt cx="1564997" cy="280574"/>
              </a:xfrm>
            </p:grpSpPr>
            <p:pic>
              <p:nvPicPr>
                <p:cNvPr id="36" name="Image 37">
                  <a:extLst>
                    <a:ext uri="{FF2B5EF4-FFF2-40B4-BE49-F238E27FC236}">
                      <a16:creationId xmlns:a16="http://schemas.microsoft.com/office/drawing/2014/main" xmlns="" id="{C6E17A20-39C9-435B-8C5F-081E68F8F92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39" name="Image 44">
                  <a:extLst>
                    <a:ext uri="{FF2B5EF4-FFF2-40B4-BE49-F238E27FC236}">
                      <a16:creationId xmlns:a16="http://schemas.microsoft.com/office/drawing/2014/main" xmlns="" id="{7448848E-25B4-4594-943B-FC93463A63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40" name="Image 45">
                  <a:extLst>
                    <a:ext uri="{FF2B5EF4-FFF2-40B4-BE49-F238E27FC236}">
                      <a16:creationId xmlns:a16="http://schemas.microsoft.com/office/drawing/2014/main" xmlns="" id="{78CDE9D6-8F29-4365-AF8A-44A91BAB4BB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41" name="Image 46">
                  <a:extLst>
                    <a:ext uri="{FF2B5EF4-FFF2-40B4-BE49-F238E27FC236}">
                      <a16:creationId xmlns:a16="http://schemas.microsoft.com/office/drawing/2014/main" xmlns="" id="{8F7B0CC1-2D01-4708-A130-CB874FF22D2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42" name="Image 47">
                  <a:extLst>
                    <a:ext uri="{FF2B5EF4-FFF2-40B4-BE49-F238E27FC236}">
                      <a16:creationId xmlns:a16="http://schemas.microsoft.com/office/drawing/2014/main" xmlns="" id="{EDB34E51-B2C7-4164-83E2-A69F0769836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32" name="Rectangle 31">
                <a:extLst>
                  <a:ext uri="{FF2B5EF4-FFF2-40B4-BE49-F238E27FC236}">
                    <a16:creationId xmlns:a16="http://schemas.microsoft.com/office/drawing/2014/main" xmlns="" id="{8F6F15DB-3BBC-470A-9ABC-00A171A42BCA}"/>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3" name="Image 32">
                <a:extLst>
                  <a:ext uri="{FF2B5EF4-FFF2-40B4-BE49-F238E27FC236}">
                    <a16:creationId xmlns:a16="http://schemas.microsoft.com/office/drawing/2014/main" xmlns="" id="{06DC317D-E631-48D1-817B-50D12124D19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34" name="Image 33">
                <a:extLst>
                  <a:ext uri="{FF2B5EF4-FFF2-40B4-BE49-F238E27FC236}">
                    <a16:creationId xmlns:a16="http://schemas.microsoft.com/office/drawing/2014/main" xmlns="" id="{94467C31-9F7E-4853-8E49-5919096E809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35" name="Image 34">
                <a:extLst>
                  <a:ext uri="{FF2B5EF4-FFF2-40B4-BE49-F238E27FC236}">
                    <a16:creationId xmlns:a16="http://schemas.microsoft.com/office/drawing/2014/main" xmlns="" id="{5196844A-8FF8-433B-A63D-A08E872C736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29" name="Rectangle 28">
              <a:extLst>
                <a:ext uri="{FF2B5EF4-FFF2-40B4-BE49-F238E27FC236}">
                  <a16:creationId xmlns:a16="http://schemas.microsoft.com/office/drawing/2014/main" xmlns="" id="{1EE888E9-C779-4047-B9D5-DF04D053E4C5}"/>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0" name="Image 29">
              <a:extLst>
                <a:ext uri="{FF2B5EF4-FFF2-40B4-BE49-F238E27FC236}">
                  <a16:creationId xmlns:a16="http://schemas.microsoft.com/office/drawing/2014/main" xmlns="" id="{8C66F765-9245-4735-A83E-BB51EF9DB309}"/>
                </a:ext>
              </a:extLst>
            </p:cNvPr>
            <p:cNvPicPr/>
            <p:nvPr/>
          </p:nvPicPr>
          <p:blipFill>
            <a:blip r:embed="rId13"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43" name="Tableau 42">
            <a:extLst>
              <a:ext uri="{FF2B5EF4-FFF2-40B4-BE49-F238E27FC236}">
                <a16:creationId xmlns:a16="http://schemas.microsoft.com/office/drawing/2014/main" xmlns="" id="{115F4F2B-A4FA-4099-9171-1358BCB0F78E}"/>
              </a:ext>
            </a:extLst>
          </p:cNvPr>
          <p:cNvGraphicFramePr>
            <a:graphicFrameLocks noGrp="1"/>
          </p:cNvGraphicFramePr>
          <p:nvPr>
            <p:extLst>
              <p:ext uri="{D42A27DB-BD31-4B8C-83A1-F6EECF244321}">
                <p14:modId xmlns:p14="http://schemas.microsoft.com/office/powerpoint/2010/main" val="526368704"/>
              </p:ext>
            </p:extLst>
          </p:nvPr>
        </p:nvGraphicFramePr>
        <p:xfrm>
          <a:off x="2277987" y="6994303"/>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44" name="Image 43">
            <a:extLst>
              <a:ext uri="{FF2B5EF4-FFF2-40B4-BE49-F238E27FC236}">
                <a16:creationId xmlns:a16="http://schemas.microsoft.com/office/drawing/2014/main" xmlns="" id="{2B749634-DD5E-43A2-A3FB-B523C190CAD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32030" y="7073475"/>
            <a:ext cx="918896" cy="154396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xmlns="" id="{B24C5843-CE65-48C2-83CF-16D1E1A8D954}"/>
              </a:ext>
            </a:extLst>
          </p:cNvPr>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47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3191"/>
            <a:ext cx="2880160" cy="477054"/>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MISTI </a:t>
            </a:r>
            <a:r>
              <a:rPr lang="fr-FR" sz="500" dirty="0" err="1"/>
              <a:t>Ref</a:t>
            </a:r>
            <a:r>
              <a:rPr lang="fr-FR" sz="500" dirty="0"/>
              <a:t>. 5MIP150 (Grey/Orange), </a:t>
            </a:r>
            <a:r>
              <a:rPr lang="fr-FR" sz="500" dirty="0" err="1"/>
              <a:t>Ref</a:t>
            </a:r>
            <a:r>
              <a:rPr lang="fr-FR" sz="500" dirty="0"/>
              <a:t>. 5MIP050 (</a:t>
            </a:r>
            <a:r>
              <a:rPr lang="en-US" sz="500" dirty="0"/>
              <a:t>Navy/Grey</a:t>
            </a:r>
            <a:r>
              <a:rPr lang="fr-FR" sz="500" dirty="0"/>
              <a:t>)</a:t>
            </a:r>
          </a:p>
          <a:p>
            <a:r>
              <a:rPr lang="fr-FR" sz="500" dirty="0"/>
              <a:t>Bib Pant MISTI </a:t>
            </a:r>
            <a:r>
              <a:rPr lang="fr-FR" sz="500" dirty="0" err="1"/>
              <a:t>Ref</a:t>
            </a:r>
            <a:r>
              <a:rPr lang="fr-FR" sz="500" dirty="0"/>
              <a:t>. 5MIB150 (Grey/Orange), </a:t>
            </a:r>
            <a:r>
              <a:rPr lang="fr-FR" sz="500" dirty="0" err="1"/>
              <a:t>Ref</a:t>
            </a:r>
            <a:r>
              <a:rPr lang="fr-FR" sz="500" dirty="0"/>
              <a:t>. 5MIB050 (</a:t>
            </a:r>
            <a:r>
              <a:rPr lang="en-US" sz="500" dirty="0"/>
              <a:t>Navy/Grey</a:t>
            </a:r>
            <a:r>
              <a:rPr lang="fr-FR" sz="500" dirty="0"/>
              <a:t>)</a:t>
            </a:r>
          </a:p>
          <a:p>
            <a:r>
              <a:rPr lang="fr-FR" sz="500" b="1" dirty="0"/>
              <a:t>60% Cotton, 40% Polyester, 245g /m²</a:t>
            </a:r>
          </a:p>
        </p:txBody>
      </p:sp>
      <p:sp>
        <p:nvSpPr>
          <p:cNvPr id="22" name="Rectangle 21"/>
          <p:cNvSpPr/>
          <p:nvPr/>
        </p:nvSpPr>
        <p:spPr>
          <a:xfrm>
            <a:off x="152717" y="1213913"/>
            <a:ext cx="6552882" cy="5280292"/>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&amp; Bib Pant)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 </a:t>
            </a:r>
            <a:r>
              <a:rPr lang="fr-FR" sz="600" dirty="0">
                <a:latin typeface="Calibri" panose="020F0502020204030204" pitchFamily="34" charset="0"/>
                <a:cs typeface="Calibri" panose="020F0502020204030204" pitchFamily="34" charset="0"/>
              </a:rPr>
              <a:t>5MIP150 (Grey/Orange), 5MIP050 (</a:t>
            </a:r>
            <a:r>
              <a:rPr lang="en-US" sz="600" dirty="0">
                <a:latin typeface="Calibri" panose="020F0502020204030204" pitchFamily="34" charset="0"/>
                <a:cs typeface="Calibri" panose="020F0502020204030204" pitchFamily="34" charset="0"/>
              </a:rPr>
              <a:t>Navy/Grey</a:t>
            </a:r>
            <a:r>
              <a:rPr lang="fr-FR" sz="600" dirty="0">
                <a:latin typeface="Calibri" panose="020F0502020204030204" pitchFamily="34" charset="0"/>
                <a:cs typeface="Calibri" panose="020F0502020204030204" pitchFamily="34" charset="0"/>
              </a:rPr>
              <a:t>)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Bib Pant 5MIB150 (Grey/Orange), </a:t>
            </a:r>
            <a:r>
              <a:rPr lang="fr-FR" sz="600" dirty="0" err="1">
                <a:latin typeface="Calibri" panose="020F0502020204030204" pitchFamily="34" charset="0"/>
                <a:cs typeface="Calibri" panose="020F0502020204030204" pitchFamily="34" charset="0"/>
              </a:rPr>
              <a:t>Ref</a:t>
            </a:r>
            <a:r>
              <a:rPr lang="fr-FR" sz="600" dirty="0">
                <a:latin typeface="Calibri" panose="020F0502020204030204" pitchFamily="34" charset="0"/>
                <a:cs typeface="Calibri" panose="020F0502020204030204" pitchFamily="34" charset="0"/>
              </a:rPr>
              <a:t>. 5MIB050 (</a:t>
            </a:r>
            <a:r>
              <a:rPr lang="en-US" sz="600" dirty="0">
                <a:latin typeface="Calibri" panose="020F0502020204030204" pitchFamily="34" charset="0"/>
                <a:cs typeface="Calibri" panose="020F0502020204030204" pitchFamily="34" charset="0"/>
              </a:rPr>
              <a:t>Navy/Grey</a:t>
            </a:r>
            <a:r>
              <a:rPr lang="fr-FR" sz="600" dirty="0">
                <a:latin typeface="Calibri" panose="020F0502020204030204" pitchFamily="34" charset="0"/>
                <a:cs typeface="Calibri" panose="020F0502020204030204" pitchFamily="34" charset="0"/>
              </a:rPr>
              <a:t>)</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to </a:t>
            </a:r>
            <a:r>
              <a:rPr lang="en-US" sz="600" dirty="0">
                <a:latin typeface="Calibri" panose="020F0502020204030204" pitchFamily="34" charset="0"/>
                <a:cs typeface="Calibri" panose="020F0502020204030204" pitchFamily="34" charset="0"/>
              </a:rPr>
              <a:t>ISO 6330: domestic washing and drying methods </a:t>
            </a:r>
          </a:p>
          <a:p>
            <a:r>
              <a:rPr lang="en-GB" sz="600" dirty="0">
                <a:latin typeface="Calibri" panose="020F0502020204030204" pitchFamily="34" charset="0"/>
                <a:cs typeface="Calibri" panose="020F0502020204030204" pitchFamily="34" charset="0"/>
              </a:rPr>
              <a:t>Do not bleach, do not use acids when rinsing. </a:t>
            </a:r>
          </a:p>
          <a:p>
            <a:r>
              <a:rPr lang="en-GB" sz="600" dirty="0">
                <a:latin typeface="Calibri" panose="020F0502020204030204" pitchFamily="34" charset="0"/>
                <a:cs typeface="Calibri" panose="020F0502020204030204" pitchFamily="34" charset="0"/>
              </a:rPr>
              <a:t>Iron at medium setting (below 150°C). </a:t>
            </a:r>
          </a:p>
          <a:p>
            <a:r>
              <a:rPr lang="en-GB" sz="600" dirty="0">
                <a:latin typeface="Calibri" panose="020F0502020204030204" pitchFamily="34" charset="0"/>
                <a:cs typeface="Calibri" panose="020F0502020204030204" pitchFamily="34" charset="0"/>
              </a:rPr>
              <a:t>Use dry cleaning agent other than Trichloroethyl</a:t>
            </a:r>
            <a:r>
              <a:rPr lang="en-GB" sz="600" dirty="0">
                <a:latin typeface="Calibri"/>
                <a:cs typeface="Calibri"/>
              </a:rPr>
              <a:t>ene.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p>
          <a:p>
            <a:r>
              <a:rPr lang="en-US" sz="600" dirty="0"/>
              <a:t>The knee stays in place in the garment in supposed professional movements (kneeling and moving on the knees).</a:t>
            </a:r>
          </a:p>
          <a:p>
            <a:endParaRPr lang="en-US" sz="600" dirty="0"/>
          </a:p>
          <a:p>
            <a:pPr eaLnBrk="1" hangingPunct="1">
              <a:lnSpc>
                <a:spcPct val="91000"/>
              </a:lnSpc>
            </a:pPr>
            <a:r>
              <a:rPr lang="en-GB" altLang="fr-FR" sz="600" b="1" dirty="0">
                <a:latin typeface="Calibri"/>
                <a:cs typeface="Calibri"/>
              </a:rPr>
              <a:t>Warning</a:t>
            </a:r>
            <a:r>
              <a:rPr lang="en-GB" altLang="fr-FR" sz="600" dirty="0"/>
              <a:t>: </a:t>
            </a:r>
          </a:p>
          <a:p>
            <a:pPr eaLnBrk="1" hangingPunct="1">
              <a:lnSpc>
                <a:spcPct val="91000"/>
              </a:lnSpc>
            </a:pPr>
            <a:r>
              <a:rPr lang="en-GB" altLang="fr-FR" sz="600" dirty="0"/>
              <a:t>These kneepads don</a:t>
            </a:r>
            <a:r>
              <a:rPr lang="en-GB" altLang="en-US" sz="600" dirty="0"/>
              <a:t>’</a:t>
            </a:r>
            <a:r>
              <a:rPr lang="en-GB" altLang="fr-FR" sz="600" dirty="0"/>
              <a:t>t provide unlimited knee protection, no PPE can offer a total protection against injury. They are not supposed to protect </a:t>
            </a:r>
          </a:p>
          <a:p>
            <a:pPr>
              <a:lnSpc>
                <a:spcPct val="91000"/>
              </a:lnSpc>
            </a:pPr>
            <a:r>
              <a:rPr lang="en-GB" altLang="fr-FR" sz="600" dirty="0"/>
              <a:t>against cutting objects and are not appropriate for difficult working conditions like kneeling work on broken stones, mining work or quarrying work. They should not be used for leisure or sport activities </a:t>
            </a:r>
            <a:r>
              <a:rPr lang="en-US" sz="600" dirty="0"/>
              <a:t>or medical applications. </a:t>
            </a:r>
            <a:r>
              <a:rPr lang="en-GB" altLang="fr-FR" sz="600" u="sng" dirty="0"/>
              <a:t>A</a:t>
            </a:r>
            <a:r>
              <a:rPr lang="en-US" altLang="fr-FR" sz="600" u="sng" dirty="0" err="1"/>
              <a:t>ny</a:t>
            </a:r>
            <a:r>
              <a:rPr lang="en-US" altLang="fr-FR" sz="600" u="sng" dirty="0"/>
              <a:t> changes in environmental conditions, such as temperature, would significantly reduce the performance of the protector.</a:t>
            </a:r>
            <a:r>
              <a:rPr lang="en-GB" altLang="fr-FR" sz="600" u="sng" dirty="0"/>
              <a:t> A</a:t>
            </a:r>
            <a:r>
              <a:rPr lang="en-US" altLang="fr-FR" sz="600" u="sng" dirty="0" err="1"/>
              <a:t>ny</a:t>
            </a:r>
            <a:r>
              <a:rPr lang="en-US" altLang="fr-FR" sz="600" u="sng" dirty="0"/>
              <a:t> contamination, alteration to the protector, or misuse would dangerously reduce the performance of the protector.</a:t>
            </a:r>
            <a:endParaRPr lang="en-GB" altLang="fr-FR" sz="600" u="sng" dirty="0"/>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1162683035"/>
              </p:ext>
            </p:extLst>
          </p:nvPr>
        </p:nvGraphicFramePr>
        <p:xfrm>
          <a:off x="1740072" y="6710328"/>
          <a:ext cx="4188604" cy="548640"/>
        </p:xfrm>
        <a:graphic>
          <a:graphicData uri="http://schemas.openxmlformats.org/drawingml/2006/table">
            <a:tbl>
              <a:tblPr firstRow="1" bandRow="1">
                <a:effectLst/>
                <a:tableStyleId>{5C22544A-7EE6-4342-B048-85BDC9FD1C3A}</a:tableStyleId>
              </a:tblPr>
              <a:tblGrid>
                <a:gridCol w="1919777">
                  <a:extLst>
                    <a:ext uri="{9D8B030D-6E8A-4147-A177-3AD203B41FA5}">
                      <a16:colId xmlns:a16="http://schemas.microsoft.com/office/drawing/2014/main" xmlns="" val="20000"/>
                    </a:ext>
                  </a:extLst>
                </a:gridCol>
                <a:gridCol w="2268827">
                  <a:extLst>
                    <a:ext uri="{9D8B030D-6E8A-4147-A177-3AD203B41FA5}">
                      <a16:colId xmlns:a16="http://schemas.microsoft.com/office/drawing/2014/main" xmlns="" val="20001"/>
                    </a:ext>
                  </a:extLst>
                </a:gridCol>
              </a:tblGrid>
              <a:tr h="67489">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rtlCol="0">
            <a:spAutoFit/>
          </a:bodyPr>
          <a:lstStyle/>
          <a:p>
            <a:r>
              <a:rPr lang="fr-FR" sz="800" dirty="0" smtClean="0"/>
              <a:t>v.20200106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523676"/>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xmlns="" id="{6891382A-B29E-4720-8D07-CEAF0E3A13F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xmlns="" id="{7E0E73B9-1361-4234-B0F4-7CB035B847E3}"/>
              </a:ext>
            </a:extLst>
          </p:cNvPr>
          <p:cNvSpPr txBox="1"/>
          <p:nvPr/>
        </p:nvSpPr>
        <p:spPr>
          <a:xfrm>
            <a:off x="2415984" y="67489"/>
            <a:ext cx="2026067" cy="276999"/>
          </a:xfrm>
          <a:prstGeom prst="rect">
            <a:avLst/>
          </a:prstGeom>
          <a:noFill/>
          <a:ln w="3175">
            <a:noFill/>
          </a:ln>
        </p:spPr>
        <p:txBody>
          <a:bodyPr wrap="none">
            <a:spAutoFit/>
          </a:bodyPr>
          <a:lstStyle/>
          <a:p>
            <a:pPr algn="ctr"/>
            <a:r>
              <a:rPr lang="en-GB" sz="1200" b="1" dirty="0"/>
              <a:t>Trouser &amp; Bib Pant MISTI</a:t>
            </a:r>
            <a:endParaRPr lang="en-GB" sz="3600" dirty="0"/>
          </a:p>
        </p:txBody>
      </p:sp>
      <p:grpSp>
        <p:nvGrpSpPr>
          <p:cNvPr id="30" name="Group 49">
            <a:extLst>
              <a:ext uri="{FF2B5EF4-FFF2-40B4-BE49-F238E27FC236}">
                <a16:creationId xmlns:a16="http://schemas.microsoft.com/office/drawing/2014/main" xmlns=""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xmlns="" id="{B06D3BFB-8F50-43A0-A11B-262275E778C7}"/>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xmlns=""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aphicFrame>
        <p:nvGraphicFramePr>
          <p:cNvPr id="34" name="Tableau 33">
            <a:extLst>
              <a:ext uri="{FF2B5EF4-FFF2-40B4-BE49-F238E27FC236}">
                <a16:creationId xmlns:a16="http://schemas.microsoft.com/office/drawing/2014/main" xmlns="" id="{2BD728B2-B51A-4D8C-8338-5F1A7C2C435C}"/>
              </a:ext>
            </a:extLst>
          </p:cNvPr>
          <p:cNvGraphicFramePr>
            <a:graphicFrameLocks noGrp="1"/>
          </p:cNvGraphicFramePr>
          <p:nvPr>
            <p:extLst>
              <p:ext uri="{D42A27DB-BD31-4B8C-83A1-F6EECF244321}">
                <p14:modId xmlns:p14="http://schemas.microsoft.com/office/powerpoint/2010/main" val="1691812758"/>
              </p:ext>
            </p:extLst>
          </p:nvPr>
        </p:nvGraphicFramePr>
        <p:xfrm>
          <a:off x="1698101" y="7409052"/>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35" name="Image 34">
            <a:extLst>
              <a:ext uri="{FF2B5EF4-FFF2-40B4-BE49-F238E27FC236}">
                <a16:creationId xmlns:a16="http://schemas.microsoft.com/office/drawing/2014/main" xmlns="" id="{9DD95E26-7AA8-48C4-A1BF-B388DD2194F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2144" y="7488224"/>
            <a:ext cx="918896" cy="1543961"/>
          </a:xfrm>
          <a:prstGeom prst="rect">
            <a:avLst/>
          </a:prstGeom>
        </p:spPr>
      </p:pic>
      <p:grpSp>
        <p:nvGrpSpPr>
          <p:cNvPr id="37" name="Groupe 36">
            <a:extLst>
              <a:ext uri="{FF2B5EF4-FFF2-40B4-BE49-F238E27FC236}">
                <a16:creationId xmlns:a16="http://schemas.microsoft.com/office/drawing/2014/main" xmlns="" id="{9B55066E-504E-4248-A3A7-0B38C96A1F38}"/>
              </a:ext>
            </a:extLst>
          </p:cNvPr>
          <p:cNvGrpSpPr/>
          <p:nvPr/>
        </p:nvGrpSpPr>
        <p:grpSpPr>
          <a:xfrm>
            <a:off x="3644900" y="2895600"/>
            <a:ext cx="1384012" cy="236899"/>
            <a:chOff x="637356" y="2836135"/>
            <a:chExt cx="1737256" cy="297363"/>
          </a:xfrm>
        </p:grpSpPr>
        <p:grpSp>
          <p:nvGrpSpPr>
            <p:cNvPr id="41" name="Groupe 40">
              <a:extLst>
                <a:ext uri="{FF2B5EF4-FFF2-40B4-BE49-F238E27FC236}">
                  <a16:creationId xmlns:a16="http://schemas.microsoft.com/office/drawing/2014/main" xmlns="" id="{710762EB-82E4-4620-9F6B-1A2FD00EC613}"/>
                </a:ext>
              </a:extLst>
            </p:cNvPr>
            <p:cNvGrpSpPr/>
            <p:nvPr/>
          </p:nvGrpSpPr>
          <p:grpSpPr>
            <a:xfrm>
              <a:off x="702350" y="2836135"/>
              <a:ext cx="1672262" cy="297363"/>
              <a:chOff x="682021" y="2758182"/>
              <a:chExt cx="1672262" cy="297363"/>
            </a:xfrm>
          </p:grpSpPr>
          <p:grpSp>
            <p:nvGrpSpPr>
              <p:cNvPr id="49" name="Groupe 34">
                <a:extLst>
                  <a:ext uri="{FF2B5EF4-FFF2-40B4-BE49-F238E27FC236}">
                    <a16:creationId xmlns:a16="http://schemas.microsoft.com/office/drawing/2014/main" xmlns="" id="{D0E81BC1-B770-420A-AF88-523586F4565A}"/>
                  </a:ext>
                </a:extLst>
              </p:cNvPr>
              <p:cNvGrpSpPr/>
              <p:nvPr/>
            </p:nvGrpSpPr>
            <p:grpSpPr>
              <a:xfrm>
                <a:off x="682021" y="2758182"/>
                <a:ext cx="1564997" cy="280574"/>
                <a:chOff x="1151830" y="2655416"/>
                <a:chExt cx="1564997" cy="280574"/>
              </a:xfrm>
            </p:grpSpPr>
            <p:pic>
              <p:nvPicPr>
                <p:cNvPr id="65" name="Image 37">
                  <a:extLst>
                    <a:ext uri="{FF2B5EF4-FFF2-40B4-BE49-F238E27FC236}">
                      <a16:creationId xmlns:a16="http://schemas.microsoft.com/office/drawing/2014/main" xmlns="" id="{54DFAC87-8FDB-4467-8360-63B2C4A3AD2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6" name="Image 44">
                  <a:extLst>
                    <a:ext uri="{FF2B5EF4-FFF2-40B4-BE49-F238E27FC236}">
                      <a16:creationId xmlns:a16="http://schemas.microsoft.com/office/drawing/2014/main" xmlns="" id="{E0F6D482-FCE6-4212-8189-A239F2A8AA4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7" name="Image 45">
                  <a:extLst>
                    <a:ext uri="{FF2B5EF4-FFF2-40B4-BE49-F238E27FC236}">
                      <a16:creationId xmlns:a16="http://schemas.microsoft.com/office/drawing/2014/main" xmlns="" id="{115B6D91-2EE1-46F5-AB35-C24FD450913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8" name="Image 46">
                  <a:extLst>
                    <a:ext uri="{FF2B5EF4-FFF2-40B4-BE49-F238E27FC236}">
                      <a16:creationId xmlns:a16="http://schemas.microsoft.com/office/drawing/2014/main" xmlns="" id="{3EE5DEB2-983F-463D-903F-D0CA9E34042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9" name="Image 47">
                  <a:extLst>
                    <a:ext uri="{FF2B5EF4-FFF2-40B4-BE49-F238E27FC236}">
                      <a16:creationId xmlns:a16="http://schemas.microsoft.com/office/drawing/2014/main" xmlns="" id="{DC62B395-8ADD-439E-A099-4EC3A394E06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0" name="Rectangle 49">
                <a:extLst>
                  <a:ext uri="{FF2B5EF4-FFF2-40B4-BE49-F238E27FC236}">
                    <a16:creationId xmlns:a16="http://schemas.microsoft.com/office/drawing/2014/main" xmlns="" id="{AFE7DAAA-28EB-4813-8731-9C7EEFE6438F}"/>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1" name="Image 50">
                <a:extLst>
                  <a:ext uri="{FF2B5EF4-FFF2-40B4-BE49-F238E27FC236}">
                    <a16:creationId xmlns:a16="http://schemas.microsoft.com/office/drawing/2014/main" xmlns="" id="{D005A79D-1D92-4835-A611-B3E10340E11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3" name="Image 52">
                <a:extLst>
                  <a:ext uri="{FF2B5EF4-FFF2-40B4-BE49-F238E27FC236}">
                    <a16:creationId xmlns:a16="http://schemas.microsoft.com/office/drawing/2014/main" xmlns="" id="{8306CD01-BF6F-4AEC-AE21-C7ADF2187E7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4" name="Image 63">
                <a:extLst>
                  <a:ext uri="{FF2B5EF4-FFF2-40B4-BE49-F238E27FC236}">
                    <a16:creationId xmlns:a16="http://schemas.microsoft.com/office/drawing/2014/main" xmlns="" id="{83B2273C-E89E-4A9A-8FFB-2C0751EC75A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2" name="Rectangle 41">
              <a:extLst>
                <a:ext uri="{FF2B5EF4-FFF2-40B4-BE49-F238E27FC236}">
                  <a16:creationId xmlns:a16="http://schemas.microsoft.com/office/drawing/2014/main" xmlns="" id="{2E15862A-40E8-459A-8BA8-5BA08F651082}"/>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3" name="Image 42">
              <a:extLst>
                <a:ext uri="{FF2B5EF4-FFF2-40B4-BE49-F238E27FC236}">
                  <a16:creationId xmlns:a16="http://schemas.microsoft.com/office/drawing/2014/main" xmlns="" id="{205BFD30-78D2-4B44-9600-6BBEEA8F2B8D}"/>
                </a:ext>
              </a:extLst>
            </p:cNvPr>
            <p:cNvPicPr/>
            <p:nvPr/>
          </p:nvPicPr>
          <p:blipFill>
            <a:blip r:embed="rId15"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MISTI </a:t>
            </a:r>
            <a:r>
              <a:rPr lang="fr-FR" sz="500" dirty="0"/>
              <a:t>5MIP150 (</a:t>
            </a:r>
            <a:r>
              <a:rPr lang="en-US" sz="500" dirty="0"/>
              <a:t>Grau/ Orange</a:t>
            </a:r>
            <a:r>
              <a:rPr lang="fr-FR" sz="500" dirty="0"/>
              <a:t>),5MIP050 (</a:t>
            </a:r>
            <a:r>
              <a:rPr lang="en-US" sz="500" dirty="0"/>
              <a:t>Navy/ Grau</a:t>
            </a:r>
            <a:r>
              <a:rPr lang="fr-FR" sz="500" dirty="0"/>
              <a:t>)</a:t>
            </a:r>
          </a:p>
          <a:p>
            <a:r>
              <a:rPr lang="fr-FR" sz="500" dirty="0" err="1">
                <a:latin typeface="+mn-lt"/>
              </a:rPr>
              <a:t>Latzhose</a:t>
            </a:r>
            <a:r>
              <a:rPr lang="fr-FR" sz="500" dirty="0">
                <a:latin typeface="+mn-lt"/>
              </a:rPr>
              <a:t> </a:t>
            </a:r>
            <a:r>
              <a:rPr lang="fr-FR" sz="500" dirty="0"/>
              <a:t>MISTI 5MIB150 (</a:t>
            </a:r>
            <a:r>
              <a:rPr lang="en-US" sz="500" dirty="0"/>
              <a:t>Grau/ Orange</a:t>
            </a:r>
            <a:r>
              <a:rPr lang="fr-FR" sz="500" dirty="0"/>
              <a:t>), 5MIB050 (</a:t>
            </a:r>
            <a:r>
              <a:rPr lang="en-US" sz="500" dirty="0"/>
              <a:t>Navy/ Grau</a:t>
            </a:r>
            <a:r>
              <a:rPr lang="fr-FR" sz="500" dirty="0"/>
              <a:t>)</a:t>
            </a:r>
          </a:p>
          <a:p>
            <a:r>
              <a:rPr lang="en-US" sz="500" b="1" dirty="0">
                <a:latin typeface="+mn-lt"/>
              </a:rPr>
              <a:t>60 % </a:t>
            </a:r>
            <a:r>
              <a:rPr lang="en-US" sz="500" b="1" dirty="0" err="1">
                <a:latin typeface="+mn-lt"/>
              </a:rPr>
              <a:t>Baumwolle</a:t>
            </a:r>
            <a:r>
              <a:rPr lang="en-US" sz="500" b="1" dirty="0">
                <a:latin typeface="+mn-lt"/>
              </a:rPr>
              <a:t>, 40 % Polyester, 245 g/m²</a:t>
            </a:r>
          </a:p>
        </p:txBody>
      </p:sp>
      <p:grpSp>
        <p:nvGrpSpPr>
          <p:cNvPr id="21" name="Groupe 20"/>
          <p:cNvGrpSpPr/>
          <p:nvPr/>
        </p:nvGrpSpPr>
        <p:grpSpPr>
          <a:xfrm>
            <a:off x="137571" y="1441229"/>
            <a:ext cx="6552883" cy="5786199"/>
            <a:chOff x="981327" y="1064568"/>
            <a:chExt cx="5400000" cy="7038915"/>
          </a:xfrm>
        </p:grpSpPr>
        <p:sp>
          <p:nvSpPr>
            <p:cNvPr id="22" name="Rectangle 21"/>
            <p:cNvSpPr/>
            <p:nvPr/>
          </p:nvSpPr>
          <p:spPr>
            <a:xfrm>
              <a:off x="981327" y="1064568"/>
              <a:ext cx="5399999" cy="703891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&amp; </a:t>
              </a:r>
              <a:r>
                <a:rPr lang="en-GB" sz="600" b="1" dirty="0" err="1">
                  <a:latin typeface="Calibri" panose="020F0502020204030204" pitchFamily="34" charset="0"/>
                  <a:cs typeface="Calibri" panose="020F0502020204030204" pitchFamily="34" charset="0"/>
                </a:rPr>
                <a:t>Latzhose</a:t>
              </a:r>
              <a:r>
                <a:rPr lang="en-GB" sz="600" b="1" dirty="0">
                  <a:latin typeface="Calibri" panose="020F0502020204030204" pitchFamily="34" charset="0"/>
                  <a:cs typeface="Calibri" panose="020F0502020204030204" pitchFamily="34" charset="0"/>
                </a:rPr>
                <a:t>)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MISTI 5MIP150 (</a:t>
              </a:r>
              <a:r>
                <a:rPr lang="en-US" sz="600" dirty="0">
                  <a:latin typeface="Calibri" panose="020F0502020204030204" pitchFamily="34" charset="0"/>
                  <a:cs typeface="Calibri" panose="020F0502020204030204" pitchFamily="34" charset="0"/>
                </a:rPr>
                <a:t>Grau/ Orange</a:t>
              </a:r>
              <a:r>
                <a:rPr lang="fr-FR" sz="600" dirty="0">
                  <a:latin typeface="Calibri" panose="020F0502020204030204" pitchFamily="34" charset="0"/>
                  <a:cs typeface="Calibri" panose="020F0502020204030204" pitchFamily="34" charset="0"/>
                </a:rPr>
                <a:t>),5MIP050 (</a:t>
              </a:r>
              <a:r>
                <a:rPr lang="en-US" sz="600" dirty="0">
                  <a:latin typeface="Calibri" panose="020F0502020204030204" pitchFamily="34" charset="0"/>
                  <a:cs typeface="Calibri" panose="020F0502020204030204" pitchFamily="34" charset="0"/>
                </a:rPr>
                <a:t>Navy/ Grau</a:t>
              </a:r>
              <a:r>
                <a:rPr lang="fr-FR" sz="600" dirty="0">
                  <a:latin typeface="Calibri" panose="020F0502020204030204" pitchFamily="34" charset="0"/>
                  <a:cs typeface="Calibri" panose="020F0502020204030204" pitchFamily="34" charset="0"/>
                </a:rPr>
                <a:t>)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Latzhose</a:t>
              </a:r>
              <a:r>
                <a:rPr lang="fr-FR" sz="600" dirty="0">
                  <a:latin typeface="Calibri" panose="020F0502020204030204" pitchFamily="34" charset="0"/>
                  <a:cs typeface="Calibri" panose="020F0502020204030204" pitchFamily="34" charset="0"/>
                </a:rPr>
                <a:t> MISTI 5MIB150 (</a:t>
              </a:r>
              <a:r>
                <a:rPr lang="en-US" sz="600" dirty="0">
                  <a:latin typeface="Calibri" panose="020F0502020204030204" pitchFamily="34" charset="0"/>
                  <a:cs typeface="Calibri" panose="020F0502020204030204" pitchFamily="34" charset="0"/>
                </a:rPr>
                <a:t>Grau/ Orange</a:t>
              </a:r>
              <a:r>
                <a:rPr lang="fr-FR" sz="600" dirty="0">
                  <a:latin typeface="Calibri" panose="020F0502020204030204" pitchFamily="34" charset="0"/>
                  <a:cs typeface="Calibri" panose="020F0502020204030204" pitchFamily="34" charset="0"/>
                </a:rPr>
                <a:t>), 5MIB050 (</a:t>
              </a:r>
              <a:r>
                <a:rPr lang="en-US" sz="600" dirty="0">
                  <a:latin typeface="Calibri" panose="020F0502020204030204" pitchFamily="34" charset="0"/>
                  <a:cs typeface="Calibri" panose="020F0502020204030204" pitchFamily="34" charset="0"/>
                </a:rPr>
                <a:t>Navy/ Grau</a:t>
              </a:r>
              <a:r>
                <a:rPr lang="fr-FR" sz="600" dirty="0">
                  <a:latin typeface="Calibri" panose="020F0502020204030204" pitchFamily="34" charset="0"/>
                  <a:cs typeface="Calibri" panose="020F0502020204030204" pitchFamily="34" charset="0"/>
                </a:rPr>
                <a:t>)</a:t>
              </a:r>
              <a:r>
                <a:rPr lang="fr-FR" sz="600" dirty="0"/>
                <a:t>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 2 - Stufe 0 </a:t>
              </a:r>
              <a:r>
                <a:rPr lang="en-GB" sz="600" dirty="0">
                  <a:latin typeface="Calibri" panose="020F0502020204030204" pitchFamily="34" charset="0"/>
                  <a:cs typeface="Calibri" panose="020F0502020204030204" pitchFamily="34" charset="0"/>
                </a:rPr>
                <a:t>(Anwendbar auf Kniepads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Trocknen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mäßiger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 (maximal 60 °C)</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bleichen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Trockenreinigung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mit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üblichen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Lösungsmitteln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erlaubt</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Bei </a:t>
              </a:r>
              <a:r>
                <a:rPr lang="en-US" sz="600" dirty="0" err="1">
                  <a:latin typeface="Calibri" panose="020F0502020204030204" pitchFamily="34" charset="0"/>
                  <a:cs typeface="Calibri" panose="020F0502020204030204" pitchFamily="34" charset="0"/>
                </a:rPr>
                <a:t>mittlerer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bügeln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150 °C).</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1645002756"/>
              </p:ext>
            </p:extLst>
          </p:nvPr>
        </p:nvGraphicFramePr>
        <p:xfrm>
          <a:off x="1795890" y="7419580"/>
          <a:ext cx="4208922" cy="552450"/>
        </p:xfrm>
        <a:graphic>
          <a:graphicData uri="http://schemas.openxmlformats.org/drawingml/2006/table">
            <a:tbl>
              <a:tblPr firstRow="1" bandRow="1">
                <a:effectLst/>
                <a:tableStyleId>{5C22544A-7EE6-4342-B048-85BDC9FD1C3A}</a:tableStyleId>
              </a:tblPr>
              <a:tblGrid>
                <a:gridCol w="2392390">
                  <a:extLst>
                    <a:ext uri="{9D8B030D-6E8A-4147-A177-3AD203B41FA5}">
                      <a16:colId xmlns:a16="http://schemas.microsoft.com/office/drawing/2014/main" xmlns="" val="20000"/>
                    </a:ext>
                  </a:extLst>
                </a:gridCol>
                <a:gridCol w="1816532">
                  <a:extLst>
                    <a:ext uri="{9D8B030D-6E8A-4147-A177-3AD203B41FA5}">
                      <a16:colId xmlns:a16="http://schemas.microsoft.com/office/drawing/2014/main" xmlns="" val="20001"/>
                    </a:ext>
                  </a:extLst>
                </a:gridCol>
              </a:tblGrid>
              <a:tr h="95250">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881105"/>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xmlns="" id="{2797A713-EF71-426D-A96C-1F5B32428E5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xmlns="" id="{114E7FA2-2D8A-45BD-B04F-AC9512D95F9D}"/>
              </a:ext>
            </a:extLst>
          </p:cNvPr>
          <p:cNvSpPr txBox="1"/>
          <p:nvPr/>
        </p:nvSpPr>
        <p:spPr>
          <a:xfrm>
            <a:off x="2489499" y="67489"/>
            <a:ext cx="1879041" cy="276999"/>
          </a:xfrm>
          <a:prstGeom prst="rect">
            <a:avLst/>
          </a:prstGeom>
          <a:noFill/>
          <a:ln w="3175">
            <a:noFill/>
          </a:ln>
        </p:spPr>
        <p:txBody>
          <a:bodyPr wrap="none">
            <a:spAutoFit/>
          </a:bodyPr>
          <a:lstStyle/>
          <a:p>
            <a:pPr algn="ctr"/>
            <a:r>
              <a:rPr lang="en-GB" sz="1200" b="1" dirty="0"/>
              <a:t>Hose &amp; </a:t>
            </a:r>
            <a:r>
              <a:rPr lang="fr-FR" sz="1200" b="1" dirty="0" err="1"/>
              <a:t>Latzhose</a:t>
            </a:r>
            <a:r>
              <a:rPr lang="fr-FR" sz="1200" b="1" dirty="0"/>
              <a:t> </a:t>
            </a:r>
            <a:r>
              <a:rPr lang="en-GB" sz="1200" b="1" dirty="0"/>
              <a:t>MISTI</a:t>
            </a:r>
            <a:endParaRPr lang="en-GB" sz="3600" dirty="0"/>
          </a:p>
        </p:txBody>
      </p:sp>
      <p:grpSp>
        <p:nvGrpSpPr>
          <p:cNvPr id="29" name="Group 49">
            <a:extLst>
              <a:ext uri="{FF2B5EF4-FFF2-40B4-BE49-F238E27FC236}">
                <a16:creationId xmlns:a16="http://schemas.microsoft.com/office/drawing/2014/main" xmlns=""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xmlns="" id="{F806BD94-B7E9-4AAA-93F0-F53D78386B18}"/>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xmlns=""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2" name="Groupe 31">
            <a:extLst>
              <a:ext uri="{FF2B5EF4-FFF2-40B4-BE49-F238E27FC236}">
                <a16:creationId xmlns:a16="http://schemas.microsoft.com/office/drawing/2014/main" xmlns="" id="{AE527F8D-D595-41C2-BCAB-9212AD1902FF}"/>
              </a:ext>
            </a:extLst>
          </p:cNvPr>
          <p:cNvGrpSpPr/>
          <p:nvPr/>
        </p:nvGrpSpPr>
        <p:grpSpPr>
          <a:xfrm>
            <a:off x="3619500" y="3124200"/>
            <a:ext cx="1384012" cy="236899"/>
            <a:chOff x="637356" y="2836135"/>
            <a:chExt cx="1737256" cy="297363"/>
          </a:xfrm>
        </p:grpSpPr>
        <p:grpSp>
          <p:nvGrpSpPr>
            <p:cNvPr id="33" name="Groupe 32">
              <a:extLst>
                <a:ext uri="{FF2B5EF4-FFF2-40B4-BE49-F238E27FC236}">
                  <a16:creationId xmlns:a16="http://schemas.microsoft.com/office/drawing/2014/main" xmlns="" id="{C53A9D8D-5034-4274-94B0-2FC9A01C40FB}"/>
                </a:ext>
              </a:extLst>
            </p:cNvPr>
            <p:cNvGrpSpPr/>
            <p:nvPr/>
          </p:nvGrpSpPr>
          <p:grpSpPr>
            <a:xfrm>
              <a:off x="702350" y="2836135"/>
              <a:ext cx="1672262" cy="297363"/>
              <a:chOff x="682021" y="2758182"/>
              <a:chExt cx="1672262" cy="297363"/>
            </a:xfrm>
          </p:grpSpPr>
          <p:grpSp>
            <p:nvGrpSpPr>
              <p:cNvPr id="37" name="Groupe 34">
                <a:extLst>
                  <a:ext uri="{FF2B5EF4-FFF2-40B4-BE49-F238E27FC236}">
                    <a16:creationId xmlns:a16="http://schemas.microsoft.com/office/drawing/2014/main" xmlns="" id="{2549450C-BB0A-4049-A012-D831212A65E3}"/>
                  </a:ext>
                </a:extLst>
              </p:cNvPr>
              <p:cNvGrpSpPr/>
              <p:nvPr/>
            </p:nvGrpSpPr>
            <p:grpSpPr>
              <a:xfrm>
                <a:off x="682021" y="2758182"/>
                <a:ext cx="1564997" cy="280574"/>
                <a:chOff x="1151830" y="2655416"/>
                <a:chExt cx="1564997" cy="280574"/>
              </a:xfrm>
            </p:grpSpPr>
            <p:pic>
              <p:nvPicPr>
                <p:cNvPr id="60" name="Image 37">
                  <a:extLst>
                    <a:ext uri="{FF2B5EF4-FFF2-40B4-BE49-F238E27FC236}">
                      <a16:creationId xmlns:a16="http://schemas.microsoft.com/office/drawing/2014/main" xmlns="" id="{DE59CC7F-1359-4460-9E23-E5BDE195DB3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1" name="Image 44">
                  <a:extLst>
                    <a:ext uri="{FF2B5EF4-FFF2-40B4-BE49-F238E27FC236}">
                      <a16:creationId xmlns:a16="http://schemas.microsoft.com/office/drawing/2014/main" xmlns="" id="{31F0A9B7-3917-4919-8E46-9718EFB80C2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2" name="Image 45">
                  <a:extLst>
                    <a:ext uri="{FF2B5EF4-FFF2-40B4-BE49-F238E27FC236}">
                      <a16:creationId xmlns:a16="http://schemas.microsoft.com/office/drawing/2014/main" xmlns="" id="{6C6AED5C-0004-420F-B4D5-14997D2C2EE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3" name="Image 46">
                  <a:extLst>
                    <a:ext uri="{FF2B5EF4-FFF2-40B4-BE49-F238E27FC236}">
                      <a16:creationId xmlns:a16="http://schemas.microsoft.com/office/drawing/2014/main" xmlns="" id="{BF61CA5C-33E8-4426-BCC7-E9212BC83BD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4" name="Image 47">
                  <a:extLst>
                    <a:ext uri="{FF2B5EF4-FFF2-40B4-BE49-F238E27FC236}">
                      <a16:creationId xmlns:a16="http://schemas.microsoft.com/office/drawing/2014/main" xmlns="" id="{2F9D512B-12C9-4450-BD0A-68D441EBFF1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9" name="Rectangle 48">
                <a:extLst>
                  <a:ext uri="{FF2B5EF4-FFF2-40B4-BE49-F238E27FC236}">
                    <a16:creationId xmlns:a16="http://schemas.microsoft.com/office/drawing/2014/main" xmlns="" id="{E23D1194-37D8-46E1-BAF3-9514FA84F0A0}"/>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0" name="Image 49">
                <a:extLst>
                  <a:ext uri="{FF2B5EF4-FFF2-40B4-BE49-F238E27FC236}">
                    <a16:creationId xmlns:a16="http://schemas.microsoft.com/office/drawing/2014/main" xmlns="" id="{DB41A639-CBC9-488C-9AC2-2104ECDAA3A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1" name="Image 50">
                <a:extLst>
                  <a:ext uri="{FF2B5EF4-FFF2-40B4-BE49-F238E27FC236}">
                    <a16:creationId xmlns:a16="http://schemas.microsoft.com/office/drawing/2014/main" xmlns="" id="{2F915AD0-835D-4AEE-BB64-41EFAF14D17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3" name="Image 52">
                <a:extLst>
                  <a:ext uri="{FF2B5EF4-FFF2-40B4-BE49-F238E27FC236}">
                    <a16:creationId xmlns:a16="http://schemas.microsoft.com/office/drawing/2014/main" xmlns="" id="{C21CA858-B93A-4C54-9442-E161F823579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4" name="Rectangle 33">
              <a:extLst>
                <a:ext uri="{FF2B5EF4-FFF2-40B4-BE49-F238E27FC236}">
                  <a16:creationId xmlns:a16="http://schemas.microsoft.com/office/drawing/2014/main" xmlns="" id="{ED63FF63-DD03-4AA3-8C4F-FFB2FBDE21F3}"/>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5" name="Image 34">
              <a:extLst>
                <a:ext uri="{FF2B5EF4-FFF2-40B4-BE49-F238E27FC236}">
                  <a16:creationId xmlns:a16="http://schemas.microsoft.com/office/drawing/2014/main" xmlns="" id="{4FEF00BD-B0BB-4B39-9C81-C9442CBE9A3F}"/>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5" name="Tableau 64">
            <a:extLst>
              <a:ext uri="{FF2B5EF4-FFF2-40B4-BE49-F238E27FC236}">
                <a16:creationId xmlns:a16="http://schemas.microsoft.com/office/drawing/2014/main" xmlns="" id="{21E7FB8B-0460-463B-9678-61666505CF04}"/>
              </a:ext>
            </a:extLst>
          </p:cNvPr>
          <p:cNvGraphicFramePr>
            <a:graphicFrameLocks noGrp="1"/>
          </p:cNvGraphicFramePr>
          <p:nvPr>
            <p:extLst>
              <p:ext uri="{D42A27DB-BD31-4B8C-83A1-F6EECF244321}">
                <p14:modId xmlns:p14="http://schemas.microsoft.com/office/powerpoint/2010/main" val="1981987664"/>
              </p:ext>
            </p:extLst>
          </p:nvPr>
        </p:nvGraphicFramePr>
        <p:xfrm>
          <a:off x="1774237" y="8106600"/>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66" name="Image 65">
            <a:extLst>
              <a:ext uri="{FF2B5EF4-FFF2-40B4-BE49-F238E27FC236}">
                <a16:creationId xmlns:a16="http://schemas.microsoft.com/office/drawing/2014/main" xmlns="" id="{8B1A36EA-A212-4617-ABA4-141F739AAAF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28280" y="8185772"/>
            <a:ext cx="918896" cy="1543961"/>
          </a:xfrm>
          <a:prstGeom prst="rect">
            <a:avLst/>
          </a:prstGeom>
        </p:spPr>
      </p:pic>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477054"/>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usuariofinal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MISTI 5MIP150 (</a:t>
            </a:r>
            <a:r>
              <a:rPr lang="en-US" sz="500" dirty="0"/>
              <a:t>Gris/</a:t>
            </a:r>
            <a:r>
              <a:rPr lang="en-US" sz="500" dirty="0" err="1"/>
              <a:t>naranja</a:t>
            </a:r>
            <a:r>
              <a:rPr lang="fr-FR" sz="500" dirty="0"/>
              <a:t>),5MIP050 (</a:t>
            </a:r>
            <a:r>
              <a:rPr lang="en-US" sz="500" dirty="0"/>
              <a:t>Azul </a:t>
            </a:r>
            <a:r>
              <a:rPr lang="en-US" sz="500" dirty="0" err="1"/>
              <a:t>marino</a:t>
            </a:r>
            <a:r>
              <a:rPr lang="en-US" sz="500" dirty="0"/>
              <a:t>/</a:t>
            </a:r>
            <a:r>
              <a:rPr lang="en-US" sz="500" dirty="0" err="1"/>
              <a:t>gris</a:t>
            </a:r>
            <a:r>
              <a:rPr lang="fr-FR" sz="500" dirty="0"/>
              <a:t>)</a:t>
            </a:r>
          </a:p>
          <a:p>
            <a:r>
              <a:rPr lang="fr-FR" sz="500" dirty="0"/>
              <a:t>Mono MISTI 5MIB150 (</a:t>
            </a:r>
            <a:r>
              <a:rPr lang="en-US" sz="500" dirty="0"/>
              <a:t>Gris/</a:t>
            </a:r>
            <a:r>
              <a:rPr lang="en-US" sz="500" dirty="0" err="1"/>
              <a:t>naranja</a:t>
            </a:r>
            <a:r>
              <a:rPr lang="fr-FR" sz="500" dirty="0"/>
              <a:t>), 5MIB050 (</a:t>
            </a:r>
            <a:r>
              <a:rPr lang="en-US" sz="500" dirty="0"/>
              <a:t>Azul </a:t>
            </a:r>
            <a:r>
              <a:rPr lang="en-US" sz="500" dirty="0" err="1"/>
              <a:t>marino</a:t>
            </a:r>
            <a:r>
              <a:rPr lang="en-US" sz="500" dirty="0"/>
              <a:t>/</a:t>
            </a:r>
            <a:r>
              <a:rPr lang="en-US" sz="500" dirty="0" err="1"/>
              <a:t>gris</a:t>
            </a:r>
            <a:r>
              <a:rPr lang="fr-FR" sz="500" dirty="0"/>
              <a:t>)</a:t>
            </a:r>
            <a:endParaRPr lang="fr-FR" sz="500" dirty="0">
              <a:latin typeface="+mn-lt"/>
              <a:cs typeface="Calibri" panose="020F0502020204030204" pitchFamily="34" charset="0"/>
            </a:endParaRPr>
          </a:p>
          <a:p>
            <a:r>
              <a:rPr lang="fr-FR" sz="500" b="1" dirty="0">
                <a:latin typeface="+mn-lt"/>
                <a:cs typeface="Calibri" panose="020F0502020204030204" pitchFamily="34" charset="0"/>
              </a:rPr>
              <a:t>60% algodón, </a:t>
            </a:r>
            <a:r>
              <a:rPr lang="en-US" sz="500" b="1" dirty="0">
                <a:latin typeface="+mn-lt"/>
                <a:cs typeface="Calibri" panose="020F0502020204030204" pitchFamily="34" charset="0"/>
              </a:rPr>
              <a:t>40 % </a:t>
            </a:r>
            <a:r>
              <a:rPr lang="en-US" sz="500" b="1" dirty="0" err="1">
                <a:latin typeface="+mn-lt"/>
                <a:cs typeface="Calibri" panose="020F0502020204030204" pitchFamily="34" charset="0"/>
              </a:rPr>
              <a:t>poliéster</a:t>
            </a:r>
            <a:r>
              <a:rPr lang="en-US" sz="500" b="1" dirty="0">
                <a:latin typeface="+mn-lt"/>
                <a:cs typeface="Calibri" panose="020F0502020204030204" pitchFamily="34" charset="0"/>
              </a:rPr>
              <a:t> </a:t>
            </a:r>
            <a:r>
              <a:rPr lang="fr-FR" sz="500" b="1" dirty="0">
                <a:latin typeface="+mn-lt"/>
                <a:cs typeface="Calibri" panose="020F0502020204030204" pitchFamily="34" charset="0"/>
              </a:rPr>
              <a:t>- 245 g/m2</a:t>
            </a:r>
          </a:p>
        </p:txBody>
      </p:sp>
      <p:grpSp>
        <p:nvGrpSpPr>
          <p:cNvPr id="21" name="Groupe 20"/>
          <p:cNvGrpSpPr/>
          <p:nvPr/>
        </p:nvGrpSpPr>
        <p:grpSpPr>
          <a:xfrm>
            <a:off x="152716" y="1366989"/>
            <a:ext cx="6552883" cy="5724644"/>
            <a:chOff x="981327" y="1064568"/>
            <a:chExt cx="5400000" cy="7276885"/>
          </a:xfrm>
        </p:grpSpPr>
        <p:sp>
          <p:nvSpPr>
            <p:cNvPr id="22" name="Rectangle 21"/>
            <p:cNvSpPr/>
            <p:nvPr/>
          </p:nvSpPr>
          <p:spPr>
            <a:xfrm>
              <a:off x="981327" y="1064568"/>
              <a:ext cx="5399999" cy="727688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fr-FR" sz="600" b="1" dirty="0">
                  <a:latin typeface="Calibri"/>
                  <a:cs typeface="Calibri"/>
                </a:rPr>
                <a:t> y</a:t>
              </a:r>
              <a:r>
                <a:rPr lang="en-GB" sz="600" b="1" dirty="0">
                  <a:latin typeface="Calibri"/>
                  <a:cs typeface="Calibri"/>
                </a:rPr>
                <a:t> Mono)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	</a:t>
              </a:r>
              <a:r>
                <a:rPr lang="fr-FR" sz="600" dirty="0" err="1">
                  <a:latin typeface="Calibri"/>
                  <a:cs typeface="Calibri"/>
                </a:rPr>
                <a:t>Pantalón</a:t>
              </a:r>
              <a:r>
                <a:rPr lang="fr-FR" sz="600" dirty="0">
                  <a:latin typeface="Calibri"/>
                  <a:cs typeface="Calibri"/>
                </a:rPr>
                <a:t> 5MIP150 (</a:t>
              </a:r>
              <a:r>
                <a:rPr lang="en-US" sz="600" dirty="0">
                  <a:latin typeface="Calibri"/>
                  <a:cs typeface="Calibri"/>
                </a:rPr>
                <a:t>Gris/</a:t>
              </a:r>
              <a:r>
                <a:rPr lang="en-US" sz="600" dirty="0" err="1">
                  <a:latin typeface="Calibri"/>
                  <a:cs typeface="Calibri"/>
                </a:rPr>
                <a:t>naranja</a:t>
              </a:r>
              <a:r>
                <a:rPr lang="fr-FR" sz="600" dirty="0">
                  <a:latin typeface="Calibri"/>
                  <a:cs typeface="Calibri"/>
                </a:rPr>
                <a:t>),5MIP050 (</a:t>
              </a:r>
              <a:r>
                <a:rPr lang="en-US" sz="600" dirty="0">
                  <a:latin typeface="Calibri"/>
                  <a:cs typeface="Calibri"/>
                </a:rPr>
                <a:t>Azul </a:t>
              </a:r>
              <a:r>
                <a:rPr lang="en-US" sz="600" dirty="0" err="1">
                  <a:latin typeface="Calibri"/>
                  <a:cs typeface="Calibri"/>
                </a:rPr>
                <a:t>marino</a:t>
              </a:r>
              <a:r>
                <a:rPr lang="en-US" sz="600" dirty="0">
                  <a:latin typeface="Calibri"/>
                  <a:cs typeface="Calibri"/>
                </a:rPr>
                <a:t>/</a:t>
              </a:r>
              <a:r>
                <a:rPr lang="en-US" sz="600" dirty="0" err="1">
                  <a:latin typeface="Calibri"/>
                  <a:cs typeface="Calibri"/>
                </a:rPr>
                <a:t>gris</a:t>
              </a:r>
              <a:r>
                <a:rPr lang="fr-FR" sz="600" dirty="0">
                  <a:latin typeface="Calibri"/>
                  <a:cs typeface="Calibri"/>
                </a:rPr>
                <a:t>)</a:t>
              </a:r>
              <a:r>
                <a:rPr lang="en-GB" sz="600" dirty="0">
                  <a:latin typeface="Calibri"/>
                  <a:cs typeface="Calibri"/>
                </a:rPr>
                <a:t> - </a:t>
              </a:r>
              <a:r>
                <a:rPr lang="en-GB" sz="600" b="1" dirty="0">
                  <a:latin typeface="Calibri"/>
                  <a:cs typeface="Calibri"/>
                </a:rPr>
                <a:t>Tipo 2 Nivel 0 </a:t>
              </a:r>
              <a:r>
                <a:rPr lang="en-GB" sz="600" dirty="0">
                  <a:latin typeface="Calibri"/>
                  <a:cs typeface="Calibri"/>
                </a:rPr>
                <a:t>(Aplicable con Rodilleras ref. 8KNEE)</a:t>
              </a:r>
            </a:p>
            <a:p>
              <a:pPr>
                <a:tabLst>
                  <a:tab pos="266700" algn="l"/>
                </a:tabLst>
              </a:pPr>
              <a:r>
                <a:rPr lang="en-GB" sz="600" dirty="0">
                  <a:latin typeface="Calibri"/>
                  <a:cs typeface="Calibri"/>
                </a:rPr>
                <a:t>		</a:t>
              </a:r>
              <a:r>
                <a:rPr lang="fr-FR" sz="600" dirty="0">
                  <a:latin typeface="Calibri"/>
                  <a:cs typeface="Calibri"/>
                </a:rPr>
                <a:t>Mono 5MIB150 (</a:t>
              </a:r>
              <a:r>
                <a:rPr lang="en-US" sz="600" dirty="0">
                  <a:latin typeface="Calibri"/>
                  <a:cs typeface="Calibri"/>
                </a:rPr>
                <a:t>Gris/</a:t>
              </a:r>
              <a:r>
                <a:rPr lang="en-US" sz="600" dirty="0" err="1">
                  <a:latin typeface="Calibri"/>
                  <a:cs typeface="Calibri"/>
                </a:rPr>
                <a:t>naranja</a:t>
              </a:r>
              <a:r>
                <a:rPr lang="fr-FR" sz="600" dirty="0">
                  <a:latin typeface="Calibri"/>
                  <a:cs typeface="Calibri"/>
                </a:rPr>
                <a:t>), 5MIB050 (</a:t>
              </a:r>
              <a:r>
                <a:rPr lang="en-US" sz="600" dirty="0">
                  <a:latin typeface="Calibri"/>
                  <a:cs typeface="Calibri"/>
                </a:rPr>
                <a:t>Azul </a:t>
              </a:r>
              <a:r>
                <a:rPr lang="en-US" sz="600" dirty="0" err="1">
                  <a:latin typeface="Calibri"/>
                  <a:cs typeface="Calibri"/>
                </a:rPr>
                <a:t>marino</a:t>
              </a:r>
              <a:r>
                <a:rPr lang="en-US" sz="600" dirty="0">
                  <a:latin typeface="Calibri"/>
                  <a:cs typeface="Calibri"/>
                </a:rPr>
                <a:t>/</a:t>
              </a:r>
              <a:r>
                <a:rPr lang="en-US" sz="600" dirty="0" err="1">
                  <a:latin typeface="Calibri"/>
                  <a:cs typeface="Calibri"/>
                </a:rPr>
                <a:t>gris</a:t>
              </a:r>
              <a:r>
                <a:rPr lang="fr-FR" sz="600" dirty="0">
                  <a:latin typeface="Calibri"/>
                  <a:cs typeface="Calibri"/>
                </a:rPr>
                <a:t>) </a:t>
              </a:r>
              <a:r>
                <a:rPr lang="en-GB" sz="600" dirty="0">
                  <a:latin typeface="Calibri"/>
                  <a:cs typeface="Calibri"/>
                </a:rPr>
                <a:t>- </a:t>
              </a:r>
              <a:r>
                <a:rPr lang="en-GB" sz="600" b="1" dirty="0">
                  <a:latin typeface="Calibri"/>
                  <a:cs typeface="Calibri"/>
                </a:rPr>
                <a:t>Tipo 2 - Nivel 0 </a:t>
              </a:r>
              <a:r>
                <a:rPr lang="en-GB" sz="600" dirty="0">
                  <a:latin typeface="Calibri"/>
                  <a:cs typeface="Calibri"/>
                </a:rPr>
                <a:t>(Aplicable con Rodilleras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Se </a:t>
              </a:r>
              <a:r>
                <a:rPr lang="en-US" sz="600" dirty="0" err="1">
                  <a:latin typeface="Calibri" panose="020F0502020204030204" pitchFamily="34" charset="0"/>
                  <a:cs typeface="Calibri" panose="020F0502020204030204" pitchFamily="34" charset="0"/>
                </a:rPr>
                <a:t>puede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secar</a:t>
              </a:r>
              <a:r>
                <a:rPr lang="en-US" sz="600" dirty="0">
                  <a:latin typeface="Calibri" panose="020F0502020204030204" pitchFamily="34" charset="0"/>
                  <a:cs typeface="Calibri" panose="020F0502020204030204" pitchFamily="34" charset="0"/>
                </a:rPr>
                <a:t> a una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moderada</a:t>
              </a:r>
              <a:r>
                <a:rPr lang="en-US" sz="600" dirty="0">
                  <a:latin typeface="Calibri" panose="020F0502020204030204" pitchFamily="34" charset="0"/>
                  <a:cs typeface="Calibri" panose="020F0502020204030204" pitchFamily="34" charset="0"/>
                </a:rPr>
                <a:t> (60 °C </a:t>
              </a:r>
              <a:r>
                <a:rPr lang="en-US" sz="600" dirty="0" err="1">
                  <a:latin typeface="Calibri" panose="020F0502020204030204" pitchFamily="34" charset="0"/>
                  <a:cs typeface="Calibri" panose="020F0502020204030204" pitchFamily="34" charset="0"/>
                </a:rPr>
                <a:t>como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máximo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a:latin typeface="Calibri" panose="020F0502020204030204" pitchFamily="34" charset="0"/>
                  <a:cs typeface="Calibri" panose="020F0502020204030204" pitchFamily="34" charset="0"/>
                </a:rPr>
                <a:t>No </a:t>
              </a:r>
              <a:r>
                <a:rPr lang="en-US" sz="600" dirty="0" err="1">
                  <a:latin typeface="Calibri" panose="020F0502020204030204" pitchFamily="34" charset="0"/>
                  <a:cs typeface="Calibri" panose="020F0502020204030204" pitchFamily="34" charset="0"/>
                </a:rPr>
                <a:t>blanquear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limpiar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seco</a:t>
              </a:r>
              <a:r>
                <a:rPr lang="en-US" sz="600" dirty="0">
                  <a:latin typeface="Calibri" panose="020F0502020204030204" pitchFamily="34" charset="0"/>
                  <a:cs typeface="Calibri" panose="020F0502020204030204" pitchFamily="34" charset="0"/>
                </a:rPr>
                <a:t> con los </a:t>
              </a:r>
              <a:r>
                <a:rPr lang="en-US" sz="600" dirty="0" err="1">
                  <a:latin typeface="Calibri" panose="020F0502020204030204" pitchFamily="34" charset="0"/>
                  <a:cs typeface="Calibri" panose="020F0502020204030204" pitchFamily="34" charset="0"/>
                </a:rPr>
                <a:t>disolventes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habituales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permitidos</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Planchar</a:t>
              </a:r>
              <a:r>
                <a:rPr lang="en-US" sz="600" dirty="0">
                  <a:latin typeface="Calibri" panose="020F0502020204030204" pitchFamily="34" charset="0"/>
                  <a:cs typeface="Calibri" panose="020F0502020204030204" pitchFamily="34" charset="0"/>
                </a:rPr>
                <a:t> 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media (no </a:t>
              </a:r>
              <a:r>
                <a:rPr lang="en-US" sz="600" dirty="0" err="1">
                  <a:latin typeface="Calibri" panose="020F0502020204030204" pitchFamily="34" charset="0"/>
                  <a:cs typeface="Calibri" panose="020F0502020204030204" pitchFamily="34" charset="0"/>
                </a:rPr>
                <a:t>más</a:t>
              </a:r>
              <a:r>
                <a:rPr lang="en-US" sz="600" dirty="0">
                  <a:latin typeface="Calibri" panose="020F0502020204030204" pitchFamily="34" charset="0"/>
                  <a:cs typeface="Calibri" panose="020F0502020204030204" pitchFamily="34" charset="0"/>
                </a:rPr>
                <a:t> de 150 °C).</a:t>
              </a:r>
              <a:endParaRPr 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latin typeface="Calibri"/>
                  <a:cs typeface="Calibri"/>
                </a:rPr>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p>
            <a:p>
              <a:pPr>
                <a:lnSpc>
                  <a:spcPct val="90000"/>
                </a:lnSpc>
              </a:pP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440647564"/>
              </p:ext>
            </p:extLst>
          </p:nvPr>
        </p:nvGraphicFramePr>
        <p:xfrm>
          <a:off x="1774237" y="7272726"/>
          <a:ext cx="3872746" cy="601980"/>
        </p:xfrm>
        <a:graphic>
          <a:graphicData uri="http://schemas.openxmlformats.org/drawingml/2006/table">
            <a:tbl>
              <a:tblPr firstRow="1" bandRow="1">
                <a:effectLst/>
                <a:tableStyleId>{5C22544A-7EE6-4342-B048-85BDC9FD1C3A}</a:tableStyleId>
              </a:tblPr>
              <a:tblGrid>
                <a:gridCol w="1997751">
                  <a:extLst>
                    <a:ext uri="{9D8B030D-6E8A-4147-A177-3AD203B41FA5}">
                      <a16:colId xmlns:a16="http://schemas.microsoft.com/office/drawing/2014/main" xmlns="" val="20000"/>
                    </a:ext>
                  </a:extLst>
                </a:gridCol>
                <a:gridCol w="1874995">
                  <a:extLst>
                    <a:ext uri="{9D8B030D-6E8A-4147-A177-3AD203B41FA5}">
                      <a16:colId xmlns:a16="http://schemas.microsoft.com/office/drawing/2014/main" xmlns="" val="20001"/>
                    </a:ext>
                  </a:extLst>
                </a:gridCol>
              </a:tblGrid>
              <a:tr h="133773">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6820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819730"/>
            <a:ext cx="180000" cy="177747"/>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xmlns="" id="{9C30CC77-A874-40D1-9511-B9CDD6B552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xmlns="" id="{DDD5A3C6-F576-44CE-971B-344F321AD26D}"/>
              </a:ext>
            </a:extLst>
          </p:cNvPr>
          <p:cNvSpPr txBox="1"/>
          <p:nvPr/>
        </p:nvSpPr>
        <p:spPr>
          <a:xfrm>
            <a:off x="2479083" y="67489"/>
            <a:ext cx="1899879" cy="276999"/>
          </a:xfrm>
          <a:prstGeom prst="rect">
            <a:avLst/>
          </a:prstGeom>
          <a:noFill/>
          <a:ln w="3175">
            <a:noFill/>
          </a:ln>
        </p:spPr>
        <p:txBody>
          <a:bodyPr wrap="none">
            <a:spAutoFit/>
          </a:bodyPr>
          <a:lstStyle/>
          <a:p>
            <a:pPr algn="ctr"/>
            <a:r>
              <a:rPr lang="fr-FR" sz="1200" b="1" dirty="0" err="1"/>
              <a:t>Pantalón</a:t>
            </a:r>
            <a:r>
              <a:rPr lang="en-GB" sz="1200" b="1" dirty="0"/>
              <a:t> &amp; </a:t>
            </a:r>
            <a:r>
              <a:rPr lang="fr-FR" sz="1200" b="1" dirty="0"/>
              <a:t>Mono </a:t>
            </a:r>
            <a:r>
              <a:rPr lang="en-GB" sz="1200" b="1" dirty="0"/>
              <a:t>MISTI</a:t>
            </a:r>
            <a:endParaRPr lang="en-GB" sz="3600" dirty="0"/>
          </a:p>
        </p:txBody>
      </p:sp>
      <p:grpSp>
        <p:nvGrpSpPr>
          <p:cNvPr id="29" name="Group 49">
            <a:extLst>
              <a:ext uri="{FF2B5EF4-FFF2-40B4-BE49-F238E27FC236}">
                <a16:creationId xmlns:a16="http://schemas.microsoft.com/office/drawing/2014/main" xmlns=""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xmlns="" id="{361C12BA-E547-4CC1-BA32-B89334E0735E}"/>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xmlns=""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grpSp>
        <p:nvGrpSpPr>
          <p:cNvPr id="32" name="Groupe 31">
            <a:extLst>
              <a:ext uri="{FF2B5EF4-FFF2-40B4-BE49-F238E27FC236}">
                <a16:creationId xmlns:a16="http://schemas.microsoft.com/office/drawing/2014/main" xmlns="" id="{B539AA2D-415E-461D-A1BE-2A3B6112D55E}"/>
              </a:ext>
            </a:extLst>
          </p:cNvPr>
          <p:cNvGrpSpPr/>
          <p:nvPr/>
        </p:nvGrpSpPr>
        <p:grpSpPr>
          <a:xfrm>
            <a:off x="3219450" y="3200400"/>
            <a:ext cx="1384012" cy="236899"/>
            <a:chOff x="637356" y="2836135"/>
            <a:chExt cx="1737256" cy="297363"/>
          </a:xfrm>
        </p:grpSpPr>
        <p:grpSp>
          <p:nvGrpSpPr>
            <p:cNvPr id="33" name="Groupe 32">
              <a:extLst>
                <a:ext uri="{FF2B5EF4-FFF2-40B4-BE49-F238E27FC236}">
                  <a16:creationId xmlns:a16="http://schemas.microsoft.com/office/drawing/2014/main" xmlns="" id="{BC1E1FEC-DEA9-425F-AE81-EC63C485556C}"/>
                </a:ext>
              </a:extLst>
            </p:cNvPr>
            <p:cNvGrpSpPr/>
            <p:nvPr/>
          </p:nvGrpSpPr>
          <p:grpSpPr>
            <a:xfrm>
              <a:off x="702350" y="2836135"/>
              <a:ext cx="1672262" cy="297363"/>
              <a:chOff x="682021" y="2758182"/>
              <a:chExt cx="1672262" cy="297363"/>
            </a:xfrm>
          </p:grpSpPr>
          <p:grpSp>
            <p:nvGrpSpPr>
              <p:cNvPr id="37" name="Groupe 34">
                <a:extLst>
                  <a:ext uri="{FF2B5EF4-FFF2-40B4-BE49-F238E27FC236}">
                    <a16:creationId xmlns:a16="http://schemas.microsoft.com/office/drawing/2014/main" xmlns="" id="{8C1071C4-31FB-48C6-89BB-F37956CC4114}"/>
                  </a:ext>
                </a:extLst>
              </p:cNvPr>
              <p:cNvGrpSpPr/>
              <p:nvPr/>
            </p:nvGrpSpPr>
            <p:grpSpPr>
              <a:xfrm>
                <a:off x="682021" y="2758182"/>
                <a:ext cx="1564997" cy="280574"/>
                <a:chOff x="1151830" y="2655416"/>
                <a:chExt cx="1564997" cy="280574"/>
              </a:xfrm>
            </p:grpSpPr>
            <p:pic>
              <p:nvPicPr>
                <p:cNvPr id="60" name="Image 37">
                  <a:extLst>
                    <a:ext uri="{FF2B5EF4-FFF2-40B4-BE49-F238E27FC236}">
                      <a16:creationId xmlns:a16="http://schemas.microsoft.com/office/drawing/2014/main" xmlns="" id="{69A56ACE-33E0-49E3-9492-7D54379CE4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1" name="Image 44">
                  <a:extLst>
                    <a:ext uri="{FF2B5EF4-FFF2-40B4-BE49-F238E27FC236}">
                      <a16:creationId xmlns:a16="http://schemas.microsoft.com/office/drawing/2014/main" xmlns="" id="{45D4A1D9-F4DD-438F-A522-CD631937AE1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2" name="Image 45">
                  <a:extLst>
                    <a:ext uri="{FF2B5EF4-FFF2-40B4-BE49-F238E27FC236}">
                      <a16:creationId xmlns:a16="http://schemas.microsoft.com/office/drawing/2014/main" xmlns="" id="{477A12D2-CD28-48AD-BEC1-2D286BA60F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3" name="Image 46">
                  <a:extLst>
                    <a:ext uri="{FF2B5EF4-FFF2-40B4-BE49-F238E27FC236}">
                      <a16:creationId xmlns:a16="http://schemas.microsoft.com/office/drawing/2014/main" xmlns="" id="{5E21AA99-7D56-44BA-8CB6-F34FFA797F1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4" name="Image 47">
                  <a:extLst>
                    <a:ext uri="{FF2B5EF4-FFF2-40B4-BE49-F238E27FC236}">
                      <a16:creationId xmlns:a16="http://schemas.microsoft.com/office/drawing/2014/main" xmlns="" id="{54FCB84E-94D1-4765-AA25-0D2EACA7300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9" name="Rectangle 48">
                <a:extLst>
                  <a:ext uri="{FF2B5EF4-FFF2-40B4-BE49-F238E27FC236}">
                    <a16:creationId xmlns:a16="http://schemas.microsoft.com/office/drawing/2014/main" xmlns="" id="{A3480C20-F49C-45D5-99F5-31742432C98D}"/>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0" name="Image 49">
                <a:extLst>
                  <a:ext uri="{FF2B5EF4-FFF2-40B4-BE49-F238E27FC236}">
                    <a16:creationId xmlns:a16="http://schemas.microsoft.com/office/drawing/2014/main" xmlns="" id="{AF051FE8-AE30-4407-A5CA-35AB72DC398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1" name="Image 50">
                <a:extLst>
                  <a:ext uri="{FF2B5EF4-FFF2-40B4-BE49-F238E27FC236}">
                    <a16:creationId xmlns:a16="http://schemas.microsoft.com/office/drawing/2014/main" xmlns="" id="{8C25379B-899E-41B7-A96F-95297BA1985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3" name="Image 52">
                <a:extLst>
                  <a:ext uri="{FF2B5EF4-FFF2-40B4-BE49-F238E27FC236}">
                    <a16:creationId xmlns:a16="http://schemas.microsoft.com/office/drawing/2014/main" xmlns="" id="{83F2DE76-6E8D-4AD7-A6C5-59714B93308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4" name="Rectangle 33">
              <a:extLst>
                <a:ext uri="{FF2B5EF4-FFF2-40B4-BE49-F238E27FC236}">
                  <a16:creationId xmlns:a16="http://schemas.microsoft.com/office/drawing/2014/main" xmlns="" id="{BD746651-131B-4129-9D79-A916411C21DA}"/>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5" name="Image 34">
              <a:extLst>
                <a:ext uri="{FF2B5EF4-FFF2-40B4-BE49-F238E27FC236}">
                  <a16:creationId xmlns:a16="http://schemas.microsoft.com/office/drawing/2014/main" xmlns="" id="{6BD46749-44F6-4854-A98E-86FE36F8DEBF}"/>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5" name="Tableau 64">
            <a:extLst>
              <a:ext uri="{FF2B5EF4-FFF2-40B4-BE49-F238E27FC236}">
                <a16:creationId xmlns:a16="http://schemas.microsoft.com/office/drawing/2014/main" xmlns="" id="{40613F90-416D-4806-84E8-BA340C09355B}"/>
              </a:ext>
            </a:extLst>
          </p:cNvPr>
          <p:cNvGraphicFramePr>
            <a:graphicFrameLocks noGrp="1"/>
          </p:cNvGraphicFramePr>
          <p:nvPr>
            <p:extLst>
              <p:ext uri="{D42A27DB-BD31-4B8C-83A1-F6EECF244321}">
                <p14:modId xmlns:p14="http://schemas.microsoft.com/office/powerpoint/2010/main" val="3256008666"/>
              </p:ext>
            </p:extLst>
          </p:nvPr>
        </p:nvGraphicFramePr>
        <p:xfrm>
          <a:off x="1774237" y="8106600"/>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66" name="Image 65">
            <a:extLst>
              <a:ext uri="{FF2B5EF4-FFF2-40B4-BE49-F238E27FC236}">
                <a16:creationId xmlns:a16="http://schemas.microsoft.com/office/drawing/2014/main" xmlns="" id="{7481BFD2-0966-4512-B421-0CD3F3DD000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28280" y="8185772"/>
            <a:ext cx="918896" cy="1543961"/>
          </a:xfrm>
          <a:prstGeom prst="rect">
            <a:avLst/>
          </a:prstGeom>
        </p:spPr>
      </p:pic>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MISTI 5MIP150 (</a:t>
            </a:r>
            <a:r>
              <a:rPr lang="fr-FR" sz="500" dirty="0" err="1"/>
              <a:t>Szürke</a:t>
            </a:r>
            <a:r>
              <a:rPr lang="fr-FR" sz="500" dirty="0"/>
              <a:t> / </a:t>
            </a:r>
            <a:r>
              <a:rPr lang="fr-FR" sz="500" dirty="0" err="1"/>
              <a:t>Narancs</a:t>
            </a:r>
            <a:r>
              <a:rPr lang="fr-FR" sz="500" dirty="0"/>
              <a:t>),5MIP050 (</a:t>
            </a:r>
            <a:r>
              <a:rPr lang="en-US" sz="500" dirty="0" err="1"/>
              <a:t>Tengerészkék</a:t>
            </a:r>
            <a:r>
              <a:rPr lang="en-US" sz="500" dirty="0"/>
              <a:t> / </a:t>
            </a:r>
            <a:r>
              <a:rPr lang="en-US" sz="500" dirty="0" err="1"/>
              <a:t>Szürke</a:t>
            </a:r>
            <a:r>
              <a:rPr lang="fr-FR" sz="500" dirty="0"/>
              <a:t>)</a:t>
            </a:r>
          </a:p>
          <a:p>
            <a:r>
              <a:rPr lang="fr-FR" sz="500" dirty="0" err="1"/>
              <a:t>Mellesnadrág</a:t>
            </a:r>
            <a:r>
              <a:rPr lang="fr-FR" sz="500" dirty="0"/>
              <a:t> MISTI 5MIB150 (</a:t>
            </a:r>
            <a:r>
              <a:rPr lang="fr-FR" sz="500" dirty="0" err="1"/>
              <a:t>Szürke</a:t>
            </a:r>
            <a:r>
              <a:rPr lang="fr-FR" sz="500" dirty="0"/>
              <a:t> / </a:t>
            </a:r>
            <a:r>
              <a:rPr lang="fr-FR" sz="500" dirty="0" err="1"/>
              <a:t>Narancs</a:t>
            </a:r>
            <a:r>
              <a:rPr lang="fr-FR" sz="500" dirty="0"/>
              <a:t>), 5MIB050 (</a:t>
            </a:r>
            <a:r>
              <a:rPr lang="en-US" sz="500" dirty="0" err="1"/>
              <a:t>Tengerészkék</a:t>
            </a:r>
            <a:r>
              <a:rPr lang="en-US" sz="500" dirty="0"/>
              <a:t> / </a:t>
            </a:r>
            <a:r>
              <a:rPr lang="en-US" sz="500" dirty="0" err="1"/>
              <a:t>Szürke</a:t>
            </a:r>
            <a:r>
              <a:rPr lang="fr-FR" sz="500" dirty="0"/>
              <a:t>)</a:t>
            </a:r>
            <a:endParaRPr lang="fr-FR" sz="500" dirty="0">
              <a:cs typeface="Calibri" panose="020F0502020204030204" pitchFamily="34" charset="0"/>
            </a:endParaRPr>
          </a:p>
          <a:p>
            <a:r>
              <a:rPr lang="fr-FR" sz="500" b="1" dirty="0">
                <a:latin typeface="+mj-lt"/>
              </a:rPr>
              <a:t>60% </a:t>
            </a:r>
            <a:r>
              <a:rPr lang="fr-FR" sz="500" b="1" dirty="0" err="1">
                <a:latin typeface="+mj-lt"/>
              </a:rPr>
              <a:t>Pamut</a:t>
            </a:r>
            <a:r>
              <a:rPr lang="fr-FR" sz="500" b="1" dirty="0">
                <a:latin typeface="+mj-lt"/>
              </a:rPr>
              <a:t> , 40% </a:t>
            </a:r>
            <a:r>
              <a:rPr lang="fr-FR" sz="500" b="1" dirty="0" err="1">
                <a:latin typeface="+mj-lt"/>
              </a:rPr>
              <a:t>Poliészter</a:t>
            </a:r>
            <a:r>
              <a:rPr lang="fr-FR" sz="500" b="1" dirty="0">
                <a:latin typeface="+mj-lt"/>
              </a:rPr>
              <a:t>, 245 g/m²</a:t>
            </a:r>
          </a:p>
          <a:p>
            <a:endParaRPr lang="hu-HU" sz="500" dirty="0">
              <a:latin typeface="+mj-lt"/>
            </a:endParaRPr>
          </a:p>
        </p:txBody>
      </p:sp>
      <p:grpSp>
        <p:nvGrpSpPr>
          <p:cNvPr id="21" name="Groupe 20"/>
          <p:cNvGrpSpPr/>
          <p:nvPr/>
        </p:nvGrpSpPr>
        <p:grpSpPr>
          <a:xfrm>
            <a:off x="152716" y="1370074"/>
            <a:ext cx="6552883" cy="5553828"/>
            <a:chOff x="981327" y="1064568"/>
            <a:chExt cx="5400000" cy="6971371"/>
          </a:xfrm>
        </p:grpSpPr>
        <p:sp>
          <p:nvSpPr>
            <p:cNvPr id="22" name="Rectangle 21"/>
            <p:cNvSpPr/>
            <p:nvPr/>
          </p:nvSpPr>
          <p:spPr>
            <a:xfrm>
              <a:off x="981327" y="1064568"/>
              <a:ext cx="5399999" cy="697137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hu-HU" sz="600" b="1" dirty="0">
                  <a:latin typeface="Calibri"/>
                  <a:cs typeface="Calibri"/>
                </a:rPr>
                <a:t> és </a:t>
              </a:r>
              <a:r>
                <a:rPr lang="fr-FR" sz="600" b="1" dirty="0" err="1">
                  <a:latin typeface="Calibri"/>
                  <a:cs typeface="Calibri"/>
                </a:rPr>
                <a:t>Mellesnadrág</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a:t>
              </a:r>
              <a:r>
                <a:rPr lang="fr-FR" sz="600" dirty="0"/>
                <a:t> </a:t>
              </a:r>
              <a:r>
                <a:rPr lang="fr-FR" sz="600" dirty="0" err="1">
                  <a:latin typeface="Calibri"/>
                  <a:cs typeface="Calibri"/>
                </a:rPr>
                <a:t>Deréknadrág</a:t>
              </a:r>
              <a:r>
                <a:rPr lang="fr-FR" sz="600" dirty="0">
                  <a:latin typeface="Calibri"/>
                  <a:cs typeface="Calibri"/>
                </a:rPr>
                <a:t> </a:t>
              </a:r>
              <a:r>
                <a:rPr lang="fr-FR" sz="600" dirty="0"/>
                <a:t>5MIP150 </a:t>
              </a:r>
              <a:r>
                <a:rPr lang="fr-FR" sz="600" dirty="0">
                  <a:latin typeface="Calibri"/>
                  <a:cs typeface="Calibri"/>
                </a:rPr>
                <a:t>(</a:t>
              </a:r>
              <a:r>
                <a:rPr lang="fr-FR" sz="600" dirty="0" err="1">
                  <a:latin typeface="Calibri"/>
                  <a:cs typeface="Calibri"/>
                </a:rPr>
                <a:t>Szürke</a:t>
              </a:r>
              <a:r>
                <a:rPr lang="fr-FR" sz="600" dirty="0">
                  <a:latin typeface="Calibri"/>
                  <a:cs typeface="Calibri"/>
                </a:rPr>
                <a:t> / </a:t>
              </a:r>
              <a:r>
                <a:rPr lang="fr-FR" sz="600" dirty="0" err="1">
                  <a:latin typeface="Calibri"/>
                  <a:cs typeface="Calibri"/>
                </a:rPr>
                <a:t>Narancs</a:t>
              </a:r>
              <a:r>
                <a:rPr lang="fr-FR" sz="600" dirty="0">
                  <a:latin typeface="Calibri"/>
                  <a:cs typeface="Calibri"/>
                </a:rPr>
                <a:t>),5MIP050 (</a:t>
              </a:r>
              <a:r>
                <a:rPr lang="en-US" sz="600" dirty="0" err="1">
                  <a:latin typeface="Calibri"/>
                  <a:cs typeface="Calibri"/>
                </a:rPr>
                <a:t>Tengerészkék</a:t>
              </a:r>
              <a:r>
                <a:rPr lang="en-US" sz="600" dirty="0">
                  <a:latin typeface="Calibri"/>
                  <a:cs typeface="Calibri"/>
                </a:rPr>
                <a:t> / </a:t>
              </a:r>
              <a:r>
                <a:rPr lang="en-US" sz="600" dirty="0" err="1">
                  <a:latin typeface="Calibri"/>
                  <a:cs typeface="Calibri"/>
                </a:rPr>
                <a:t>Szürke</a:t>
              </a:r>
              <a:r>
                <a:rPr lang="fr-FR" sz="600" dirty="0"/>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t>
              </a:r>
              <a:r>
                <a:rPr lang="fr-FR" sz="600" dirty="0"/>
                <a:t> </a:t>
              </a:r>
              <a:r>
                <a:rPr lang="fr-FR" sz="600" dirty="0" err="1">
                  <a:latin typeface="Calibri"/>
                  <a:cs typeface="Calibri"/>
                </a:rPr>
                <a:t>Mellesnadrág</a:t>
              </a:r>
              <a:r>
                <a:rPr lang="fr-FR" sz="600" dirty="0">
                  <a:latin typeface="Calibri"/>
                  <a:cs typeface="Calibri"/>
                </a:rPr>
                <a:t> 5MIB150 (</a:t>
              </a:r>
              <a:r>
                <a:rPr lang="fr-FR" sz="600" dirty="0" err="1">
                  <a:latin typeface="Calibri"/>
                  <a:cs typeface="Calibri"/>
                </a:rPr>
                <a:t>Szürke</a:t>
              </a:r>
              <a:r>
                <a:rPr lang="fr-FR" sz="600" dirty="0">
                  <a:latin typeface="Calibri"/>
                  <a:cs typeface="Calibri"/>
                </a:rPr>
                <a:t> / </a:t>
              </a:r>
              <a:r>
                <a:rPr lang="fr-FR" sz="600" dirty="0" err="1">
                  <a:latin typeface="Calibri"/>
                  <a:cs typeface="Calibri"/>
                </a:rPr>
                <a:t>Narancs</a:t>
              </a:r>
              <a:r>
                <a:rPr lang="fr-FR" sz="600" dirty="0">
                  <a:latin typeface="Calibri"/>
                  <a:cs typeface="Calibri"/>
                </a:rPr>
                <a:t>), 5MIB050 (</a:t>
              </a:r>
              <a:r>
                <a:rPr lang="en-US" sz="600" dirty="0" err="1">
                  <a:latin typeface="Calibri"/>
                  <a:cs typeface="Calibri"/>
                </a:rPr>
                <a:t>Tengerészkék</a:t>
              </a:r>
              <a:r>
                <a:rPr lang="en-US" sz="600" dirty="0">
                  <a:latin typeface="Calibri"/>
                  <a:cs typeface="Calibri"/>
                </a:rPr>
                <a:t> / </a:t>
              </a:r>
              <a:r>
                <a:rPr lang="en-US" sz="600" dirty="0" err="1">
                  <a:latin typeface="Calibri"/>
                  <a:cs typeface="Calibri"/>
                </a:rPr>
                <a:t>Szürke</a:t>
              </a:r>
              <a:r>
                <a:rPr lang="en-US" sz="600" dirty="0">
                  <a:latin typeface="Calibri"/>
                  <a:cs typeface="Calibri"/>
                </a:rPr>
                <a:t>)</a:t>
              </a:r>
              <a:r>
                <a:rPr lang="fr-FR" sz="600" dirty="0">
                  <a:latin typeface="Calibri"/>
                  <a:cs typeface="Calibri"/>
                </a:rPr>
                <a:t> </a:t>
              </a:r>
              <a:r>
                <a:rPr lang="hu-HU" sz="600" dirty="0">
                  <a:latin typeface="Calibri"/>
                  <a:cs typeface="Calibri"/>
                </a:rPr>
                <a:t>- </a:t>
              </a:r>
              <a:r>
                <a:rPr lang="hu-HU" sz="600" b="1" dirty="0">
                  <a:latin typeface="Calibri"/>
                  <a:cs typeface="Calibri"/>
                </a:rPr>
                <a:t>2. típus – 0. szint </a:t>
              </a:r>
              <a:r>
                <a:rPr lang="hu-HU" sz="600" dirty="0">
                  <a:latin typeface="Calibri"/>
                  <a:cs typeface="Calibri"/>
                </a:rPr>
                <a:t>(8KNEE referenciájú térdpárnák használata estén)</a:t>
              </a:r>
              <a:endParaRPr lang="hu-HU" sz="600" dirty="0"/>
            </a:p>
            <a:p>
              <a:pPr marL="266700"/>
              <a:r>
                <a:rPr lang="hu-HU" sz="600" dirty="0">
                  <a:latin typeface="Calibri"/>
                  <a:cs typeface="Calibri"/>
                </a:rPr>
                <a:t>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endParaRPr lang="fr-FR" sz="600" dirty="0">
                <a:latin typeface="Calibri"/>
                <a:cs typeface="Calibri"/>
              </a:endParaRPr>
            </a:p>
            <a:p>
              <a:r>
                <a:rPr lang="en-US" sz="600" dirty="0" err="1">
                  <a:latin typeface="Calibri"/>
                  <a:cs typeface="Calibri"/>
                </a:rPr>
                <a:t>Szárítás</a:t>
              </a:r>
              <a:r>
                <a:rPr lang="en-US" sz="600" dirty="0">
                  <a:latin typeface="Calibri"/>
                  <a:cs typeface="Calibri"/>
                </a:rPr>
                <a:t> </a:t>
              </a:r>
              <a:r>
                <a:rPr lang="en-US" sz="600" dirty="0" err="1">
                  <a:latin typeface="Calibri"/>
                  <a:cs typeface="Calibri"/>
                </a:rPr>
                <a:t>mérsékelt</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a:t>
              </a:r>
              <a:r>
                <a:rPr lang="en-US" sz="600" dirty="0" err="1">
                  <a:latin typeface="Calibri"/>
                  <a:cs typeface="Calibri"/>
                </a:rPr>
                <a:t>megengedett</a:t>
              </a:r>
              <a:r>
                <a:rPr lang="en-US" sz="600" dirty="0">
                  <a:latin typeface="Calibri"/>
                  <a:cs typeface="Calibri"/>
                </a:rPr>
                <a:t> (maximum 60°C)</a:t>
              </a:r>
              <a:endParaRPr lang="fr-FR" sz="600" dirty="0">
                <a:latin typeface="Calibri"/>
                <a:cs typeface="Calibri"/>
              </a:endParaRPr>
            </a:p>
            <a:p>
              <a:r>
                <a:rPr lang="en-US" sz="600" dirty="0" err="1">
                  <a:latin typeface="Calibri"/>
                  <a:cs typeface="Calibri"/>
                </a:rPr>
                <a:t>Nem</a:t>
              </a:r>
              <a:r>
                <a:rPr lang="en-US" sz="600" dirty="0">
                  <a:latin typeface="Calibri"/>
                  <a:cs typeface="Calibri"/>
                </a:rPr>
                <a:t> </a:t>
              </a:r>
              <a:r>
                <a:rPr lang="en-US" sz="600" dirty="0" err="1">
                  <a:latin typeface="Calibri"/>
                  <a:cs typeface="Calibri"/>
                </a:rPr>
                <a:t>szabad</a:t>
              </a:r>
              <a:r>
                <a:rPr lang="en-US" sz="600" dirty="0">
                  <a:latin typeface="Calibri"/>
                  <a:cs typeface="Calibri"/>
                </a:rPr>
                <a:t> </a:t>
              </a:r>
              <a:r>
                <a:rPr lang="en-US" sz="600" dirty="0" err="1">
                  <a:latin typeface="Calibri"/>
                  <a:cs typeface="Calibri"/>
                </a:rPr>
                <a:t>fertőtleníteni</a:t>
              </a:r>
              <a:r>
                <a:rPr lang="en-US" sz="600" dirty="0">
                  <a:latin typeface="Calibri"/>
                  <a:cs typeface="Calibri"/>
                </a:rPr>
                <a:t>, a </a:t>
              </a:r>
              <a:r>
                <a:rPr lang="en-US" sz="600" dirty="0" err="1">
                  <a:latin typeface="Calibri"/>
                  <a:cs typeface="Calibri"/>
                </a:rPr>
                <a:t>szokásos</a:t>
              </a:r>
              <a:r>
                <a:rPr lang="en-US" sz="600" dirty="0">
                  <a:latin typeface="Calibri"/>
                  <a:cs typeface="Calibri"/>
                </a:rPr>
                <a:t> </a:t>
              </a:r>
              <a:r>
                <a:rPr lang="en-US" sz="600" dirty="0" err="1">
                  <a:latin typeface="Calibri"/>
                  <a:cs typeface="Calibri"/>
                </a:rPr>
                <a:t>oldószerekkel</a:t>
              </a:r>
              <a:r>
                <a:rPr lang="en-US" sz="600" dirty="0">
                  <a:latin typeface="Calibri"/>
                  <a:cs typeface="Calibri"/>
                </a:rPr>
                <a:t> </a:t>
              </a:r>
              <a:r>
                <a:rPr lang="en-US" sz="600" dirty="0" err="1">
                  <a:latin typeface="Calibri"/>
                  <a:cs typeface="Calibri"/>
                </a:rPr>
                <a:t>történő</a:t>
              </a:r>
              <a:r>
                <a:rPr lang="en-US" sz="600" dirty="0">
                  <a:latin typeface="Calibri"/>
                  <a:cs typeface="Calibri"/>
                </a:rPr>
                <a:t> </a:t>
              </a:r>
              <a:r>
                <a:rPr lang="en-US" sz="600" dirty="0" err="1">
                  <a:latin typeface="Calibri"/>
                  <a:cs typeface="Calibri"/>
                </a:rPr>
                <a:t>vegytisztítás</a:t>
              </a:r>
              <a:r>
                <a:rPr lang="en-US" sz="600" dirty="0">
                  <a:latin typeface="Calibri"/>
                  <a:cs typeface="Calibri"/>
                </a:rPr>
                <a:t> </a:t>
              </a:r>
              <a:r>
                <a:rPr lang="en-US" sz="600" dirty="0" err="1">
                  <a:latin typeface="Calibri"/>
                  <a:cs typeface="Calibri"/>
                </a:rPr>
                <a:t>megengedett</a:t>
              </a:r>
              <a:r>
                <a:rPr lang="en-US" sz="600" dirty="0">
                  <a:latin typeface="Calibri"/>
                  <a:cs typeface="Calibri"/>
                </a:rPr>
                <a:t>.</a:t>
              </a:r>
              <a:endParaRPr lang="fr-FR" sz="600" dirty="0">
                <a:latin typeface="Calibri"/>
                <a:cs typeface="Calibri"/>
              </a:endParaRPr>
            </a:p>
            <a:p>
              <a:r>
                <a:rPr lang="en-US" sz="600" dirty="0" err="1">
                  <a:latin typeface="Calibri"/>
                  <a:cs typeface="Calibri"/>
                </a:rPr>
                <a:t>Vasalás</a:t>
              </a:r>
              <a:r>
                <a:rPr lang="en-US" sz="600" dirty="0">
                  <a:latin typeface="Calibri"/>
                  <a:cs typeface="Calibri"/>
                </a:rPr>
                <a:t> </a:t>
              </a:r>
              <a:r>
                <a:rPr lang="en-US" sz="600" dirty="0" err="1">
                  <a:latin typeface="Calibri"/>
                  <a:cs typeface="Calibri"/>
                </a:rPr>
                <a:t>közepes</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(150°C </a:t>
              </a:r>
              <a:r>
                <a:rPr lang="en-US" sz="600" dirty="0" err="1">
                  <a:latin typeface="Calibri"/>
                  <a:cs typeface="Calibri"/>
                </a:rPr>
                <a:t>alatt</a:t>
              </a:r>
              <a:r>
                <a:rPr lang="en-US" sz="600" dirty="0">
                  <a:latin typeface="Calibri"/>
                  <a:cs typeface="Calibri"/>
                </a:rPr>
                <a:t>).</a:t>
              </a: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729967831"/>
              </p:ext>
            </p:extLst>
          </p:nvPr>
        </p:nvGraphicFramePr>
        <p:xfrm>
          <a:off x="1716772" y="7162800"/>
          <a:ext cx="4119309" cy="54864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xmlns="" val="20000"/>
                    </a:ext>
                  </a:extLst>
                </a:gridCol>
                <a:gridCol w="2017757">
                  <a:extLst>
                    <a:ext uri="{9D8B030D-6E8A-4147-A177-3AD203B41FA5}">
                      <a16:colId xmlns:a16="http://schemas.microsoft.com/office/drawing/2014/main" xmlns=""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hu-HU"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121" y="1834645"/>
            <a:ext cx="180000" cy="180000"/>
          </a:xfrm>
          <a:prstGeom prst="rect">
            <a:avLst/>
          </a:prstGeom>
        </p:spPr>
      </p:pic>
      <p:pic>
        <p:nvPicPr>
          <p:cNvPr id="39" name="Image 22" descr="Une image contenant clipart&#10;&#10;Description générée automatiquement">
            <a:extLst>
              <a:ext uri="{FF2B5EF4-FFF2-40B4-BE49-F238E27FC236}">
                <a16:creationId xmlns:a16="http://schemas.microsoft.com/office/drawing/2014/main" xmlns="" id="{E4C739CE-C040-45AC-8602-52F0DA500BD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xmlns="" id="{340B9B5A-2FD5-4FB6-8748-D6E70A2F644E}"/>
              </a:ext>
            </a:extLst>
          </p:cNvPr>
          <p:cNvSpPr txBox="1"/>
          <p:nvPr/>
        </p:nvSpPr>
        <p:spPr>
          <a:xfrm>
            <a:off x="2050281" y="67489"/>
            <a:ext cx="2757486" cy="276999"/>
          </a:xfrm>
          <a:prstGeom prst="rect">
            <a:avLst/>
          </a:prstGeom>
          <a:noFill/>
          <a:ln w="3175">
            <a:noFill/>
          </a:ln>
        </p:spPr>
        <p:txBody>
          <a:bodyPr wrap="none">
            <a:spAutoFit/>
          </a:bodyPr>
          <a:lstStyle/>
          <a:p>
            <a:pPr algn="ctr"/>
            <a:r>
              <a:rPr lang="fr-FR" sz="1200" b="1" dirty="0" err="1"/>
              <a:t>Deréknadrág</a:t>
            </a:r>
            <a:r>
              <a:rPr lang="en-GB" sz="1200" b="1" dirty="0"/>
              <a:t> &amp; </a:t>
            </a:r>
            <a:r>
              <a:rPr lang="fr-FR" sz="1200" b="1" dirty="0" err="1"/>
              <a:t>Mellesnadrág</a:t>
            </a:r>
            <a:r>
              <a:rPr lang="fr-FR" sz="1200" b="1" dirty="0"/>
              <a:t> </a:t>
            </a:r>
            <a:r>
              <a:rPr lang="en-GB" sz="1200" b="1" dirty="0"/>
              <a:t>MISTI</a:t>
            </a:r>
            <a:endParaRPr lang="en-GB" sz="3600" dirty="0"/>
          </a:p>
        </p:txBody>
      </p:sp>
      <p:grpSp>
        <p:nvGrpSpPr>
          <p:cNvPr id="41" name="Group 49">
            <a:extLst>
              <a:ext uri="{FF2B5EF4-FFF2-40B4-BE49-F238E27FC236}">
                <a16:creationId xmlns:a16="http://schemas.microsoft.com/office/drawing/2014/main" xmlns="" id="{45791CAF-1BA5-40B1-BE05-642BE2DB127F}"/>
              </a:ext>
            </a:extLst>
          </p:cNvPr>
          <p:cNvGrpSpPr>
            <a:grpSpLocks/>
          </p:cNvGrpSpPr>
          <p:nvPr/>
        </p:nvGrpSpPr>
        <p:grpSpPr bwMode="auto">
          <a:xfrm>
            <a:off x="3213100" y="575042"/>
            <a:ext cx="431800" cy="394048"/>
            <a:chOff x="5638" y="2735"/>
            <a:chExt cx="680" cy="654"/>
          </a:xfrm>
        </p:grpSpPr>
        <p:pic>
          <p:nvPicPr>
            <p:cNvPr id="42" name="Picture 20" descr="ce">
              <a:extLst>
                <a:ext uri="{FF2B5EF4-FFF2-40B4-BE49-F238E27FC236}">
                  <a16:creationId xmlns:a16="http://schemas.microsoft.com/office/drawing/2014/main" xmlns="" id="{12DDC3F6-7ECE-4704-8104-BC65FF4BECC6}"/>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xmlns=""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xmlns=""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u-HU" altLang="fr-FR" sz="400" b="0" i="0" u="none" strike="noStrike" cap="none" normalizeH="0" baseline="0" dirty="0">
                <a:ln>
                  <a:noFill/>
                </a:ln>
                <a:solidFill>
                  <a:schemeClr val="tx1"/>
                </a:solidFill>
                <a:effectLst/>
              </a:rPr>
              <a:t/>
            </a: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grpSp>
        <p:nvGrpSpPr>
          <p:cNvPr id="33" name="Groupe 32">
            <a:extLst>
              <a:ext uri="{FF2B5EF4-FFF2-40B4-BE49-F238E27FC236}">
                <a16:creationId xmlns:a16="http://schemas.microsoft.com/office/drawing/2014/main" xmlns="" id="{51382297-733B-4F34-9180-93A1E9728AAB}"/>
              </a:ext>
            </a:extLst>
          </p:cNvPr>
          <p:cNvGrpSpPr/>
          <p:nvPr/>
        </p:nvGrpSpPr>
        <p:grpSpPr>
          <a:xfrm>
            <a:off x="3219450" y="3200400"/>
            <a:ext cx="1384012" cy="236899"/>
            <a:chOff x="637356" y="2836135"/>
            <a:chExt cx="1737256" cy="297363"/>
          </a:xfrm>
        </p:grpSpPr>
        <p:grpSp>
          <p:nvGrpSpPr>
            <p:cNvPr id="34" name="Groupe 33">
              <a:extLst>
                <a:ext uri="{FF2B5EF4-FFF2-40B4-BE49-F238E27FC236}">
                  <a16:creationId xmlns:a16="http://schemas.microsoft.com/office/drawing/2014/main" xmlns="" id="{8E5822ED-DAA2-4DE7-AB54-8F790F7D9958}"/>
                </a:ext>
              </a:extLst>
            </p:cNvPr>
            <p:cNvGrpSpPr/>
            <p:nvPr/>
          </p:nvGrpSpPr>
          <p:grpSpPr>
            <a:xfrm>
              <a:off x="702350" y="2836135"/>
              <a:ext cx="1672262" cy="297363"/>
              <a:chOff x="682021" y="2758182"/>
              <a:chExt cx="1672262" cy="297363"/>
            </a:xfrm>
          </p:grpSpPr>
          <p:grpSp>
            <p:nvGrpSpPr>
              <p:cNvPr id="37" name="Groupe 34">
                <a:extLst>
                  <a:ext uri="{FF2B5EF4-FFF2-40B4-BE49-F238E27FC236}">
                    <a16:creationId xmlns:a16="http://schemas.microsoft.com/office/drawing/2014/main" xmlns="" id="{CC3CFDE4-BC40-401A-A127-855137736F61}"/>
                  </a:ext>
                </a:extLst>
              </p:cNvPr>
              <p:cNvGrpSpPr/>
              <p:nvPr/>
            </p:nvGrpSpPr>
            <p:grpSpPr>
              <a:xfrm>
                <a:off x="682021" y="2758182"/>
                <a:ext cx="1564997" cy="280574"/>
                <a:chOff x="1151830" y="2655416"/>
                <a:chExt cx="1564997" cy="280574"/>
              </a:xfrm>
            </p:grpSpPr>
            <p:pic>
              <p:nvPicPr>
                <p:cNvPr id="66" name="Image 37">
                  <a:extLst>
                    <a:ext uri="{FF2B5EF4-FFF2-40B4-BE49-F238E27FC236}">
                      <a16:creationId xmlns:a16="http://schemas.microsoft.com/office/drawing/2014/main" xmlns="" id="{052387A9-9D39-4FC6-950F-B9698E49090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7" name="Image 44">
                  <a:extLst>
                    <a:ext uri="{FF2B5EF4-FFF2-40B4-BE49-F238E27FC236}">
                      <a16:creationId xmlns:a16="http://schemas.microsoft.com/office/drawing/2014/main" xmlns="" id="{DA136E29-A5BD-41FD-B353-69C6E9D5CB4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8" name="Image 45">
                  <a:extLst>
                    <a:ext uri="{FF2B5EF4-FFF2-40B4-BE49-F238E27FC236}">
                      <a16:creationId xmlns:a16="http://schemas.microsoft.com/office/drawing/2014/main" xmlns="" id="{1EFFDAAA-92CF-4CD1-864D-E9920A430E5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9" name="Image 46">
                  <a:extLst>
                    <a:ext uri="{FF2B5EF4-FFF2-40B4-BE49-F238E27FC236}">
                      <a16:creationId xmlns:a16="http://schemas.microsoft.com/office/drawing/2014/main" xmlns="" id="{353CEA98-1E7B-4818-83D8-97FE1DEAC0A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70" name="Image 47">
                  <a:extLst>
                    <a:ext uri="{FF2B5EF4-FFF2-40B4-BE49-F238E27FC236}">
                      <a16:creationId xmlns:a16="http://schemas.microsoft.com/office/drawing/2014/main" xmlns="" id="{1E1B697A-B8D5-4B75-A702-126B235D0C3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9" name="Rectangle 48">
                <a:extLst>
                  <a:ext uri="{FF2B5EF4-FFF2-40B4-BE49-F238E27FC236}">
                    <a16:creationId xmlns:a16="http://schemas.microsoft.com/office/drawing/2014/main" xmlns="" id="{33CEF755-123B-46F0-832E-C46AC07789EA}"/>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0" name="Image 49">
                <a:extLst>
                  <a:ext uri="{FF2B5EF4-FFF2-40B4-BE49-F238E27FC236}">
                    <a16:creationId xmlns:a16="http://schemas.microsoft.com/office/drawing/2014/main" xmlns="" id="{C2C6609A-95C9-4164-9993-60F136F9445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1" name="Image 50">
                <a:extLst>
                  <a:ext uri="{FF2B5EF4-FFF2-40B4-BE49-F238E27FC236}">
                    <a16:creationId xmlns:a16="http://schemas.microsoft.com/office/drawing/2014/main" xmlns="" id="{23899B43-262D-4D3F-B0FD-A5DFB7B3D37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3" name="Image 52">
                <a:extLst>
                  <a:ext uri="{FF2B5EF4-FFF2-40B4-BE49-F238E27FC236}">
                    <a16:creationId xmlns:a16="http://schemas.microsoft.com/office/drawing/2014/main" xmlns="" id="{9AD437F1-4D7B-4B9D-BE65-839A41E011C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5" name="Rectangle 34">
              <a:extLst>
                <a:ext uri="{FF2B5EF4-FFF2-40B4-BE49-F238E27FC236}">
                  <a16:creationId xmlns:a16="http://schemas.microsoft.com/office/drawing/2014/main" xmlns="" id="{750FEB8F-4B72-49F7-B32C-B97B22FA05AA}"/>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6" name="Image 35">
              <a:extLst>
                <a:ext uri="{FF2B5EF4-FFF2-40B4-BE49-F238E27FC236}">
                  <a16:creationId xmlns:a16="http://schemas.microsoft.com/office/drawing/2014/main" xmlns="" id="{F3749231-73CC-4207-93CE-8C7CA1CAE74A}"/>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71" name="Tableau 70">
            <a:extLst>
              <a:ext uri="{FF2B5EF4-FFF2-40B4-BE49-F238E27FC236}">
                <a16:creationId xmlns:a16="http://schemas.microsoft.com/office/drawing/2014/main" xmlns="" id="{3CB1279E-670E-448F-A26E-764880C95F9C}"/>
              </a:ext>
            </a:extLst>
          </p:cNvPr>
          <p:cNvGraphicFramePr>
            <a:graphicFrameLocks noGrp="1"/>
          </p:cNvGraphicFramePr>
          <p:nvPr>
            <p:extLst>
              <p:ext uri="{D42A27DB-BD31-4B8C-83A1-F6EECF244321}">
                <p14:modId xmlns:p14="http://schemas.microsoft.com/office/powerpoint/2010/main" val="237011865"/>
              </p:ext>
            </p:extLst>
          </p:nvPr>
        </p:nvGraphicFramePr>
        <p:xfrm>
          <a:off x="1774237" y="8106600"/>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72" name="Image 71">
            <a:extLst>
              <a:ext uri="{FF2B5EF4-FFF2-40B4-BE49-F238E27FC236}">
                <a16:creationId xmlns:a16="http://schemas.microsoft.com/office/drawing/2014/main" xmlns="" id="{002A8335-DB11-4C62-87D7-432E672D6A8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28280" y="8185772"/>
            <a:ext cx="918896" cy="1543961"/>
          </a:xfrm>
          <a:prstGeom prst="rect">
            <a:avLst/>
          </a:prstGeom>
        </p:spPr>
      </p:pic>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05567"/>
            <a:ext cx="2593251" cy="630942"/>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a:t>
            </a:r>
            <a:r>
              <a:rPr lang="en-US" sz="500" b="1" dirty="0" err="1">
                <a:latin typeface="+mj-lt"/>
                <a:ea typeface="Calibri" charset="0"/>
                <a:cs typeface="Calibri" charset="0"/>
              </a:rPr>
              <a:t>leggerne</a:t>
            </a:r>
            <a:r>
              <a:rPr lang="en-US" sz="500" b="1" dirty="0">
                <a:latin typeface="+mj-lt"/>
                <a:ea typeface="Calibri" charset="0"/>
                <a:cs typeface="Calibri" charset="0"/>
              </a:rPr>
              <a:t> </a:t>
            </a:r>
            <a:r>
              <a:rPr lang="en-US" sz="500" b="1" dirty="0" err="1">
                <a:latin typeface="+mj-lt"/>
                <a:ea typeface="Calibri" charset="0"/>
                <a:cs typeface="Calibri" charset="0"/>
              </a:rPr>
              <a:t>il</a:t>
            </a:r>
            <a:r>
              <a:rPr lang="en-US" sz="500" b="1" dirty="0">
                <a:latin typeface="+mj-lt"/>
                <a:ea typeface="Calibri" charset="0"/>
                <a:cs typeface="Calibri" charset="0"/>
              </a:rPr>
              <a:t> </a:t>
            </a:r>
            <a:r>
              <a:rPr lang="en-US" sz="500" b="1" dirty="0" err="1">
                <a:latin typeface="+mj-lt"/>
                <a:ea typeface="Calibri" charset="0"/>
                <a:cs typeface="Calibri" charset="0"/>
              </a:rPr>
              <a:t>contenuto</a:t>
            </a:r>
            <a:endParaRPr lang="fr-FR" sz="500" b="1" dirty="0">
              <a:latin typeface="+mj-lt"/>
            </a:endParaRPr>
          </a:p>
          <a:p>
            <a:r>
              <a:rPr lang="fr-FR" sz="500" dirty="0" err="1"/>
              <a:t>Pantaloni</a:t>
            </a:r>
            <a:r>
              <a:rPr lang="fr-FR" sz="500" dirty="0"/>
              <a:t> MISTI 5MIP150 (</a:t>
            </a:r>
            <a:r>
              <a:rPr lang="it-IT" sz="500" dirty="0"/>
              <a:t>Grigio/Arancio</a:t>
            </a:r>
            <a:r>
              <a:rPr lang="fr-FR" sz="500" dirty="0"/>
              <a:t>),5MIP050 (</a:t>
            </a:r>
            <a:r>
              <a:rPr lang="it-IT" sz="500" dirty="0"/>
              <a:t>Blu navy/Grigio</a:t>
            </a:r>
            <a:r>
              <a:rPr lang="fr-FR" sz="500" dirty="0"/>
              <a:t>)</a:t>
            </a:r>
            <a:endParaRPr lang="fr-FR" sz="500" dirty="0">
              <a:latin typeface="+mj-lt"/>
            </a:endParaRPr>
          </a:p>
          <a:p>
            <a:r>
              <a:rPr lang="fr-FR" sz="500" dirty="0" err="1"/>
              <a:t>Tuta</a:t>
            </a:r>
            <a:r>
              <a:rPr lang="fr-FR" sz="500" dirty="0">
                <a:latin typeface="+mj-lt"/>
              </a:rPr>
              <a:t> </a:t>
            </a:r>
            <a:r>
              <a:rPr lang="fr-FR" sz="500" dirty="0"/>
              <a:t>MISTI 5MIB150 (</a:t>
            </a:r>
            <a:r>
              <a:rPr lang="it-IT" sz="500" dirty="0"/>
              <a:t>Grigio/Arancio</a:t>
            </a:r>
            <a:r>
              <a:rPr lang="fr-FR" sz="500" dirty="0"/>
              <a:t>), 5MIB050 (</a:t>
            </a:r>
            <a:r>
              <a:rPr lang="it-IT" sz="500" dirty="0"/>
              <a:t>Blu navy/Grigio</a:t>
            </a:r>
            <a:r>
              <a:rPr lang="fr-FR" sz="500" dirty="0"/>
              <a:t>)</a:t>
            </a:r>
            <a:endParaRPr lang="fr-FR" sz="500" dirty="0">
              <a:latin typeface="+mj-lt"/>
            </a:endParaRPr>
          </a:p>
          <a:p>
            <a:r>
              <a:rPr lang="fr-FR" sz="500" b="1" dirty="0">
                <a:latin typeface="+mj-lt"/>
              </a:rPr>
              <a:t>60% Cotone, </a:t>
            </a:r>
            <a:r>
              <a:rPr lang="it-IT" sz="500" b="1" dirty="0">
                <a:latin typeface="+mj-lt"/>
              </a:rPr>
              <a:t>40% Poliestere</a:t>
            </a:r>
            <a:r>
              <a:rPr lang="fr-FR" sz="500" b="1" dirty="0">
                <a:latin typeface="+mj-lt"/>
              </a:rPr>
              <a:t>, 245</a:t>
            </a:r>
            <a:r>
              <a:rPr lang="fr-FR" sz="500" b="1" dirty="0"/>
              <a:t>g/m² </a:t>
            </a:r>
          </a:p>
          <a:p>
            <a:endParaRPr lang="fr-FR" sz="500" dirty="0">
              <a:latin typeface="+mj-lt"/>
            </a:endParaRPr>
          </a:p>
        </p:txBody>
      </p:sp>
      <p:grpSp>
        <p:nvGrpSpPr>
          <p:cNvPr id="21" name="Groupe 20"/>
          <p:cNvGrpSpPr/>
          <p:nvPr/>
        </p:nvGrpSpPr>
        <p:grpSpPr>
          <a:xfrm>
            <a:off x="143033" y="1371600"/>
            <a:ext cx="6552883" cy="6019800"/>
            <a:chOff x="981327" y="823363"/>
            <a:chExt cx="5400000" cy="7220127"/>
          </a:xfrm>
        </p:grpSpPr>
        <p:sp>
          <p:nvSpPr>
            <p:cNvPr id="22" name="Rectangle 21"/>
            <p:cNvSpPr/>
            <p:nvPr/>
          </p:nvSpPr>
          <p:spPr>
            <a:xfrm>
              <a:off x="981327" y="828716"/>
              <a:ext cx="5399999" cy="7214774"/>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e </a:t>
              </a:r>
              <a:r>
                <a:rPr lang="en-GB" sz="600" b="1" dirty="0" err="1">
                  <a:latin typeface="Calibri"/>
                  <a:cs typeface="Calibri"/>
                </a:rPr>
                <a:t>tuta</a:t>
              </a:r>
              <a:r>
                <a:rPr lang="en-GB" sz="600" b="1" dirty="0">
                  <a:latin typeface="Calibri"/>
                  <a:cs typeface="Calibri"/>
                </a:rPr>
                <a:t>)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5MIP150 (</a:t>
              </a:r>
              <a:r>
                <a:rPr lang="it-IT" sz="600" dirty="0">
                  <a:latin typeface="Calibri"/>
                  <a:cs typeface="Calibri"/>
                </a:rPr>
                <a:t>Grigio/Arancio</a:t>
              </a:r>
              <a:r>
                <a:rPr lang="fr-FR" sz="600" dirty="0">
                  <a:latin typeface="Calibri"/>
                  <a:cs typeface="Calibri"/>
                </a:rPr>
                <a:t>),5MIP050 (</a:t>
              </a:r>
              <a:r>
                <a:rPr lang="it-IT" sz="600" dirty="0">
                  <a:latin typeface="Calibri"/>
                  <a:cs typeface="Calibri"/>
                </a:rPr>
                <a:t>Blu navy/Grigio</a:t>
              </a:r>
              <a:r>
                <a:rPr lang="fr-FR" sz="600" dirty="0">
                  <a:latin typeface="Calibri"/>
                  <a:cs typeface="Calibri"/>
                </a:rPr>
                <a:t>)</a:t>
              </a:r>
              <a:r>
                <a:rPr lang="en-GB" sz="600" dirty="0">
                  <a:latin typeface="Calibri"/>
                  <a:cs typeface="Calibri"/>
                </a:rPr>
                <a:t> - </a:t>
              </a:r>
              <a:r>
                <a:rPr lang="en-GB" sz="600" b="1" dirty="0">
                  <a:latin typeface="Calibri"/>
                  <a:cs typeface="Calibri"/>
                </a:rPr>
                <a:t>Digitare 2 Livello 0 </a:t>
              </a:r>
              <a:r>
                <a:rPr lang="en-GB" sz="600" dirty="0">
                  <a:latin typeface="Calibri"/>
                  <a:cs typeface="Calibri"/>
                </a:rPr>
                <a:t>(Applicabile con Ginocchiere rif. 8KNEE)</a:t>
              </a:r>
            </a:p>
            <a:p>
              <a:r>
                <a:rPr lang="en-GB" sz="600" dirty="0">
                  <a:latin typeface="Calibri"/>
                  <a:cs typeface="Calibri"/>
                </a:rPr>
                <a:t>	</a:t>
              </a:r>
              <a:r>
                <a:rPr lang="fr-FR" sz="600" dirty="0" err="1">
                  <a:latin typeface="Calibri"/>
                  <a:cs typeface="Calibri"/>
                </a:rPr>
                <a:t>Tuta</a:t>
              </a:r>
              <a:r>
                <a:rPr lang="fr-FR" sz="600" dirty="0">
                  <a:latin typeface="Calibri"/>
                  <a:cs typeface="Calibri"/>
                </a:rPr>
                <a:t> MISTI 5MIB150 (</a:t>
              </a:r>
              <a:r>
                <a:rPr lang="it-IT" sz="600" dirty="0">
                  <a:latin typeface="Calibri"/>
                  <a:cs typeface="Calibri"/>
                </a:rPr>
                <a:t>Grigio/Arancio</a:t>
              </a:r>
              <a:r>
                <a:rPr lang="fr-FR" sz="600" dirty="0">
                  <a:latin typeface="Calibri"/>
                  <a:cs typeface="Calibri"/>
                </a:rPr>
                <a:t>), 5MIB050 (</a:t>
              </a:r>
              <a:r>
                <a:rPr lang="it-IT" sz="600" dirty="0">
                  <a:latin typeface="Calibri"/>
                  <a:cs typeface="Calibri"/>
                </a:rPr>
                <a:t>Blu navy/Grigio</a:t>
              </a:r>
              <a:r>
                <a:rPr lang="fr-FR" sz="600" dirty="0">
                  <a:latin typeface="Calibri"/>
                  <a:cs typeface="Calibri"/>
                </a:rPr>
                <a:t>) </a:t>
              </a:r>
              <a:r>
                <a:rPr lang="en-GB" sz="600" dirty="0">
                  <a:latin typeface="Calibri"/>
                  <a:cs typeface="Calibri"/>
                </a:rPr>
                <a:t>- </a:t>
              </a:r>
              <a:r>
                <a:rPr lang="en-GB" sz="600" b="1" dirty="0">
                  <a:latin typeface="Calibri"/>
                  <a:cs typeface="Calibri"/>
                </a:rPr>
                <a:t>Tipo 2 - Livello 0 </a:t>
              </a:r>
              <a:r>
                <a:rPr lang="en-GB" sz="600" dirty="0">
                  <a:latin typeface="Calibri"/>
                  <a:cs typeface="Calibri"/>
                </a:rPr>
                <a:t>(Applicabile con Ginocchiere rif. 8KNEE)</a:t>
              </a:r>
              <a:endParaRPr lang="en-GB" sz="600" dirty="0"/>
            </a:p>
            <a:p>
              <a:pPr marL="266700"/>
              <a:r>
                <a:rPr lang="en-GB" sz="600" dirty="0">
                  <a:latin typeface="Calibri" panose="020F0502020204030204" pitchFamily="34" charset="0"/>
                  <a:cs typeface="Calibri" panose="020F0502020204030204" pitchFamily="34" charset="0"/>
                </a:rPr>
                <a:t>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endParaRPr lang="en-GB" sz="600" b="1" dirty="0">
                <a:latin typeface="Calibri"/>
                <a:cs typeface="Calibri"/>
              </a:endParaRPr>
            </a:p>
            <a:p>
              <a:r>
                <a:rPr lang="en-GB" sz="600" b="1" dirty="0">
                  <a:latin typeface="Calibri"/>
                  <a:cs typeface="Calibri"/>
                </a:rPr>
                <a:t>Istruzioni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Asciugatura a temperatura moderata consentita (massimo 60°C)</a:t>
              </a:r>
              <a:endParaRPr lang="fr-FR" sz="600" dirty="0">
                <a:latin typeface="Calibri"/>
                <a:cs typeface="Calibri"/>
              </a:endParaRPr>
            </a:p>
            <a:p>
              <a:r>
                <a:rPr lang="it-IT" sz="600" dirty="0">
                  <a:latin typeface="Calibri"/>
                  <a:cs typeface="Calibri"/>
                </a:rPr>
                <a:t>Non candeggiare, lavare a secco con i consueti solventi consentiti.</a:t>
              </a:r>
              <a:endParaRPr lang="fr-FR" sz="600" dirty="0">
                <a:latin typeface="Calibri"/>
                <a:cs typeface="Calibri"/>
              </a:endParaRPr>
            </a:p>
            <a:p>
              <a:r>
                <a:rPr lang="it-IT" sz="600" dirty="0">
                  <a:latin typeface="Calibri"/>
                  <a:cs typeface="Calibri"/>
                </a:rPr>
                <a:t>Stirare a temperatura media (inferiore a 150°C).</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t>’</a:t>
              </a:r>
              <a:r>
                <a:rPr lang="it-IT" altLang="fr-FR" sz="600" dirty="0"/>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t>’</a:t>
              </a:r>
              <a:r>
                <a:rPr lang="it-IT" altLang="fr-FR" sz="600" dirty="0"/>
                <a:t>esposizione a eventuali rischi per le ginocchia. Quando indossato, il prodotto deve inserirsi senza difficoltà nella posizione preposta e rimanere in tale posizione per tutta la durata dell</a:t>
              </a:r>
              <a:r>
                <a:rPr lang="it-IT" altLang="en-US" sz="600" dirty="0"/>
                <a:t>’</a:t>
              </a:r>
              <a:r>
                <a:rPr lang="it-IT" altLang="fr-FR" sz="600" dirty="0"/>
                <a:t>utilizzo. Il lato con l</a:t>
              </a:r>
              <a:r>
                <a:rPr lang="it-IT" altLang="en-US" sz="600" dirty="0"/>
                <a:t>’</a:t>
              </a:r>
              <a:r>
                <a:rPr lang="it-IT" altLang="fr-FR" sz="600" dirty="0"/>
                <a:t>indicazione «INTERNO / INSIDE / INNERE / INTERIOR» deve essere a contatto del ginocchio. Una volta posizionato il prodotto, la freccia apposta sullo stesso dovrà essere rivolta verso l</a:t>
              </a:r>
              <a:r>
                <a:rPr lang="it-IT" altLang="en-US" sz="600" dirty="0"/>
                <a:t>’</a:t>
              </a:r>
              <a:r>
                <a:rPr lang="it-IT" altLang="fr-FR" sz="600" dirty="0"/>
                <a:t>alto.</a:t>
              </a:r>
              <a:r>
                <a:rPr lang="fr-FR" altLang="fr-FR" sz="600" dirty="0"/>
                <a:t> </a:t>
              </a:r>
              <a:endParaRPr lang="it-IT" sz="600" dirty="0">
                <a:latin typeface="Calibri"/>
                <a:cs typeface="Calibri"/>
              </a:endParaRPr>
            </a:p>
            <a:p>
              <a:r>
                <a:rPr lang="it-IT" sz="600" dirty="0"/>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p>
            <a:p>
              <a:r>
                <a:rPr lang="it-IT" sz="600" dirty="0"/>
                <a:t>Il ginocchio rimane in posizione nell'indumento durante i presupposti movimenti professionali (inginocchiarsi e spostarsi sulle ginocchia).</a:t>
              </a:r>
              <a:endParaRPr lang="fr-FR" sz="600" dirty="0"/>
            </a:p>
            <a:p>
              <a:endParaRPr lang="it-IT" sz="600" dirty="0"/>
            </a:p>
            <a:p>
              <a:pPr eaLnBrk="1" hangingPunct="1">
                <a:lnSpc>
                  <a:spcPct val="95000"/>
                </a:lnSpc>
              </a:pPr>
              <a:r>
                <a:rPr lang="it-IT" altLang="fr-FR" sz="600" b="1" dirty="0">
                  <a:latin typeface="Calibri"/>
                  <a:cs typeface="Calibri"/>
                </a:rPr>
                <a:t>Attenzione: </a:t>
              </a:r>
            </a:p>
            <a:p>
              <a:pPr eaLnBrk="1" hangingPunct="1">
                <a:lnSpc>
                  <a:spcPct val="95000"/>
                </a:lnSpc>
              </a:pPr>
              <a:r>
                <a:rPr lang="it-IT" altLang="fr-FR" sz="600" dirty="0"/>
                <a:t>Queste ginocchiere non garantiscono una protezione illimitata delle ginocchia nel corso d</a:t>
              </a:r>
              <a:r>
                <a:rPr lang="it-IT" altLang="en-US" sz="600" dirty="0"/>
                <a:t>’</a:t>
              </a:r>
              <a:r>
                <a:rPr lang="it-IT" altLang="fr-FR" sz="600" dirty="0"/>
                <a:t>esecuzione di lavori in ginocchio. Non vi sono protezioni </a:t>
              </a:r>
            </a:p>
            <a:p>
              <a:pPr>
                <a:lnSpc>
                  <a:spcPct val="95000"/>
                </a:lnSpc>
              </a:pPr>
              <a:r>
                <a:rPr lang="it-IT" altLang="fr-FR" sz="600" dirty="0"/>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t>o applicazioni in campo medico.</a:t>
              </a:r>
            </a:p>
            <a:p>
              <a:pPr>
                <a:lnSpc>
                  <a:spcPct val="95000"/>
                </a:lnSpc>
              </a:pPr>
              <a:r>
                <a:rPr lang="it-IT" altLang="fr-FR" sz="600" u="sng" dirty="0"/>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823363"/>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938978000"/>
              </p:ext>
            </p:extLst>
          </p:nvPr>
        </p:nvGraphicFramePr>
        <p:xfrm>
          <a:off x="1766408" y="7520400"/>
          <a:ext cx="4238404" cy="548640"/>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xmlns="" val="20000"/>
                    </a:ext>
                  </a:extLst>
                </a:gridCol>
                <a:gridCol w="2084457">
                  <a:extLst>
                    <a:ext uri="{9D8B030D-6E8A-4147-A177-3AD203B41FA5}">
                      <a16:colId xmlns:a16="http://schemas.microsoft.com/office/drawing/2014/main" xmlns="" val="20001"/>
                    </a:ext>
                  </a:extLst>
                </a:gridCol>
              </a:tblGrid>
              <a:tr h="67489">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smtClean="0"/>
              <a:t>v.20200106</a:t>
            </a:r>
            <a:endParaRPr lang="fr-FR" sz="800" dirty="0"/>
          </a:p>
        </p:txBody>
      </p:sp>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8800"/>
            <a:ext cx="180000" cy="180000"/>
          </a:xfrm>
          <a:prstGeom prst="rect">
            <a:avLst/>
          </a:prstGeom>
        </p:spPr>
      </p:pic>
      <p:sp>
        <p:nvSpPr>
          <p:cNvPr id="24" name="ZoneTexte 23">
            <a:extLst>
              <a:ext uri="{FF2B5EF4-FFF2-40B4-BE49-F238E27FC236}">
                <a16:creationId xmlns:a16="http://schemas.microsoft.com/office/drawing/2014/main" xmlns="" id="{8CD3F17A-0B6D-4DD5-8849-9C258BDB3786}"/>
              </a:ext>
            </a:extLst>
          </p:cNvPr>
          <p:cNvSpPr txBox="1"/>
          <p:nvPr/>
        </p:nvSpPr>
        <p:spPr>
          <a:xfrm>
            <a:off x="2506422" y="67489"/>
            <a:ext cx="1845185" cy="276999"/>
          </a:xfrm>
          <a:prstGeom prst="rect">
            <a:avLst/>
          </a:prstGeom>
          <a:noFill/>
          <a:ln w="3175">
            <a:noFill/>
          </a:ln>
        </p:spPr>
        <p:txBody>
          <a:bodyPr wrap="none">
            <a:spAutoFit/>
          </a:bodyPr>
          <a:lstStyle/>
          <a:p>
            <a:pPr algn="ctr"/>
            <a:r>
              <a:rPr lang="it-IT" sz="1200" b="1" dirty="0"/>
              <a:t>Pantaloni</a:t>
            </a:r>
            <a:r>
              <a:rPr lang="en-GB" sz="1200" b="1" dirty="0"/>
              <a:t> &amp; </a:t>
            </a:r>
            <a:r>
              <a:rPr lang="en-GB" sz="1200" b="1" dirty="0" err="1"/>
              <a:t>Tuta</a:t>
            </a:r>
            <a:r>
              <a:rPr lang="en-GB" sz="1200" b="1" dirty="0"/>
              <a:t> MISTI</a:t>
            </a:r>
            <a:endParaRPr lang="en-GB" sz="3600" dirty="0"/>
          </a:p>
        </p:txBody>
      </p:sp>
      <p:grpSp>
        <p:nvGrpSpPr>
          <p:cNvPr id="28" name="Group 49">
            <a:extLst>
              <a:ext uri="{FF2B5EF4-FFF2-40B4-BE49-F238E27FC236}">
                <a16:creationId xmlns:a16="http://schemas.microsoft.com/office/drawing/2014/main" xmlns="" id="{FD1D40C4-A467-4523-B694-6A84E89609C5}"/>
              </a:ext>
            </a:extLst>
          </p:cNvPr>
          <p:cNvGrpSpPr>
            <a:grpSpLocks/>
          </p:cNvGrpSpPr>
          <p:nvPr/>
        </p:nvGrpSpPr>
        <p:grpSpPr bwMode="auto">
          <a:xfrm>
            <a:off x="3213100" y="575042"/>
            <a:ext cx="431800" cy="394048"/>
            <a:chOff x="5638" y="2735"/>
            <a:chExt cx="680" cy="654"/>
          </a:xfrm>
        </p:grpSpPr>
        <p:pic>
          <p:nvPicPr>
            <p:cNvPr id="29" name="Picture 20" descr="ce">
              <a:extLst>
                <a:ext uri="{FF2B5EF4-FFF2-40B4-BE49-F238E27FC236}">
                  <a16:creationId xmlns:a16="http://schemas.microsoft.com/office/drawing/2014/main" xmlns="" id="{2956E67B-D8CA-4743-BC2A-D8B8D8DE7BF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xmlns=""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xmlns="" id="{77706AB0-D232-4A69-83F6-D95473A1271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xmlns=""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fr-FR" sz="400" b="0" i="0" u="none" strike="noStrike" cap="none" normalizeH="0" baseline="0" dirty="0">
                <a:ln>
                  <a:noFill/>
                </a:ln>
                <a:solidFill>
                  <a:schemeClr val="tx1"/>
                </a:solidFill>
                <a:effectLst/>
              </a:rPr>
              <a:t/>
            </a: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grpSp>
        <p:nvGrpSpPr>
          <p:cNvPr id="33" name="Groupe 32">
            <a:extLst>
              <a:ext uri="{FF2B5EF4-FFF2-40B4-BE49-F238E27FC236}">
                <a16:creationId xmlns:a16="http://schemas.microsoft.com/office/drawing/2014/main" xmlns="" id="{2FF9B9C2-DF31-4C86-A602-23EEF70B2A58}"/>
              </a:ext>
            </a:extLst>
          </p:cNvPr>
          <p:cNvGrpSpPr/>
          <p:nvPr/>
        </p:nvGrpSpPr>
        <p:grpSpPr>
          <a:xfrm>
            <a:off x="3219450" y="3200400"/>
            <a:ext cx="1384012" cy="236899"/>
            <a:chOff x="637356" y="2836135"/>
            <a:chExt cx="1737256" cy="297363"/>
          </a:xfrm>
        </p:grpSpPr>
        <p:grpSp>
          <p:nvGrpSpPr>
            <p:cNvPr id="34" name="Groupe 33">
              <a:extLst>
                <a:ext uri="{FF2B5EF4-FFF2-40B4-BE49-F238E27FC236}">
                  <a16:creationId xmlns:a16="http://schemas.microsoft.com/office/drawing/2014/main" xmlns="" id="{BFA52747-336B-4110-BA08-828FC4CEEB12}"/>
                </a:ext>
              </a:extLst>
            </p:cNvPr>
            <p:cNvGrpSpPr/>
            <p:nvPr/>
          </p:nvGrpSpPr>
          <p:grpSpPr>
            <a:xfrm>
              <a:off x="702350" y="2836135"/>
              <a:ext cx="1672262" cy="297363"/>
              <a:chOff x="682021" y="2758182"/>
              <a:chExt cx="1672262" cy="297363"/>
            </a:xfrm>
          </p:grpSpPr>
          <p:grpSp>
            <p:nvGrpSpPr>
              <p:cNvPr id="49" name="Groupe 34">
                <a:extLst>
                  <a:ext uri="{FF2B5EF4-FFF2-40B4-BE49-F238E27FC236}">
                    <a16:creationId xmlns:a16="http://schemas.microsoft.com/office/drawing/2014/main" xmlns="" id="{E3270F7C-C707-48DD-A0AA-C30FD2E52F67}"/>
                  </a:ext>
                </a:extLst>
              </p:cNvPr>
              <p:cNvGrpSpPr/>
              <p:nvPr/>
            </p:nvGrpSpPr>
            <p:grpSpPr>
              <a:xfrm>
                <a:off x="682021" y="2758182"/>
                <a:ext cx="1564997" cy="280574"/>
                <a:chOff x="1151830" y="2655416"/>
                <a:chExt cx="1564997" cy="280574"/>
              </a:xfrm>
            </p:grpSpPr>
            <p:pic>
              <p:nvPicPr>
                <p:cNvPr id="61" name="Image 37">
                  <a:extLst>
                    <a:ext uri="{FF2B5EF4-FFF2-40B4-BE49-F238E27FC236}">
                      <a16:creationId xmlns:a16="http://schemas.microsoft.com/office/drawing/2014/main" xmlns="" id="{405B3A9D-6F93-4EA4-9B54-D54CBBDD49A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xmlns="" id="{30CF5953-FD2B-4058-81B1-143C6C57592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xmlns="" id="{8FE63D54-D0B9-4BFC-9006-70CD46977FD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xmlns="" id="{D0DF884E-CC16-4888-95E1-1476CBB5E77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xmlns="" id="{65758956-374C-46F1-A969-4967C7A4BA5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0" name="Rectangle 49">
                <a:extLst>
                  <a:ext uri="{FF2B5EF4-FFF2-40B4-BE49-F238E27FC236}">
                    <a16:creationId xmlns:a16="http://schemas.microsoft.com/office/drawing/2014/main" xmlns="" id="{064D4B12-88A3-4B54-8692-2DB458EB9FBC}"/>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1" name="Image 50">
                <a:extLst>
                  <a:ext uri="{FF2B5EF4-FFF2-40B4-BE49-F238E27FC236}">
                    <a16:creationId xmlns:a16="http://schemas.microsoft.com/office/drawing/2014/main" xmlns="" id="{F1CB7521-B3C0-4167-8ACD-0E364394F00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3" name="Image 52">
                <a:extLst>
                  <a:ext uri="{FF2B5EF4-FFF2-40B4-BE49-F238E27FC236}">
                    <a16:creationId xmlns:a16="http://schemas.microsoft.com/office/drawing/2014/main" xmlns="" id="{9C84AFB1-C4C3-43D7-8754-E5DDDA44F87C}"/>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60" name="Image 59">
                <a:extLst>
                  <a:ext uri="{FF2B5EF4-FFF2-40B4-BE49-F238E27FC236}">
                    <a16:creationId xmlns:a16="http://schemas.microsoft.com/office/drawing/2014/main" xmlns="" id="{F2718C8C-AE2B-444E-9F8B-119D55CA344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35" name="Rectangle 34">
              <a:extLst>
                <a:ext uri="{FF2B5EF4-FFF2-40B4-BE49-F238E27FC236}">
                  <a16:creationId xmlns:a16="http://schemas.microsoft.com/office/drawing/2014/main" xmlns="" id="{1294AFEB-D73D-44AB-8D75-CEE3D9BE3730}"/>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37" name="Image 36">
              <a:extLst>
                <a:ext uri="{FF2B5EF4-FFF2-40B4-BE49-F238E27FC236}">
                  <a16:creationId xmlns:a16="http://schemas.microsoft.com/office/drawing/2014/main" xmlns="" id="{D4F9C276-B345-40DE-AB6B-A07621ED1413}"/>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6" name="Tableau 65">
            <a:extLst>
              <a:ext uri="{FF2B5EF4-FFF2-40B4-BE49-F238E27FC236}">
                <a16:creationId xmlns:a16="http://schemas.microsoft.com/office/drawing/2014/main" xmlns="" id="{280BD20F-7F20-4868-9A80-210EEB5128F6}"/>
              </a:ext>
            </a:extLst>
          </p:cNvPr>
          <p:cNvGraphicFramePr>
            <a:graphicFrameLocks noGrp="1"/>
          </p:cNvGraphicFramePr>
          <p:nvPr>
            <p:extLst>
              <p:ext uri="{D42A27DB-BD31-4B8C-83A1-F6EECF244321}">
                <p14:modId xmlns:p14="http://schemas.microsoft.com/office/powerpoint/2010/main" val="1383382616"/>
              </p:ext>
            </p:extLst>
          </p:nvPr>
        </p:nvGraphicFramePr>
        <p:xfrm>
          <a:off x="1774237" y="8106600"/>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67" name="Image 66">
            <a:extLst>
              <a:ext uri="{FF2B5EF4-FFF2-40B4-BE49-F238E27FC236}">
                <a16:creationId xmlns:a16="http://schemas.microsoft.com/office/drawing/2014/main" xmlns="" id="{FBFD836A-9352-4973-B271-1E8D6B34A4E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28280" y="8185772"/>
            <a:ext cx="918896" cy="1543961"/>
          </a:xfrm>
          <a:prstGeom prst="rect">
            <a:avLst/>
          </a:prstGeom>
        </p:spPr>
      </p:pic>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2550368"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r>
              <a:rPr lang="en-GB" sz="500" dirty="0" err="1">
                <a:solidFill>
                  <a:srgbClr val="000000"/>
                </a:solidFill>
                <a:cs typeface="Calibri"/>
              </a:rPr>
              <a:t>Spodnie</a:t>
            </a:r>
            <a:r>
              <a:rPr lang="en-GB" sz="500" dirty="0">
                <a:solidFill>
                  <a:srgbClr val="000000"/>
                </a:solidFill>
                <a:cs typeface="Calibri"/>
              </a:rPr>
              <a:t> </a:t>
            </a:r>
            <a:r>
              <a:rPr lang="fr-FR" sz="500" dirty="0"/>
              <a:t>MISTI 5MIP150 (</a:t>
            </a:r>
            <a:r>
              <a:rPr lang="it-IT" sz="500" dirty="0"/>
              <a:t>Szary/Pomarańczowy</a:t>
            </a:r>
            <a:r>
              <a:rPr lang="fr-FR" sz="500" dirty="0"/>
              <a:t>),5MIP050 (</a:t>
            </a:r>
            <a:r>
              <a:rPr lang="it-IT" sz="500" dirty="0"/>
              <a:t>Granatowy/Szary</a:t>
            </a:r>
            <a:r>
              <a:rPr lang="fr-FR" sz="500" dirty="0"/>
              <a:t>)</a:t>
            </a:r>
          </a:p>
          <a:p>
            <a:pPr lvl="0">
              <a:defRPr/>
            </a:pPr>
            <a:r>
              <a:rPr lang="en-GB" sz="500" dirty="0" err="1">
                <a:solidFill>
                  <a:srgbClr val="000000"/>
                </a:solidFill>
                <a:cs typeface="Calibri"/>
              </a:rPr>
              <a:t>Kombinezon</a:t>
            </a:r>
            <a:r>
              <a:rPr lang="en-GB" sz="500" dirty="0">
                <a:solidFill>
                  <a:srgbClr val="000000"/>
                </a:solidFill>
                <a:cs typeface="Calibri"/>
              </a:rPr>
              <a:t> MISTI </a:t>
            </a:r>
            <a:r>
              <a:rPr lang="fr-FR" sz="500" dirty="0"/>
              <a:t>5MIB150 (</a:t>
            </a:r>
            <a:r>
              <a:rPr lang="it-IT" sz="500" dirty="0"/>
              <a:t>Szary/Pomarańczowy</a:t>
            </a:r>
            <a:r>
              <a:rPr lang="fr-FR" sz="500" dirty="0"/>
              <a:t>), 5MIB050 (</a:t>
            </a:r>
            <a:r>
              <a:rPr lang="it-IT" sz="500" dirty="0"/>
              <a:t>Granatowy/Szary</a:t>
            </a:r>
            <a:r>
              <a:rPr lang="fr-FR" sz="500" dirty="0"/>
              <a:t>)</a:t>
            </a:r>
            <a:r>
              <a:rPr lang="fr-FR" sz="500" dirty="0">
                <a:cs typeface="Calibri" panose="020F0502020204030204" pitchFamily="34" charset="0"/>
              </a:rPr>
              <a:t> </a:t>
            </a:r>
            <a:endParaRPr kumimoji="0" lang="en-GB" sz="500" b="0" i="0" u="none" strike="noStrike" kern="1200" cap="none" spc="0" normalizeH="0" baseline="0" noProof="0" dirty="0">
              <a:ln>
                <a:noFill/>
              </a:ln>
              <a:solidFill>
                <a:srgbClr val="000000"/>
              </a:solidFill>
              <a:effectLst/>
              <a:uLnTx/>
              <a:uFillTx/>
              <a:latin typeface="+mj-lt"/>
              <a:ea typeface="+mn-ea"/>
              <a:cs typeface="Calibri"/>
            </a:endParaRPr>
          </a:p>
          <a:p>
            <a:pPr lvl="0">
              <a:defRPr/>
            </a:pPr>
            <a:r>
              <a:rPr lang="en-US" sz="500" b="1" dirty="0" err="1">
                <a:solidFill>
                  <a:srgbClr val="000000"/>
                </a:solidFill>
                <a:latin typeface="+mj-lt"/>
                <a:cs typeface="Calibri"/>
              </a:rPr>
              <a:t>Bawełna</a:t>
            </a:r>
            <a:r>
              <a:rPr lang="en-US" sz="500" b="1" dirty="0">
                <a:solidFill>
                  <a:srgbClr val="000000"/>
                </a:solidFill>
                <a:latin typeface="+mj-lt"/>
                <a:cs typeface="Calibri"/>
              </a:rPr>
              <a:t> 60%, </a:t>
            </a:r>
            <a:r>
              <a:rPr lang="en-US" sz="500" b="1" dirty="0" err="1">
                <a:solidFill>
                  <a:srgbClr val="000000"/>
                </a:solidFill>
                <a:latin typeface="+mj-lt"/>
                <a:cs typeface="Calibri"/>
              </a:rPr>
              <a:t>Poliester</a:t>
            </a:r>
            <a:r>
              <a:rPr lang="en-US" sz="500" b="1" dirty="0">
                <a:solidFill>
                  <a:srgbClr val="000000"/>
                </a:solidFill>
                <a:latin typeface="+mj-lt"/>
                <a:cs typeface="Calibri"/>
              </a:rPr>
              <a:t> 40%</a:t>
            </a:r>
            <a:r>
              <a:rPr lang="en-GB" sz="500" b="1" dirty="0">
                <a:solidFill>
                  <a:srgbClr val="000000"/>
                </a:solidFill>
                <a:latin typeface="+mj-lt"/>
                <a:cs typeface="Calibri"/>
              </a:rPr>
              <a:t>, </a:t>
            </a:r>
            <a:r>
              <a:rPr kumimoji="0" lang="en-GB" sz="500" b="1" i="0" u="none" strike="noStrike" kern="1200" cap="none" spc="0" normalizeH="0" baseline="0" noProof="0" dirty="0">
                <a:ln>
                  <a:noFill/>
                </a:ln>
                <a:solidFill>
                  <a:srgbClr val="000000"/>
                </a:solidFill>
                <a:effectLst/>
                <a:uLnTx/>
                <a:uFillTx/>
                <a:latin typeface="+mj-lt"/>
                <a:ea typeface="+mn-ea"/>
                <a:cs typeface="Calibri"/>
              </a:rPr>
              <a:t>245 g/m²</a:t>
            </a:r>
          </a:p>
        </p:txBody>
      </p:sp>
      <p:sp>
        <p:nvSpPr>
          <p:cNvPr id="22" name="Rectangle 21"/>
          <p:cNvSpPr/>
          <p:nvPr/>
        </p:nvSpPr>
        <p:spPr>
          <a:xfrm>
            <a:off x="188800" y="1496616"/>
            <a:ext cx="6552568" cy="5700022"/>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en-GB" sz="600" b="1" dirty="0" err="1">
                <a:solidFill>
                  <a:srgbClr val="000000"/>
                </a:solidFill>
                <a:latin typeface="Calibri"/>
                <a:cs typeface="Calibri"/>
              </a:rPr>
              <a:t>Kombinezon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en-GB" sz="600" dirty="0">
                <a:solidFill>
                  <a:srgbClr val="000000"/>
                </a:solidFill>
                <a:latin typeface="Calibri"/>
                <a:cs typeface="Calibri"/>
              </a:rPr>
              <a:t> </a:t>
            </a:r>
            <a:r>
              <a:rPr lang="fr-FR" sz="600" dirty="0">
                <a:solidFill>
                  <a:srgbClr val="000000"/>
                </a:solidFill>
                <a:latin typeface="Calibri"/>
                <a:cs typeface="Calibri"/>
              </a:rPr>
              <a:t>MISTI 5MIP150 (</a:t>
            </a:r>
            <a:r>
              <a:rPr lang="it-IT" sz="600" dirty="0">
                <a:solidFill>
                  <a:srgbClr val="000000"/>
                </a:solidFill>
                <a:latin typeface="Calibri"/>
                <a:cs typeface="Calibri"/>
              </a:rPr>
              <a:t>Szary/Pomarańczowy</a:t>
            </a:r>
            <a:r>
              <a:rPr lang="fr-FR" sz="600" dirty="0">
                <a:solidFill>
                  <a:srgbClr val="000000"/>
                </a:solidFill>
                <a:latin typeface="Calibri"/>
                <a:cs typeface="Calibri"/>
              </a:rPr>
              <a:t>),5MIP050 (</a:t>
            </a:r>
            <a:r>
              <a:rPr lang="it-IT" sz="600" dirty="0">
                <a:solidFill>
                  <a:srgbClr val="000000"/>
                </a:solidFill>
                <a:latin typeface="Calibri"/>
                <a:cs typeface="Calibri"/>
              </a:rPr>
              <a:t>Granatowy/Szary</a:t>
            </a:r>
            <a:r>
              <a:rPr lang="fr-FR" sz="600" dirty="0">
                <a:solidFill>
                  <a:srgbClr val="000000"/>
                </a:solidFill>
                <a:latin typeface="Calibri"/>
                <a:cs typeface="Calibri"/>
              </a:rPr>
              <a:t>)</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Kombinezon</a:t>
            </a:r>
            <a:r>
              <a:rPr lang="en-GB" sz="600" dirty="0">
                <a:solidFill>
                  <a:srgbClr val="000000"/>
                </a:solidFill>
                <a:latin typeface="Calibri"/>
                <a:cs typeface="Calibri"/>
              </a:rPr>
              <a:t> MISTI </a:t>
            </a:r>
            <a:r>
              <a:rPr lang="fr-FR" sz="600" dirty="0">
                <a:solidFill>
                  <a:srgbClr val="000000"/>
                </a:solidFill>
                <a:latin typeface="Calibri"/>
                <a:cs typeface="Calibri"/>
              </a:rPr>
              <a:t>5MIB150 (</a:t>
            </a:r>
            <a:r>
              <a:rPr lang="it-IT" sz="600" dirty="0">
                <a:solidFill>
                  <a:srgbClr val="000000"/>
                </a:solidFill>
                <a:latin typeface="Calibri"/>
                <a:cs typeface="Calibri"/>
              </a:rPr>
              <a:t>Szary/Pomarańczowy</a:t>
            </a:r>
            <a:r>
              <a:rPr lang="fr-FR" sz="600" dirty="0">
                <a:solidFill>
                  <a:srgbClr val="000000"/>
                </a:solidFill>
                <a:latin typeface="Calibri"/>
                <a:cs typeface="Calibri"/>
              </a:rPr>
              <a:t>), 5MIB050 (</a:t>
            </a:r>
            <a:r>
              <a:rPr lang="it-IT" sz="600" dirty="0">
                <a:solidFill>
                  <a:srgbClr val="000000"/>
                </a:solidFill>
                <a:latin typeface="Calibri"/>
                <a:cs typeface="Calibri"/>
              </a:rPr>
              <a:t>Granatowy/Szary</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Dozwolone</a:t>
            </a:r>
            <a:r>
              <a:rPr lang="en-US" sz="600" dirty="0">
                <a:solidFill>
                  <a:srgbClr val="000000"/>
                </a:solidFill>
                <a:latin typeface="Calibri"/>
                <a:cs typeface="Calibri"/>
              </a:rPr>
              <a:t> </a:t>
            </a:r>
            <a:r>
              <a:rPr lang="en-US" sz="600" dirty="0" err="1">
                <a:solidFill>
                  <a:srgbClr val="000000"/>
                </a:solidFill>
                <a:latin typeface="Calibri"/>
                <a:cs typeface="Calibri"/>
              </a:rPr>
              <a:t>suszenie</a:t>
            </a:r>
            <a:r>
              <a:rPr lang="en-US" sz="600" dirty="0">
                <a:solidFill>
                  <a:srgbClr val="000000"/>
                </a:solidFill>
                <a:latin typeface="Calibri"/>
                <a:cs typeface="Calibri"/>
              </a:rPr>
              <a:t> w </a:t>
            </a:r>
            <a:r>
              <a:rPr lang="en-US" sz="600" dirty="0" err="1">
                <a:solidFill>
                  <a:srgbClr val="000000"/>
                </a:solidFill>
                <a:latin typeface="Calibri"/>
                <a:cs typeface="Calibri"/>
              </a:rPr>
              <a:t>umiarkowanej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maksymalnie</a:t>
            </a:r>
            <a:r>
              <a:rPr lang="en-US" sz="600" dirty="0">
                <a:solidFill>
                  <a:srgbClr val="000000"/>
                </a:solidFill>
                <a:latin typeface="Calibri"/>
                <a:cs typeface="Calibri"/>
              </a:rPr>
              <a:t> 60°C)</a:t>
            </a:r>
            <a:endParaRPr lang="fr-FR" sz="600" dirty="0">
              <a:solidFill>
                <a:srgbClr val="000000"/>
              </a:solidFill>
              <a:latin typeface="Calibri"/>
              <a:cs typeface="Calibri"/>
            </a:endParaRPr>
          </a:p>
          <a:p>
            <a:r>
              <a:rPr lang="en-US" sz="600" dirty="0" err="1">
                <a:solidFill>
                  <a:srgbClr val="000000"/>
                </a:solidFill>
                <a:latin typeface="Calibri"/>
                <a:cs typeface="Calibri"/>
              </a:rPr>
              <a:t>Nie</a:t>
            </a:r>
            <a:r>
              <a:rPr lang="en-US" sz="600" dirty="0">
                <a:solidFill>
                  <a:srgbClr val="000000"/>
                </a:solidFill>
                <a:latin typeface="Calibri"/>
                <a:cs typeface="Calibri"/>
              </a:rPr>
              <a:t> </a:t>
            </a:r>
            <a:r>
              <a:rPr lang="en-US" sz="600" dirty="0" err="1">
                <a:solidFill>
                  <a:srgbClr val="000000"/>
                </a:solidFill>
                <a:latin typeface="Calibri"/>
                <a:cs typeface="Calibri"/>
              </a:rPr>
              <a:t>wybielać</a:t>
            </a:r>
            <a:r>
              <a:rPr lang="en-US" sz="600" dirty="0">
                <a:solidFill>
                  <a:srgbClr val="000000"/>
                </a:solidFill>
                <a:latin typeface="Calibri"/>
                <a:cs typeface="Calibri"/>
              </a:rPr>
              <a:t>, </a:t>
            </a:r>
            <a:r>
              <a:rPr lang="en-US" sz="600" dirty="0" err="1">
                <a:solidFill>
                  <a:srgbClr val="000000"/>
                </a:solidFill>
                <a:latin typeface="Calibri"/>
                <a:cs typeface="Calibri"/>
              </a:rPr>
              <a:t>czyścić</a:t>
            </a:r>
            <a:r>
              <a:rPr lang="en-US" sz="600" dirty="0">
                <a:solidFill>
                  <a:srgbClr val="000000"/>
                </a:solidFill>
                <a:latin typeface="Calibri"/>
                <a:cs typeface="Calibri"/>
              </a:rPr>
              <a:t> </a:t>
            </a:r>
            <a:r>
              <a:rPr lang="en-US" sz="600" dirty="0" err="1">
                <a:solidFill>
                  <a:srgbClr val="000000"/>
                </a:solidFill>
                <a:latin typeface="Calibri"/>
                <a:cs typeface="Calibri"/>
              </a:rPr>
              <a:t>chemicznie</a:t>
            </a:r>
            <a:r>
              <a:rPr lang="en-US" sz="600" dirty="0">
                <a:solidFill>
                  <a:srgbClr val="000000"/>
                </a:solidFill>
                <a:latin typeface="Calibri"/>
                <a:cs typeface="Calibri"/>
              </a:rPr>
              <a:t> z </a:t>
            </a:r>
            <a:r>
              <a:rPr lang="en-US" sz="600" dirty="0" err="1">
                <a:solidFill>
                  <a:srgbClr val="000000"/>
                </a:solidFill>
                <a:latin typeface="Calibri"/>
                <a:cs typeface="Calibri"/>
              </a:rPr>
              <a:t>użyciem</a:t>
            </a:r>
            <a:r>
              <a:rPr lang="en-US" sz="600" dirty="0">
                <a:solidFill>
                  <a:srgbClr val="000000"/>
                </a:solidFill>
                <a:latin typeface="Calibri"/>
                <a:cs typeface="Calibri"/>
              </a:rPr>
              <a:t> </a:t>
            </a:r>
            <a:r>
              <a:rPr lang="en-US" sz="600" dirty="0" err="1">
                <a:solidFill>
                  <a:srgbClr val="000000"/>
                </a:solidFill>
                <a:latin typeface="Calibri"/>
                <a:cs typeface="Calibri"/>
              </a:rPr>
              <a:t>zwykłych</a:t>
            </a:r>
            <a:r>
              <a:rPr lang="en-US" sz="600" dirty="0">
                <a:solidFill>
                  <a:srgbClr val="000000"/>
                </a:solidFill>
                <a:latin typeface="Calibri"/>
                <a:cs typeface="Calibri"/>
              </a:rPr>
              <a:t> </a:t>
            </a:r>
            <a:r>
              <a:rPr lang="en-US" sz="600" dirty="0" err="1">
                <a:solidFill>
                  <a:srgbClr val="000000"/>
                </a:solidFill>
                <a:latin typeface="Calibri"/>
                <a:cs typeface="Calibri"/>
              </a:rPr>
              <a:t>zwyczajowych</a:t>
            </a:r>
            <a:r>
              <a:rPr lang="en-US" sz="600" dirty="0">
                <a:solidFill>
                  <a:srgbClr val="000000"/>
                </a:solidFill>
                <a:latin typeface="Calibri"/>
                <a:cs typeface="Calibri"/>
              </a:rPr>
              <a:t> </a:t>
            </a:r>
            <a:r>
              <a:rPr lang="en-US" sz="600" dirty="0" err="1">
                <a:solidFill>
                  <a:srgbClr val="000000"/>
                </a:solidFill>
                <a:latin typeface="Calibri"/>
                <a:cs typeface="Calibri"/>
              </a:rPr>
              <a:t>rozpuszczalników</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Prasować</a:t>
            </a:r>
            <a:r>
              <a:rPr lang="en-US" sz="600" dirty="0">
                <a:solidFill>
                  <a:srgbClr val="000000"/>
                </a:solidFill>
                <a:latin typeface="Calibri"/>
                <a:cs typeface="Calibri"/>
              </a:rPr>
              <a:t> w </a:t>
            </a:r>
            <a:r>
              <a:rPr lang="en-US" sz="600" dirty="0" err="1">
                <a:solidFill>
                  <a:srgbClr val="000000"/>
                </a:solidFill>
                <a:latin typeface="Calibri"/>
                <a:cs typeface="Calibri"/>
              </a:rPr>
              <a:t>średniej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poniżej</a:t>
            </a:r>
            <a:r>
              <a:rPr lang="en-US" sz="600" dirty="0">
                <a:solidFill>
                  <a:srgbClr val="000000"/>
                </a:solidFill>
                <a:latin typeface="Calibri"/>
                <a:cs typeface="Calibri"/>
              </a:rPr>
              <a:t> 150°C).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zwolnij</a:t>
            </a:r>
            <a:r>
              <a:rPr lang="en-US" sz="600" dirty="0">
                <a:solidFill>
                  <a:srgbClr val="000000"/>
                </a:solidFill>
                <a:latin typeface="Calibri"/>
                <a:cs typeface="Calibri"/>
              </a:rPr>
              <a:t> </a:t>
            </a:r>
            <a:r>
              <a:rPr lang="en-US" sz="600" dirty="0" err="1">
                <a:solidFill>
                  <a:srgbClr val="000000"/>
                </a:solidFill>
                <a:latin typeface="Calibri"/>
                <a:cs typeface="Calibri"/>
              </a:rPr>
              <a:t>krawędzie</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utrzymuje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swoim</a:t>
            </a:r>
            <a:r>
              <a:rPr lang="en-US" sz="600" dirty="0">
                <a:solidFill>
                  <a:srgbClr val="000000"/>
                </a:solidFill>
                <a:latin typeface="Calibri"/>
                <a:cs typeface="Calibri"/>
              </a:rPr>
              <a:t> </a:t>
            </a:r>
            <a:r>
              <a:rPr lang="en-US" sz="600" dirty="0" err="1">
                <a:solidFill>
                  <a:srgbClr val="000000"/>
                </a:solidFill>
                <a:latin typeface="Calibri"/>
                <a:cs typeface="Calibri"/>
              </a:rPr>
              <a:t>miejscu</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ruchów</a:t>
            </a:r>
            <a:r>
              <a:rPr lang="en-US" sz="600" dirty="0">
                <a:solidFill>
                  <a:srgbClr val="000000"/>
                </a:solidFill>
                <a:latin typeface="Calibri"/>
                <a:cs typeface="Calibri"/>
              </a:rPr>
              <a:t> </a:t>
            </a:r>
            <a:r>
              <a:rPr lang="en-US" sz="600" dirty="0" err="1">
                <a:solidFill>
                  <a:srgbClr val="000000"/>
                </a:solidFill>
                <a:latin typeface="Calibri"/>
                <a:cs typeface="Calibri"/>
              </a:rPr>
              <a:t>wykonywanych</a:t>
            </a:r>
            <a:r>
              <a:rPr lang="en-US" sz="600" dirty="0">
                <a:solidFill>
                  <a:srgbClr val="000000"/>
                </a:solidFill>
                <a:latin typeface="Calibri"/>
                <a:cs typeface="Calibri"/>
              </a:rPr>
              <a:t> </a:t>
            </a:r>
            <a:r>
              <a:rPr lang="en-US" sz="600" dirty="0" err="1">
                <a:solidFill>
                  <a:srgbClr val="000000"/>
                </a:solidFill>
                <a:latin typeface="Calibri"/>
                <a:cs typeface="Calibri"/>
              </a:rPr>
              <a:t>przez</a:t>
            </a:r>
            <a:r>
              <a:rPr lang="en-US" sz="600" dirty="0">
                <a:solidFill>
                  <a:srgbClr val="000000"/>
                </a:solidFill>
                <a:latin typeface="Calibri"/>
                <a:cs typeface="Calibri"/>
              </a:rPr>
              <a:t> </a:t>
            </a:r>
            <a:r>
              <a:rPr lang="en-US" sz="600" dirty="0" err="1">
                <a:solidFill>
                  <a:srgbClr val="000000"/>
                </a:solidFill>
                <a:latin typeface="Calibri"/>
                <a:cs typeface="Calibri"/>
              </a:rPr>
              <a:t>użytkownika</a:t>
            </a:r>
            <a:r>
              <a:rPr lang="en-US" sz="600" dirty="0">
                <a:solidFill>
                  <a:srgbClr val="000000"/>
                </a:solidFill>
                <a:latin typeface="Calibri"/>
                <a:cs typeface="Calibri"/>
              </a:rPr>
              <a:t> w </a:t>
            </a:r>
            <a:r>
              <a:rPr lang="en-US" sz="600" dirty="0" err="1">
                <a:solidFill>
                  <a:srgbClr val="000000"/>
                </a:solidFill>
                <a:latin typeface="Calibri"/>
                <a:cs typeface="Calibri"/>
              </a:rPr>
              <a:t>trakcie</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klękanie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poruszanie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kolanach</a:t>
            </a:r>
            <a:r>
              <a:rPr lang="en-US" sz="600" dirty="0">
                <a:solidFill>
                  <a:srgbClr val="000000"/>
                </a:solidFill>
                <a:latin typeface="Calibri"/>
                <a:cs typeface="Calibri"/>
              </a:rPr>
              <a:t>). </a:t>
            </a:r>
          </a:p>
          <a:p>
            <a:endParaRPr lang="en-US" sz="600" dirty="0">
              <a:solidFill>
                <a:srgbClr val="000000"/>
              </a:solidFill>
              <a:latin typeface="Calibri"/>
              <a:cs typeface="Calibri"/>
            </a:endParaRPr>
          </a:p>
          <a:p>
            <a:pPr eaLnBrk="1" hangingPunct="1">
              <a:lnSpc>
                <a:spcPct val="90000"/>
              </a:lnSpc>
            </a:pPr>
            <a:r>
              <a:rPr lang="pl-PL" altLang="fr-FR" sz="600" b="1" dirty="0">
                <a:solidFill>
                  <a:srgbClr val="000000"/>
                </a:solidFill>
                <a:latin typeface="Calibri"/>
                <a:cs typeface="Calibri"/>
              </a:rPr>
              <a:t>Ostrzeżenie</a:t>
            </a:r>
            <a:r>
              <a:rPr lang="pl-PL" altLang="fr-FR" sz="600" u="sng" dirty="0"/>
              <a:t>:</a:t>
            </a:r>
            <a:r>
              <a:rPr lang="pl-PL" altLang="fr-FR" sz="600" dirty="0"/>
              <a:t> </a:t>
            </a:r>
            <a:endParaRPr lang="fr-FR" altLang="fr-FR" sz="600" dirty="0"/>
          </a:p>
          <a:p>
            <a:pPr eaLnBrk="1" hangingPunct="1">
              <a:lnSpc>
                <a:spcPct val="90000"/>
              </a:lnSpc>
            </a:pPr>
            <a:r>
              <a:rPr lang="fr-FR" altLang="fr-FR" sz="600" dirty="0"/>
              <a:t>N</a:t>
            </a:r>
            <a:r>
              <a:rPr lang="pl-PL" altLang="fr-FR" sz="600" dirty="0"/>
              <a:t>akolanniki nie zapewniają nieograniczonej ochrony kolan; żaden z dostępnych środków ochrony indywidualnej nie zapewnia całkowitej ochrony </a:t>
            </a:r>
            <a:endParaRPr lang="fr-FR" altLang="fr-FR" sz="600" dirty="0"/>
          </a:p>
          <a:p>
            <a:pPr>
              <a:lnSpc>
                <a:spcPct val="90000"/>
              </a:lnSpc>
            </a:pPr>
            <a:r>
              <a:rPr lang="pl-PL" altLang="fr-FR" sz="600" dirty="0"/>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t> </a:t>
            </a:r>
            <a:r>
              <a:rPr lang="en-US" sz="600" dirty="0" err="1"/>
              <a:t>lub</a:t>
            </a:r>
            <a:r>
              <a:rPr lang="en-US" sz="600" dirty="0"/>
              <a:t> </a:t>
            </a:r>
            <a:r>
              <a:rPr lang="en-US" sz="600" dirty="0" err="1"/>
              <a:t>zastosowania</a:t>
            </a:r>
            <a:r>
              <a:rPr lang="en-US" sz="600" dirty="0"/>
              <a:t> </a:t>
            </a:r>
            <a:r>
              <a:rPr lang="en-US" sz="600" dirty="0" err="1"/>
              <a:t>medyczne</a:t>
            </a:r>
            <a:r>
              <a:rPr lang="en-US" sz="600" dirty="0"/>
              <a:t>.</a:t>
            </a:r>
            <a:r>
              <a:rPr lang="en-US" sz="600" dirty="0">
                <a:latin typeface="+mj-lt"/>
              </a:rPr>
              <a:t> </a:t>
            </a:r>
            <a:r>
              <a:rPr lang="pl-PL" altLang="fr-FR" sz="600" u="sng" dirty="0">
                <a:solidFill>
                  <a:srgbClr val="222222"/>
                </a:solidFill>
                <a:latin typeface="+mj-lt"/>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mj-lt"/>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2686770347"/>
              </p:ext>
            </p:extLst>
          </p:nvPr>
        </p:nvGraphicFramePr>
        <p:xfrm>
          <a:off x="1774237" y="7396731"/>
          <a:ext cx="4230575" cy="601216"/>
        </p:xfrm>
        <a:graphic>
          <a:graphicData uri="http://schemas.openxmlformats.org/drawingml/2006/table">
            <a:tbl>
              <a:tblPr firstRow="1" bandRow="1">
                <a:effectLst/>
                <a:tableStyleId>{5C22544A-7EE6-4342-B048-85BDC9FD1C3A}</a:tableStyleId>
              </a:tblPr>
              <a:tblGrid>
                <a:gridCol w="2100712">
                  <a:extLst>
                    <a:ext uri="{9D8B030D-6E8A-4147-A177-3AD203B41FA5}">
                      <a16:colId xmlns:a16="http://schemas.microsoft.com/office/drawing/2014/main" xmlns="" val="20000"/>
                    </a:ext>
                  </a:extLst>
                </a:gridCol>
                <a:gridCol w="2129863">
                  <a:extLst>
                    <a:ext uri="{9D8B030D-6E8A-4147-A177-3AD203B41FA5}">
                      <a16:colId xmlns:a16="http://schemas.microsoft.com/office/drawing/2014/main" xmlns=""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v.20200106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075" y="1905000"/>
            <a:ext cx="180000" cy="180000"/>
          </a:xfrm>
          <a:prstGeom prst="rect">
            <a:avLst/>
          </a:prstGeom>
        </p:spPr>
      </p:pic>
      <p:sp>
        <p:nvSpPr>
          <p:cNvPr id="21" name="ZoneTexte 20">
            <a:extLst>
              <a:ext uri="{FF2B5EF4-FFF2-40B4-BE49-F238E27FC236}">
                <a16:creationId xmlns:a16="http://schemas.microsoft.com/office/drawing/2014/main" xmlns="" id="{98620D63-5EDB-4848-9D5B-39FF09A1313D}"/>
              </a:ext>
            </a:extLst>
          </p:cNvPr>
          <p:cNvSpPr txBox="1"/>
          <p:nvPr/>
        </p:nvSpPr>
        <p:spPr>
          <a:xfrm>
            <a:off x="2243437" y="67489"/>
            <a:ext cx="2371162" cy="276999"/>
          </a:xfrm>
          <a:prstGeom prst="rect">
            <a:avLst/>
          </a:prstGeom>
          <a:noFill/>
          <a:ln w="3175">
            <a:noFill/>
          </a:ln>
        </p:spPr>
        <p:txBody>
          <a:bodyPr wrap="none">
            <a:spAutoFit/>
          </a:bodyPr>
          <a:lstStyle/>
          <a:p>
            <a:pPr algn="ctr"/>
            <a:r>
              <a:rPr lang="it-IT" sz="1200" b="1" dirty="0"/>
              <a:t>Spodnie</a:t>
            </a:r>
            <a:r>
              <a:rPr lang="en-GB" sz="1200" b="1" dirty="0"/>
              <a:t> &amp; </a:t>
            </a:r>
            <a:r>
              <a:rPr lang="en-US" sz="1200" b="1" dirty="0" err="1"/>
              <a:t>Kombinezon</a:t>
            </a:r>
            <a:r>
              <a:rPr lang="en-GB" sz="1200" b="1" dirty="0"/>
              <a:t> MISTI</a:t>
            </a:r>
            <a:endParaRPr lang="en-GB" sz="3600" dirty="0"/>
          </a:p>
        </p:txBody>
      </p:sp>
      <p:grpSp>
        <p:nvGrpSpPr>
          <p:cNvPr id="24" name="Group 49">
            <a:extLst>
              <a:ext uri="{FF2B5EF4-FFF2-40B4-BE49-F238E27FC236}">
                <a16:creationId xmlns:a16="http://schemas.microsoft.com/office/drawing/2014/main" xmlns="" id="{1653AD07-A8AD-4994-88A9-88003574C88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4978174E-1804-4B0B-AF2D-6E0ECF61644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2F1CB033-6F9D-4E04-AC26-E5110DFA2EB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xmlns=""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xmlns=""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grpSp>
        <p:nvGrpSpPr>
          <p:cNvPr id="42" name="Groupe 41">
            <a:extLst>
              <a:ext uri="{FF2B5EF4-FFF2-40B4-BE49-F238E27FC236}">
                <a16:creationId xmlns:a16="http://schemas.microsoft.com/office/drawing/2014/main" xmlns="" id="{10B91120-629F-405E-B4CF-110CB1E2B551}"/>
              </a:ext>
            </a:extLst>
          </p:cNvPr>
          <p:cNvGrpSpPr/>
          <p:nvPr/>
        </p:nvGrpSpPr>
        <p:grpSpPr>
          <a:xfrm>
            <a:off x="3276600" y="3352800"/>
            <a:ext cx="1384012" cy="236899"/>
            <a:chOff x="637356" y="2836135"/>
            <a:chExt cx="1737256" cy="297363"/>
          </a:xfrm>
        </p:grpSpPr>
        <p:grpSp>
          <p:nvGrpSpPr>
            <p:cNvPr id="43" name="Groupe 42">
              <a:extLst>
                <a:ext uri="{FF2B5EF4-FFF2-40B4-BE49-F238E27FC236}">
                  <a16:creationId xmlns:a16="http://schemas.microsoft.com/office/drawing/2014/main" xmlns="" id="{54A81888-3854-4D6E-9996-2AABEBAB3F27}"/>
                </a:ext>
              </a:extLst>
            </p:cNvPr>
            <p:cNvGrpSpPr/>
            <p:nvPr/>
          </p:nvGrpSpPr>
          <p:grpSpPr>
            <a:xfrm>
              <a:off x="702350" y="2836135"/>
              <a:ext cx="1672262" cy="297363"/>
              <a:chOff x="682021" y="2758182"/>
              <a:chExt cx="1672262" cy="297363"/>
            </a:xfrm>
          </p:grpSpPr>
          <p:grpSp>
            <p:nvGrpSpPr>
              <p:cNvPr id="46" name="Groupe 34">
                <a:extLst>
                  <a:ext uri="{FF2B5EF4-FFF2-40B4-BE49-F238E27FC236}">
                    <a16:creationId xmlns:a16="http://schemas.microsoft.com/office/drawing/2014/main" xmlns="" id="{2D19AF26-60DD-4B29-85EE-486045C985D3}"/>
                  </a:ext>
                </a:extLst>
              </p:cNvPr>
              <p:cNvGrpSpPr/>
              <p:nvPr/>
            </p:nvGrpSpPr>
            <p:grpSpPr>
              <a:xfrm>
                <a:off x="682021" y="2758182"/>
                <a:ext cx="1564997" cy="280574"/>
                <a:chOff x="1151830" y="2655416"/>
                <a:chExt cx="1564997" cy="280574"/>
              </a:xfrm>
            </p:grpSpPr>
            <p:pic>
              <p:nvPicPr>
                <p:cNvPr id="57" name="Image 37">
                  <a:extLst>
                    <a:ext uri="{FF2B5EF4-FFF2-40B4-BE49-F238E27FC236}">
                      <a16:creationId xmlns:a16="http://schemas.microsoft.com/office/drawing/2014/main" xmlns="" id="{AD39C736-34F6-4A66-90FE-15FDAB9EA98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1" name="Image 44">
                  <a:extLst>
                    <a:ext uri="{FF2B5EF4-FFF2-40B4-BE49-F238E27FC236}">
                      <a16:creationId xmlns:a16="http://schemas.microsoft.com/office/drawing/2014/main" xmlns="" id="{B6F64985-379B-4A61-9E30-949DE820442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2" name="Image 45">
                  <a:extLst>
                    <a:ext uri="{FF2B5EF4-FFF2-40B4-BE49-F238E27FC236}">
                      <a16:creationId xmlns:a16="http://schemas.microsoft.com/office/drawing/2014/main" xmlns="" id="{27445C1D-453C-4FE0-97E8-A6FF028D4A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3" name="Image 46">
                  <a:extLst>
                    <a:ext uri="{FF2B5EF4-FFF2-40B4-BE49-F238E27FC236}">
                      <a16:creationId xmlns:a16="http://schemas.microsoft.com/office/drawing/2014/main" xmlns="" id="{E3E126FF-E2C7-481F-8CC0-24118C5297B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4" name="Image 47">
                  <a:extLst>
                    <a:ext uri="{FF2B5EF4-FFF2-40B4-BE49-F238E27FC236}">
                      <a16:creationId xmlns:a16="http://schemas.microsoft.com/office/drawing/2014/main" xmlns="" id="{B756ED09-693C-4DEF-A7E7-2CCA83C5FB0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xmlns="" id="{25F00CF9-982B-499D-8A57-2E014A07DEDD}"/>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xmlns="" id="{AD43D757-23DA-47C1-ADC4-60A15E4CEBE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5" name="Image 54">
                <a:extLst>
                  <a:ext uri="{FF2B5EF4-FFF2-40B4-BE49-F238E27FC236}">
                    <a16:creationId xmlns:a16="http://schemas.microsoft.com/office/drawing/2014/main" xmlns="" id="{DE1D93A4-F409-42A9-A36A-0A27EBC4B68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6" name="Image 55">
                <a:extLst>
                  <a:ext uri="{FF2B5EF4-FFF2-40B4-BE49-F238E27FC236}">
                    <a16:creationId xmlns:a16="http://schemas.microsoft.com/office/drawing/2014/main" xmlns="" id="{7FE36A85-3E78-474C-993C-902F8FB4AFC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4" name="Rectangle 43">
              <a:extLst>
                <a:ext uri="{FF2B5EF4-FFF2-40B4-BE49-F238E27FC236}">
                  <a16:creationId xmlns:a16="http://schemas.microsoft.com/office/drawing/2014/main" xmlns="" id="{53944744-4A68-4537-8669-A90DA22204E1}"/>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5" name="Image 44">
              <a:extLst>
                <a:ext uri="{FF2B5EF4-FFF2-40B4-BE49-F238E27FC236}">
                  <a16:creationId xmlns:a16="http://schemas.microsoft.com/office/drawing/2014/main" xmlns="" id="{68AE6E84-4A75-46FA-BDB7-4E8367683961}"/>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5" name="Tableau 64">
            <a:extLst>
              <a:ext uri="{FF2B5EF4-FFF2-40B4-BE49-F238E27FC236}">
                <a16:creationId xmlns:a16="http://schemas.microsoft.com/office/drawing/2014/main" xmlns="" id="{64161985-AE24-4AEF-B6ED-4FB77696D544}"/>
              </a:ext>
            </a:extLst>
          </p:cNvPr>
          <p:cNvGraphicFramePr>
            <a:graphicFrameLocks noGrp="1"/>
          </p:cNvGraphicFramePr>
          <p:nvPr>
            <p:extLst>
              <p:ext uri="{D42A27DB-BD31-4B8C-83A1-F6EECF244321}">
                <p14:modId xmlns:p14="http://schemas.microsoft.com/office/powerpoint/2010/main" val="2545753091"/>
              </p:ext>
            </p:extLst>
          </p:nvPr>
        </p:nvGraphicFramePr>
        <p:xfrm>
          <a:off x="1774237" y="8106600"/>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66" name="Image 65">
            <a:extLst>
              <a:ext uri="{FF2B5EF4-FFF2-40B4-BE49-F238E27FC236}">
                <a16:creationId xmlns:a16="http://schemas.microsoft.com/office/drawing/2014/main" xmlns="" id="{DD01EFC6-2B73-43F8-AC2A-AF76DC222EF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28280" y="8185772"/>
            <a:ext cx="918896" cy="1543961"/>
          </a:xfrm>
          <a:prstGeom prst="rect">
            <a:avLst/>
          </a:prstGeom>
        </p:spPr>
      </p:pic>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219200"/>
            <a:ext cx="6552568" cy="59277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lang="pt-PT" sz="600" b="1" dirty="0">
                <a:solidFill>
                  <a:srgbClr val="000000"/>
                </a:solidFill>
                <a:latin typeface="Calibri"/>
                <a:cs typeface="Calibri"/>
              </a:rPr>
              <a:t>M</a:t>
            </a:r>
            <a:r>
              <a:rPr lang="pt-PT" altLang="fr-FR" sz="600" b="1" dirty="0">
                <a:solidFill>
                  <a:srgbClr val="000000"/>
                </a:solidFill>
                <a:latin typeface="Calibri"/>
                <a:cs typeface="Calibri"/>
              </a:rPr>
              <a:t>acacão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a:t>
            </a:r>
            <a:r>
              <a:rPr lang="fr-FR" sz="600" dirty="0">
                <a:solidFill>
                  <a:srgbClr val="000000"/>
                </a:solidFill>
                <a:latin typeface="Calibri"/>
                <a:cs typeface="Calibri"/>
              </a:rPr>
              <a:t>5MIP150 (</a:t>
            </a:r>
            <a:r>
              <a:rPr lang="pt-PT" sz="600" dirty="0">
                <a:solidFill>
                  <a:srgbClr val="000000"/>
                </a:solidFill>
                <a:latin typeface="Calibri"/>
                <a:cs typeface="Calibri"/>
              </a:rPr>
              <a:t>Cinzento/Laranja</a:t>
            </a:r>
            <a:r>
              <a:rPr lang="fr-FR" sz="600" dirty="0">
                <a:solidFill>
                  <a:srgbClr val="000000"/>
                </a:solidFill>
                <a:latin typeface="Calibri"/>
                <a:cs typeface="Calibri"/>
              </a:rPr>
              <a:t>),5MIP050 (</a:t>
            </a:r>
            <a:r>
              <a:rPr lang="pt-PT" sz="600" dirty="0">
                <a:solidFill>
                  <a:srgbClr val="000000"/>
                </a:solidFill>
                <a:latin typeface="Calibri"/>
                <a:cs typeface="Calibri"/>
              </a:rPr>
              <a:t>Azul-marinho/Cinzento</a:t>
            </a:r>
            <a:r>
              <a:rPr lang="fr-FR" sz="600" dirty="0">
                <a:solidFill>
                  <a:srgbClr val="000000"/>
                </a:solidFill>
                <a:latin typeface="Calibri"/>
                <a:cs typeface="Calibri"/>
              </a:rPr>
              <a:t>) </a:t>
            </a:r>
            <a:r>
              <a:rPr lang="en-GB" sz="600" dirty="0">
                <a:solidFill>
                  <a:srgbClr val="000000"/>
                </a:solidFill>
                <a:latin typeface="Calibri"/>
                <a:cs typeface="Calibri"/>
              </a:rPr>
              <a:t>-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t-PT" sz="600" dirty="0">
                <a:solidFill>
                  <a:srgbClr val="000000"/>
                </a:solidFill>
                <a:latin typeface="Calibri"/>
                <a:cs typeface="Calibri"/>
              </a:rPr>
              <a:t>M</a:t>
            </a:r>
            <a:r>
              <a:rPr lang="pt-PT" altLang="fr-FR" sz="600" dirty="0">
                <a:solidFill>
                  <a:srgbClr val="000000"/>
                </a:solidFill>
                <a:latin typeface="Calibri"/>
                <a:cs typeface="Calibri"/>
              </a:rPr>
              <a:t>acacão</a:t>
            </a:r>
            <a:r>
              <a:rPr lang="en-GB" sz="600" dirty="0">
                <a:solidFill>
                  <a:srgbClr val="000000"/>
                </a:solidFill>
                <a:latin typeface="Calibri"/>
                <a:cs typeface="Calibri"/>
              </a:rPr>
              <a:t> </a:t>
            </a:r>
            <a:r>
              <a:rPr lang="fr-FR" sz="600" dirty="0">
                <a:solidFill>
                  <a:srgbClr val="000000"/>
                </a:solidFill>
                <a:latin typeface="Calibri"/>
                <a:cs typeface="Calibri"/>
              </a:rPr>
              <a:t>5MIB150 (</a:t>
            </a:r>
            <a:r>
              <a:rPr lang="pt-PT" sz="600" dirty="0">
                <a:solidFill>
                  <a:srgbClr val="000000"/>
                </a:solidFill>
                <a:latin typeface="Calibri"/>
                <a:cs typeface="Calibri"/>
              </a:rPr>
              <a:t>Cinzento/Laranja</a:t>
            </a:r>
            <a:r>
              <a:rPr lang="fr-FR" sz="600" dirty="0">
                <a:solidFill>
                  <a:srgbClr val="000000"/>
                </a:solidFill>
                <a:latin typeface="Calibri"/>
                <a:cs typeface="Calibri"/>
              </a:rPr>
              <a:t>), 5MIB050 (</a:t>
            </a:r>
            <a:r>
              <a:rPr lang="pt-PT" sz="600" dirty="0">
                <a:solidFill>
                  <a:srgbClr val="000000"/>
                </a:solidFill>
                <a:latin typeface="Calibri"/>
                <a:cs typeface="Calibri"/>
              </a:rPr>
              <a:t>Azul-marinho/Cinzento)</a:t>
            </a:r>
            <a:r>
              <a:rPr lang="en-GB" sz="600" dirty="0">
                <a:solidFill>
                  <a:srgbClr val="000000"/>
                </a:solidFill>
                <a:latin typeface="Calibri"/>
                <a:cs typeface="Calibri"/>
              </a:rPr>
              <a:t>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PT" sz="600" dirty="0">
                <a:solidFill>
                  <a:srgbClr val="000000"/>
                </a:solidFill>
                <a:latin typeface="Calibri"/>
                <a:cs typeface="Calibri"/>
              </a:rPr>
              <a:t>Secagem à temperatura moderada permitida (60 °C, no máximo)</a:t>
            </a:r>
            <a:endParaRPr lang="fr-FR" sz="600" dirty="0">
              <a:solidFill>
                <a:srgbClr val="000000"/>
              </a:solidFill>
              <a:latin typeface="Calibri"/>
              <a:cs typeface="Calibri"/>
            </a:endParaRPr>
          </a:p>
          <a:p>
            <a:r>
              <a:rPr lang="pt-PT" sz="600" dirty="0">
                <a:solidFill>
                  <a:srgbClr val="000000"/>
                </a:solidFill>
                <a:latin typeface="Calibri"/>
                <a:cs typeface="Calibri"/>
              </a:rPr>
              <a:t>Não utilizar lixívia, lavar a seco com solventes habituais permitidos.</a:t>
            </a:r>
            <a:endParaRPr lang="fr-FR" sz="600" dirty="0">
              <a:solidFill>
                <a:srgbClr val="000000"/>
              </a:solidFill>
              <a:latin typeface="Calibri"/>
              <a:cs typeface="Calibri"/>
            </a:endParaRPr>
          </a:p>
          <a:p>
            <a:r>
              <a:rPr lang="pt-PT" sz="600" dirty="0">
                <a:solidFill>
                  <a:srgbClr val="000000"/>
                </a:solidFill>
                <a:latin typeface="Calibri"/>
                <a:cs typeface="Calibri"/>
              </a:rPr>
              <a:t>Engomar a uma temperatura média (inferior a 150 °C).</a:t>
            </a:r>
            <a:r>
              <a:rPr lang="en-GB" sz="600" dirty="0">
                <a:solidFill>
                  <a:srgbClr val="000000"/>
                </a:solidFill>
                <a:latin typeface="Calibri"/>
                <a:cs typeface="Calibri"/>
              </a:rPr>
              <a:t>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Recomendações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pt-BR" sz="600" dirty="0">
                <a:solidFill>
                  <a:srgbClr val="000000"/>
                </a:solidFill>
                <a:latin typeface="Calibri"/>
                <a:cs typeface="Calibri"/>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p>
          <a:p>
            <a:r>
              <a:rPr lang="pt-PT" sz="600" dirty="0"/>
              <a:t>A joelheira permanece no sítio correto na roupa durante os movimentos profissionais supostos (ajoelhar e deslocar sobre os joelhos)</a:t>
            </a:r>
          </a:p>
          <a:p>
            <a:endParaRPr lang="pt-PT" sz="600" dirty="0"/>
          </a:p>
          <a:p>
            <a:pPr eaLnBrk="1" hangingPunct="1">
              <a:lnSpc>
                <a:spcPct val="90000"/>
              </a:lnSpc>
            </a:pPr>
            <a:r>
              <a:rPr lang="pt-PT" altLang="fr-FR" sz="600" b="1" dirty="0">
                <a:solidFill>
                  <a:srgbClr val="000000"/>
                </a:solidFill>
                <a:latin typeface="Calibri"/>
                <a:cs typeface="Calibri"/>
              </a:rPr>
              <a:t>Atenção</a:t>
            </a:r>
            <a:r>
              <a:rPr lang="pt-PT" altLang="fr-FR" sz="600" dirty="0"/>
              <a:t>: </a:t>
            </a:r>
          </a:p>
          <a:p>
            <a:pPr eaLnBrk="1" hangingPunct="1">
              <a:lnSpc>
                <a:spcPct val="90000"/>
              </a:lnSpc>
            </a:pPr>
            <a:r>
              <a:rPr lang="pt-PT" altLang="fr-FR" sz="600" dirty="0"/>
              <a:t>Estas joelheiras não oferecem protecção ilimitada dos joelhos durante as tarefas executadas de joelhos. Nenhum equipamento de protecção </a:t>
            </a:r>
          </a:p>
          <a:p>
            <a:pPr>
              <a:lnSpc>
                <a:spcPct val="90000"/>
              </a:lnSpc>
            </a:pPr>
            <a:r>
              <a:rPr lang="pt-PT" altLang="fr-FR" sz="600" dirty="0"/>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t>ou aplicações médicas.</a:t>
            </a:r>
          </a:p>
          <a:p>
            <a:pPr>
              <a:lnSpc>
                <a:spcPct val="90000"/>
              </a:lnSpc>
            </a:pPr>
            <a:r>
              <a:rPr lang="pt-PT" altLang="fr-FR" sz="600" u="sng" dirty="0"/>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p>
          <a:p>
            <a:pPr eaLnBrk="1" hangingPunct="1">
              <a:lnSpc>
                <a:spcPct val="90000"/>
              </a:lnSpc>
            </a:pPr>
            <a:endParaRPr lang="pt-PT"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219200"/>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1479643308"/>
              </p:ext>
            </p:extLst>
          </p:nvPr>
        </p:nvGraphicFramePr>
        <p:xfrm>
          <a:off x="1774237" y="7294646"/>
          <a:ext cx="4070024" cy="601216"/>
        </p:xfrm>
        <a:graphic>
          <a:graphicData uri="http://schemas.openxmlformats.org/drawingml/2006/table">
            <a:tbl>
              <a:tblPr firstRow="1" bandRow="1">
                <a:effectLst/>
                <a:tableStyleId>{5C22544A-7EE6-4342-B048-85BDC9FD1C3A}</a:tableStyleId>
              </a:tblPr>
              <a:tblGrid>
                <a:gridCol w="2101551">
                  <a:extLst>
                    <a:ext uri="{9D8B030D-6E8A-4147-A177-3AD203B41FA5}">
                      <a16:colId xmlns:a16="http://schemas.microsoft.com/office/drawing/2014/main" xmlns="" val="20000"/>
                    </a:ext>
                  </a:extLst>
                </a:gridCol>
                <a:gridCol w="1968473">
                  <a:extLst>
                    <a:ext uri="{9D8B030D-6E8A-4147-A177-3AD203B41FA5}">
                      <a16:colId xmlns:a16="http://schemas.microsoft.com/office/drawing/2014/main" xmlns=""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3"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v.20200106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09600"/>
            <a:ext cx="2626568"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Calças</a:t>
            </a:r>
            <a:r>
              <a:rPr lang="en-GB" sz="500" dirty="0">
                <a:solidFill>
                  <a:srgbClr val="000000"/>
                </a:solidFill>
                <a:cs typeface="Calibri"/>
              </a:rPr>
              <a:t> </a:t>
            </a:r>
            <a:r>
              <a:rPr lang="fr-FR" sz="500" dirty="0"/>
              <a:t>MISTI 5MIP150 (</a:t>
            </a:r>
            <a:r>
              <a:rPr lang="pt-PT" sz="500" dirty="0"/>
              <a:t>Cinzento/Laranja</a:t>
            </a:r>
            <a:r>
              <a:rPr lang="fr-FR" sz="500" dirty="0"/>
              <a:t>),5MIP050 (</a:t>
            </a:r>
            <a:r>
              <a:rPr lang="pt-PT" sz="500" dirty="0"/>
              <a:t>Azul-marinho/Cinzento</a:t>
            </a:r>
            <a:r>
              <a:rPr lang="fr-FR" sz="500" dirty="0"/>
              <a:t>) </a:t>
            </a:r>
          </a:p>
          <a:p>
            <a:pPr>
              <a:defRPr/>
            </a:pPr>
            <a:r>
              <a:rPr lang="pt-PT" sz="500" dirty="0"/>
              <a:t>M</a:t>
            </a:r>
            <a:r>
              <a:rPr lang="pt-PT" altLang="fr-FR" sz="500" dirty="0"/>
              <a:t>acacão</a:t>
            </a:r>
            <a:r>
              <a:rPr lang="en-GB" sz="500" dirty="0">
                <a:solidFill>
                  <a:srgbClr val="000000"/>
                </a:solidFill>
                <a:cs typeface="Calibri"/>
              </a:rPr>
              <a:t> MISTI </a:t>
            </a:r>
            <a:r>
              <a:rPr lang="fr-FR" sz="500" dirty="0"/>
              <a:t>5MIB150 (</a:t>
            </a:r>
            <a:r>
              <a:rPr lang="pt-PT" sz="500" dirty="0"/>
              <a:t>Cinzento/Laranja</a:t>
            </a:r>
            <a:r>
              <a:rPr lang="fr-FR" sz="500" dirty="0"/>
              <a:t>), 5MIB050 (</a:t>
            </a:r>
            <a:r>
              <a:rPr lang="pt-PT" sz="500" dirty="0"/>
              <a:t>Azul-marinho/Cinzento)</a:t>
            </a:r>
            <a:endParaRPr lang="en-GB" sz="500" dirty="0">
              <a:solidFill>
                <a:srgbClr val="000000"/>
              </a:solidFill>
              <a:cs typeface="Calibri"/>
            </a:endParaRPr>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A</a:t>
            </a:r>
            <a:r>
              <a:rPr kumimoji="0" lang="en-GB" sz="500" b="1" i="0" u="none" strike="noStrike" kern="1200" cap="none" spc="0" normalizeH="0" baseline="0" noProof="0" dirty="0" err="1">
                <a:ln>
                  <a:noFill/>
                </a:ln>
                <a:solidFill>
                  <a:srgbClr val="000000"/>
                </a:solidFill>
                <a:effectLst/>
                <a:uLnTx/>
                <a:uFillTx/>
                <a:latin typeface="+mj-lt"/>
                <a:ea typeface="+mn-ea"/>
                <a:cs typeface="Calibri"/>
              </a:rPr>
              <a:t>lgodão</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pt-PT" sz="500" b="1" dirty="0">
                <a:solidFill>
                  <a:srgbClr val="000000"/>
                </a:solidFill>
                <a:latin typeface="+mj-lt"/>
                <a:cs typeface="Calibri"/>
              </a:rPr>
              <a:t>40% Poliéster</a:t>
            </a:r>
            <a:r>
              <a:rPr kumimoji="0" lang="en-GB" sz="500" b="1" i="0" u="none" strike="noStrike" kern="1200" cap="none" spc="0" normalizeH="0" baseline="0" noProof="0" dirty="0">
                <a:ln>
                  <a:noFill/>
                </a:ln>
                <a:solidFill>
                  <a:srgbClr val="000000"/>
                </a:solidFill>
                <a:effectLst/>
                <a:uLnTx/>
                <a:uFillTx/>
                <a:latin typeface="+mj-lt"/>
                <a:ea typeface="+mn-ea"/>
                <a:cs typeface="Calibri"/>
              </a:rPr>
              <a:t>, 245 g/m²</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779984"/>
            <a:ext cx="180000" cy="180000"/>
          </a:xfrm>
          <a:prstGeom prst="rect">
            <a:avLst/>
          </a:prstGeom>
        </p:spPr>
      </p:pic>
      <p:sp>
        <p:nvSpPr>
          <p:cNvPr id="21" name="ZoneTexte 20">
            <a:extLst>
              <a:ext uri="{FF2B5EF4-FFF2-40B4-BE49-F238E27FC236}">
                <a16:creationId xmlns:a16="http://schemas.microsoft.com/office/drawing/2014/main" xmlns="" id="{45C392C5-5B3F-4A10-99EB-665411335D3B}"/>
              </a:ext>
            </a:extLst>
          </p:cNvPr>
          <p:cNvSpPr txBox="1"/>
          <p:nvPr/>
        </p:nvSpPr>
        <p:spPr>
          <a:xfrm>
            <a:off x="2439803" y="67489"/>
            <a:ext cx="1978427" cy="276999"/>
          </a:xfrm>
          <a:prstGeom prst="rect">
            <a:avLst/>
          </a:prstGeom>
          <a:noFill/>
          <a:ln w="3175">
            <a:noFill/>
          </a:ln>
        </p:spPr>
        <p:txBody>
          <a:bodyPr wrap="none">
            <a:spAutoFit/>
          </a:bodyPr>
          <a:lstStyle/>
          <a:p>
            <a:pPr algn="ctr"/>
            <a:r>
              <a:rPr lang="pt-BR" sz="1200" b="1" dirty="0"/>
              <a:t>Calças</a:t>
            </a:r>
            <a:r>
              <a:rPr lang="en-GB" sz="1200" b="1" dirty="0"/>
              <a:t> &amp; </a:t>
            </a:r>
            <a:r>
              <a:rPr lang="pt-PT" sz="1200" b="1" dirty="0"/>
              <a:t>M</a:t>
            </a:r>
            <a:r>
              <a:rPr lang="pt-PT" altLang="fr-FR" sz="1200" b="1" dirty="0"/>
              <a:t>acacão</a:t>
            </a:r>
            <a:r>
              <a:rPr lang="en-GB" sz="1200" b="1" dirty="0"/>
              <a:t> MISTI</a:t>
            </a:r>
            <a:endParaRPr lang="en-GB" sz="3600" dirty="0"/>
          </a:p>
        </p:txBody>
      </p:sp>
      <p:grpSp>
        <p:nvGrpSpPr>
          <p:cNvPr id="24" name="Group 49">
            <a:extLst>
              <a:ext uri="{FF2B5EF4-FFF2-40B4-BE49-F238E27FC236}">
                <a16:creationId xmlns:a16="http://schemas.microsoft.com/office/drawing/2014/main" xmlns=""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6CAC7DA2-D764-46E3-967B-9B10D869AD20}"/>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29E9D5F2-1855-4ECE-AE19-9DEE7E0DC1A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xmlns=""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xmlns=""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xmlns=""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grpSp>
        <p:nvGrpSpPr>
          <p:cNvPr id="42" name="Groupe 41">
            <a:extLst>
              <a:ext uri="{FF2B5EF4-FFF2-40B4-BE49-F238E27FC236}">
                <a16:creationId xmlns:a16="http://schemas.microsoft.com/office/drawing/2014/main" xmlns="" id="{B0624E41-874E-4CA6-8274-55F482FB721A}"/>
              </a:ext>
            </a:extLst>
          </p:cNvPr>
          <p:cNvGrpSpPr/>
          <p:nvPr/>
        </p:nvGrpSpPr>
        <p:grpSpPr>
          <a:xfrm>
            <a:off x="3352800" y="3124200"/>
            <a:ext cx="1384012" cy="236899"/>
            <a:chOff x="637356" y="2836135"/>
            <a:chExt cx="1737256" cy="297363"/>
          </a:xfrm>
        </p:grpSpPr>
        <p:grpSp>
          <p:nvGrpSpPr>
            <p:cNvPr id="43" name="Groupe 42">
              <a:extLst>
                <a:ext uri="{FF2B5EF4-FFF2-40B4-BE49-F238E27FC236}">
                  <a16:creationId xmlns:a16="http://schemas.microsoft.com/office/drawing/2014/main" xmlns="" id="{7EFD2432-49E0-4D1A-AAEB-6B90257CBD36}"/>
                </a:ext>
              </a:extLst>
            </p:cNvPr>
            <p:cNvGrpSpPr/>
            <p:nvPr/>
          </p:nvGrpSpPr>
          <p:grpSpPr>
            <a:xfrm>
              <a:off x="702350" y="2836135"/>
              <a:ext cx="1672262" cy="297363"/>
              <a:chOff x="682021" y="2758182"/>
              <a:chExt cx="1672262" cy="297363"/>
            </a:xfrm>
          </p:grpSpPr>
          <p:grpSp>
            <p:nvGrpSpPr>
              <p:cNvPr id="46" name="Groupe 34">
                <a:extLst>
                  <a:ext uri="{FF2B5EF4-FFF2-40B4-BE49-F238E27FC236}">
                    <a16:creationId xmlns:a16="http://schemas.microsoft.com/office/drawing/2014/main" xmlns="" id="{E2374608-2F52-4A56-BA5B-F4DA2219DD36}"/>
                  </a:ext>
                </a:extLst>
              </p:cNvPr>
              <p:cNvGrpSpPr/>
              <p:nvPr/>
            </p:nvGrpSpPr>
            <p:grpSpPr>
              <a:xfrm>
                <a:off x="682021" y="2758182"/>
                <a:ext cx="1564997" cy="280574"/>
                <a:chOff x="1151830" y="2655416"/>
                <a:chExt cx="1564997" cy="280574"/>
              </a:xfrm>
            </p:grpSpPr>
            <p:pic>
              <p:nvPicPr>
                <p:cNvPr id="57" name="Image 37">
                  <a:extLst>
                    <a:ext uri="{FF2B5EF4-FFF2-40B4-BE49-F238E27FC236}">
                      <a16:creationId xmlns:a16="http://schemas.microsoft.com/office/drawing/2014/main" xmlns="" id="{383DA33B-32A9-4D71-915A-BCF18EE8320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62" name="Image 44">
                  <a:extLst>
                    <a:ext uri="{FF2B5EF4-FFF2-40B4-BE49-F238E27FC236}">
                      <a16:creationId xmlns:a16="http://schemas.microsoft.com/office/drawing/2014/main" xmlns="" id="{492F7AC6-F2D8-4D01-ABCE-77721F5DF94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3" name="Image 45">
                  <a:extLst>
                    <a:ext uri="{FF2B5EF4-FFF2-40B4-BE49-F238E27FC236}">
                      <a16:creationId xmlns:a16="http://schemas.microsoft.com/office/drawing/2014/main" xmlns="" id="{4D8FA8E5-AC81-4B72-9456-61435E2624E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4" name="Image 46">
                  <a:extLst>
                    <a:ext uri="{FF2B5EF4-FFF2-40B4-BE49-F238E27FC236}">
                      <a16:creationId xmlns:a16="http://schemas.microsoft.com/office/drawing/2014/main" xmlns="" id="{5D9926D2-0B2E-486F-ACD7-DF6F68712E8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5" name="Image 47">
                  <a:extLst>
                    <a:ext uri="{FF2B5EF4-FFF2-40B4-BE49-F238E27FC236}">
                      <a16:creationId xmlns:a16="http://schemas.microsoft.com/office/drawing/2014/main" xmlns="" id="{8A3169AE-FEAB-4F7E-A6A6-514431BFA54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51" name="Rectangle 50">
                <a:extLst>
                  <a:ext uri="{FF2B5EF4-FFF2-40B4-BE49-F238E27FC236}">
                    <a16:creationId xmlns:a16="http://schemas.microsoft.com/office/drawing/2014/main" xmlns="" id="{493EF26D-80A7-48EE-81CB-FA9EFC175EB1}"/>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3" name="Image 52">
                <a:extLst>
                  <a:ext uri="{FF2B5EF4-FFF2-40B4-BE49-F238E27FC236}">
                    <a16:creationId xmlns:a16="http://schemas.microsoft.com/office/drawing/2014/main" xmlns="" id="{3B53C1DE-3038-4B97-BE01-860DDCF9FFA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5" name="Image 54">
                <a:extLst>
                  <a:ext uri="{FF2B5EF4-FFF2-40B4-BE49-F238E27FC236}">
                    <a16:creationId xmlns:a16="http://schemas.microsoft.com/office/drawing/2014/main" xmlns="" id="{584653DC-B690-4E9C-8EA7-B6E1BE2E9A34}"/>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6" name="Image 55">
                <a:extLst>
                  <a:ext uri="{FF2B5EF4-FFF2-40B4-BE49-F238E27FC236}">
                    <a16:creationId xmlns:a16="http://schemas.microsoft.com/office/drawing/2014/main" xmlns="" id="{1A6070E9-98A0-4E5F-8F85-988F0B2DD09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4" name="Rectangle 43">
              <a:extLst>
                <a:ext uri="{FF2B5EF4-FFF2-40B4-BE49-F238E27FC236}">
                  <a16:creationId xmlns:a16="http://schemas.microsoft.com/office/drawing/2014/main" xmlns="" id="{17F4EDA4-CD54-43CC-8256-3602C3E02BEF}"/>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5" name="Image 44">
              <a:extLst>
                <a:ext uri="{FF2B5EF4-FFF2-40B4-BE49-F238E27FC236}">
                  <a16:creationId xmlns:a16="http://schemas.microsoft.com/office/drawing/2014/main" xmlns="" id="{81CDB9DB-9931-4338-93E7-52B6C106FEF6}"/>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6" name="Tableau 65">
            <a:extLst>
              <a:ext uri="{FF2B5EF4-FFF2-40B4-BE49-F238E27FC236}">
                <a16:creationId xmlns:a16="http://schemas.microsoft.com/office/drawing/2014/main" xmlns="" id="{F331C0AE-E7FE-40CA-9678-1AFF10B56491}"/>
              </a:ext>
            </a:extLst>
          </p:cNvPr>
          <p:cNvGraphicFramePr>
            <a:graphicFrameLocks noGrp="1"/>
          </p:cNvGraphicFramePr>
          <p:nvPr>
            <p:extLst>
              <p:ext uri="{D42A27DB-BD31-4B8C-83A1-F6EECF244321}">
                <p14:modId xmlns:p14="http://schemas.microsoft.com/office/powerpoint/2010/main" val="436666877"/>
              </p:ext>
            </p:extLst>
          </p:nvPr>
        </p:nvGraphicFramePr>
        <p:xfrm>
          <a:off x="1774237" y="8106600"/>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67" name="Image 66">
            <a:extLst>
              <a:ext uri="{FF2B5EF4-FFF2-40B4-BE49-F238E27FC236}">
                <a16:creationId xmlns:a16="http://schemas.microsoft.com/office/drawing/2014/main" xmlns="" id="{89AC0B65-F4D3-477A-9CD7-4261CC7BCAF3}"/>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28280" y="8185772"/>
            <a:ext cx="918896" cy="1543961"/>
          </a:xfrm>
          <a:prstGeom prst="rect">
            <a:avLst/>
          </a:prstGeom>
        </p:spPr>
      </p:pic>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02337"/>
            <a:ext cx="6552568" cy="58169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lang="en-GB" sz="600" b="1"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en-GB" sz="600" b="1" dirty="0" err="1">
                <a:solidFill>
                  <a:srgbClr val="000000"/>
                </a:solidFill>
                <a:latin typeface="Calibri"/>
                <a:cs typeface="Calibri"/>
              </a:rPr>
              <a:t>Tunked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en-GB" sz="600" dirty="0">
                <a:solidFill>
                  <a:srgbClr val="000000"/>
                </a:solidFill>
                <a:cs typeface="Calibri"/>
              </a:rPr>
              <a:t> </a:t>
            </a:r>
            <a:r>
              <a:rPr lang="fr-FR" sz="600" dirty="0">
                <a:solidFill>
                  <a:srgbClr val="000000"/>
                </a:solidFill>
                <a:latin typeface="Calibri"/>
                <a:cs typeface="Calibri"/>
              </a:rPr>
              <a:t>5MIP150 (</a:t>
            </a:r>
            <a:r>
              <a:rPr lang="pt-PT" sz="600" dirty="0">
                <a:solidFill>
                  <a:srgbClr val="000000"/>
                </a:solidFill>
                <a:latin typeface="Calibri"/>
                <a:cs typeface="Calibri"/>
              </a:rPr>
              <a:t>Hall/Oranž</a:t>
            </a:r>
            <a:r>
              <a:rPr lang="fr-FR" sz="600" dirty="0">
                <a:solidFill>
                  <a:srgbClr val="000000"/>
                </a:solidFill>
                <a:latin typeface="Calibri"/>
                <a:cs typeface="Calibri"/>
              </a:rPr>
              <a:t>),5MIP050 (</a:t>
            </a:r>
            <a:r>
              <a:rPr lang="pt-PT" sz="600" dirty="0">
                <a:solidFill>
                  <a:srgbClr val="000000"/>
                </a:solidFill>
                <a:latin typeface="Calibri"/>
                <a:cs typeface="Calibri"/>
              </a:rPr>
              <a:t>Meresinine/Hall</a:t>
            </a:r>
            <a:r>
              <a:rPr lang="fr-FR" sz="600" dirty="0"/>
              <a:t>) </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Tunked</a:t>
            </a:r>
            <a:r>
              <a:rPr lang="en-GB" sz="600" dirty="0">
                <a:solidFill>
                  <a:srgbClr val="000000"/>
                </a:solidFill>
                <a:latin typeface="Calibri"/>
                <a:cs typeface="Calibri"/>
              </a:rPr>
              <a:t> MISTI </a:t>
            </a:r>
            <a:r>
              <a:rPr lang="fr-FR" sz="600" dirty="0">
                <a:solidFill>
                  <a:srgbClr val="000000"/>
                </a:solidFill>
                <a:latin typeface="Calibri"/>
                <a:cs typeface="Calibri"/>
              </a:rPr>
              <a:t>5MIB150 (</a:t>
            </a:r>
            <a:r>
              <a:rPr lang="pt-PT" sz="600" dirty="0">
                <a:solidFill>
                  <a:srgbClr val="000000"/>
                </a:solidFill>
                <a:latin typeface="Calibri"/>
                <a:cs typeface="Calibri"/>
              </a:rPr>
              <a:t>Hall/Oranž</a:t>
            </a:r>
            <a:r>
              <a:rPr lang="fr-FR" sz="600" dirty="0">
                <a:solidFill>
                  <a:srgbClr val="000000"/>
                </a:solidFill>
                <a:latin typeface="Calibri"/>
                <a:cs typeface="Calibri"/>
              </a:rPr>
              <a:t>), 5MIB050 (</a:t>
            </a:r>
            <a:r>
              <a:rPr lang="pt-PT" sz="600" dirty="0">
                <a:solidFill>
                  <a:srgbClr val="000000"/>
                </a:solidFill>
                <a:latin typeface="Calibri"/>
                <a:cs typeface="Calibri"/>
              </a:rPr>
              <a:t>Meresinine/Hall)</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kohalduv</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Kuivatamine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a:t>
            </a:r>
            <a:r>
              <a:rPr lang="en-US" sz="600" dirty="0" err="1">
                <a:solidFill>
                  <a:srgbClr val="000000"/>
                </a:solidFill>
                <a:latin typeface="Calibri"/>
                <a:cs typeface="Calibri"/>
              </a:rPr>
              <a:t>mõõdukal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maksimaalselt</a:t>
            </a:r>
            <a:r>
              <a:rPr lang="en-US" sz="600" dirty="0">
                <a:solidFill>
                  <a:srgbClr val="000000"/>
                </a:solidFill>
                <a:latin typeface="Calibri"/>
                <a:cs typeface="Calibri"/>
              </a:rPr>
              <a:t> 60 ° C)</a:t>
            </a:r>
            <a:endParaRPr lang="fr-FR" sz="600" dirty="0">
              <a:solidFill>
                <a:srgbClr val="000000"/>
              </a:solidFill>
              <a:latin typeface="Calibri"/>
              <a:cs typeface="Calibri"/>
            </a:endParaRPr>
          </a:p>
          <a:p>
            <a:r>
              <a:rPr lang="en-US" sz="600" dirty="0" err="1">
                <a:solidFill>
                  <a:srgbClr val="000000"/>
                </a:solidFill>
                <a:latin typeface="Calibri"/>
                <a:cs typeface="Calibri"/>
              </a:rPr>
              <a:t>Ärge</a:t>
            </a:r>
            <a:r>
              <a:rPr lang="en-US" sz="600" dirty="0">
                <a:solidFill>
                  <a:srgbClr val="000000"/>
                </a:solidFill>
                <a:latin typeface="Calibri"/>
                <a:cs typeface="Calibri"/>
              </a:rPr>
              <a:t> </a:t>
            </a:r>
            <a:r>
              <a:rPr lang="en-US" sz="600" dirty="0" err="1">
                <a:solidFill>
                  <a:srgbClr val="000000"/>
                </a:solidFill>
                <a:latin typeface="Calibri"/>
                <a:cs typeface="Calibri"/>
              </a:rPr>
              <a:t>pleegitage</a:t>
            </a:r>
            <a:r>
              <a:rPr lang="en-US" sz="600" dirty="0">
                <a:solidFill>
                  <a:srgbClr val="000000"/>
                </a:solidFill>
                <a:latin typeface="Calibri"/>
                <a:cs typeface="Calibri"/>
              </a:rPr>
              <a:t>, </a:t>
            </a:r>
            <a:r>
              <a:rPr lang="en-US" sz="600" dirty="0" err="1">
                <a:solidFill>
                  <a:srgbClr val="000000"/>
                </a:solidFill>
                <a:latin typeface="Calibri"/>
                <a:cs typeface="Calibri"/>
              </a:rPr>
              <a:t>lubatud</a:t>
            </a:r>
            <a:r>
              <a:rPr lang="en-US" sz="600" dirty="0">
                <a:solidFill>
                  <a:srgbClr val="000000"/>
                </a:solidFill>
                <a:latin typeface="Calibri"/>
                <a:cs typeface="Calibri"/>
              </a:rPr>
              <a:t> on </a:t>
            </a:r>
            <a:r>
              <a:rPr lang="en-US" sz="600" dirty="0" err="1">
                <a:solidFill>
                  <a:srgbClr val="000000"/>
                </a:solidFill>
                <a:latin typeface="Calibri"/>
                <a:cs typeface="Calibri"/>
              </a:rPr>
              <a:t>keemiline</a:t>
            </a:r>
            <a:r>
              <a:rPr lang="en-US" sz="600" dirty="0">
                <a:solidFill>
                  <a:srgbClr val="000000"/>
                </a:solidFill>
                <a:latin typeface="Calibri"/>
                <a:cs typeface="Calibri"/>
              </a:rPr>
              <a:t> </a:t>
            </a:r>
            <a:r>
              <a:rPr lang="en-US" sz="600" dirty="0" err="1">
                <a:solidFill>
                  <a:srgbClr val="000000"/>
                </a:solidFill>
                <a:latin typeface="Calibri"/>
                <a:cs typeface="Calibri"/>
              </a:rPr>
              <a:t>puhastus</a:t>
            </a:r>
            <a:r>
              <a:rPr lang="en-US" sz="600" dirty="0">
                <a:solidFill>
                  <a:srgbClr val="000000"/>
                </a:solidFill>
                <a:latin typeface="Calibri"/>
                <a:cs typeface="Calibri"/>
              </a:rPr>
              <a:t> </a:t>
            </a:r>
            <a:r>
              <a:rPr lang="en-US" sz="600" dirty="0" err="1">
                <a:solidFill>
                  <a:srgbClr val="000000"/>
                </a:solidFill>
                <a:latin typeface="Calibri"/>
                <a:cs typeface="Calibri"/>
              </a:rPr>
              <a:t>tavaliste</a:t>
            </a:r>
            <a:r>
              <a:rPr lang="en-US" sz="600" dirty="0">
                <a:solidFill>
                  <a:srgbClr val="000000"/>
                </a:solidFill>
                <a:latin typeface="Calibri"/>
                <a:cs typeface="Calibri"/>
              </a:rPr>
              <a:t> </a:t>
            </a:r>
            <a:r>
              <a:rPr lang="en-US" sz="600" dirty="0" err="1">
                <a:solidFill>
                  <a:srgbClr val="000000"/>
                </a:solidFill>
                <a:latin typeface="Calibri"/>
                <a:cs typeface="Calibri"/>
              </a:rPr>
              <a:t>lahustitega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Triikida</a:t>
            </a:r>
            <a:r>
              <a:rPr lang="en-US" sz="600" dirty="0">
                <a:solidFill>
                  <a:srgbClr val="000000"/>
                </a:solidFill>
                <a:latin typeface="Calibri"/>
                <a:cs typeface="Calibri"/>
              </a:rPr>
              <a:t> </a:t>
            </a:r>
            <a:r>
              <a:rPr lang="en-US" sz="600" dirty="0" err="1">
                <a:solidFill>
                  <a:srgbClr val="000000"/>
                </a:solidFill>
                <a:latin typeface="Calibri"/>
                <a:cs typeface="Calibri"/>
              </a:rPr>
              <a:t>keskmisel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alla</a:t>
            </a:r>
            <a:r>
              <a:rPr lang="en-US" sz="600" dirty="0">
                <a:solidFill>
                  <a:srgbClr val="000000"/>
                </a:solidFill>
                <a:latin typeface="Calibri"/>
                <a:cs typeface="Calibri"/>
              </a:rPr>
              <a:t> 150 ° 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Oluline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säilitataks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niisketes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ladustamistingimustes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värvi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tuhmumist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t-EE" altLang="fr-FR" sz="600" dirty="0"/>
              <a:t>Toote transportimisel tuleb toimida nagu tarnija. </a:t>
            </a:r>
            <a:endParaRPr lang="fr-FR" altLang="fr-FR" sz="600" dirty="0"/>
          </a:p>
          <a:p>
            <a:pPr>
              <a:defRPr/>
            </a:pPr>
            <a:endParaRPr lang="fr-FR" altLang="fr-FR" sz="600" dirty="0"/>
          </a:p>
          <a:p>
            <a:pPr>
              <a:defRPr/>
            </a:pPr>
            <a:r>
              <a:rPr lang="et-EE" altLang="fr-FR" sz="600" b="1" dirty="0">
                <a:solidFill>
                  <a:srgbClr val="000000"/>
                </a:solidFill>
                <a:latin typeface="Calibri"/>
                <a:cs typeface="Calibri"/>
              </a:rPr>
              <a:t>Remont</a:t>
            </a:r>
            <a:r>
              <a:rPr lang="fr-FR" altLang="fr-FR" sz="600" b="1" dirty="0">
                <a:solidFill>
                  <a:srgbClr val="000000"/>
                </a:solidFill>
                <a:latin typeface="Calibri"/>
                <a:cs typeface="Calibri"/>
              </a:rPr>
              <a:t>:</a:t>
            </a:r>
          </a:p>
          <a:p>
            <a:pPr>
              <a:defRPr/>
            </a:pPr>
            <a:r>
              <a:rPr lang="en-US" sz="600" dirty="0" err="1"/>
              <a:t>Kui</a:t>
            </a:r>
            <a:r>
              <a:rPr lang="en-US" sz="600" dirty="0"/>
              <a:t> </a:t>
            </a:r>
            <a:r>
              <a:rPr lang="en-US" sz="600" dirty="0" err="1"/>
              <a:t>toode</a:t>
            </a:r>
            <a:r>
              <a:rPr lang="en-US" sz="600" dirty="0"/>
              <a:t> on </a:t>
            </a:r>
            <a:r>
              <a:rPr lang="en-US" sz="600" dirty="0" err="1"/>
              <a:t>kahjustatud</a:t>
            </a:r>
            <a:r>
              <a:rPr lang="en-US" sz="600" dirty="0"/>
              <a:t>, </a:t>
            </a:r>
            <a:r>
              <a:rPr lang="en-US" sz="600" dirty="0" err="1"/>
              <a:t>rõivas</a:t>
            </a:r>
            <a:r>
              <a:rPr lang="en-US" sz="600" dirty="0"/>
              <a:t> </a:t>
            </a:r>
            <a:r>
              <a:rPr lang="en-US" sz="600" dirty="0" err="1"/>
              <a:t>rebenenud</a:t>
            </a:r>
            <a:r>
              <a:rPr lang="en-US" sz="600" dirty="0"/>
              <a:t>, </a:t>
            </a:r>
            <a:r>
              <a:rPr lang="en-US" sz="600" dirty="0" err="1"/>
              <a:t>põlved</a:t>
            </a:r>
            <a:r>
              <a:rPr lang="en-US" sz="600" dirty="0"/>
              <a:t> </a:t>
            </a:r>
            <a:r>
              <a:rPr lang="en-US" sz="600" dirty="0" err="1"/>
              <a:t>lõhenenud</a:t>
            </a:r>
            <a:r>
              <a:rPr lang="en-US" sz="600" dirty="0"/>
              <a:t>, </a:t>
            </a:r>
            <a:r>
              <a:rPr lang="en-US" sz="600" dirty="0" err="1"/>
              <a:t>ei</a:t>
            </a:r>
            <a:r>
              <a:rPr lang="en-US" sz="600" dirty="0"/>
              <a:t> </a:t>
            </a:r>
            <a:r>
              <a:rPr lang="en-US" sz="600" dirty="0" err="1"/>
              <a:t>saa</a:t>
            </a:r>
            <a:r>
              <a:rPr lang="en-US" sz="600" dirty="0"/>
              <a:t> see </a:t>
            </a:r>
            <a:r>
              <a:rPr lang="en-US" sz="600" dirty="0" err="1"/>
              <a:t>tagada</a:t>
            </a:r>
            <a:r>
              <a:rPr lang="en-US" sz="600" dirty="0"/>
              <a:t> </a:t>
            </a:r>
            <a:r>
              <a:rPr lang="en-US" sz="600" dirty="0" err="1"/>
              <a:t>maksimaalset</a:t>
            </a:r>
            <a:r>
              <a:rPr lang="en-US" sz="600" dirty="0"/>
              <a:t> </a:t>
            </a:r>
            <a:r>
              <a:rPr lang="en-US" sz="600" dirty="0" err="1"/>
              <a:t>kaitset</a:t>
            </a:r>
            <a:r>
              <a:rPr lang="en-US" sz="600" dirty="0"/>
              <a:t> </a:t>
            </a:r>
            <a:r>
              <a:rPr lang="en-US" sz="600" dirty="0" err="1"/>
              <a:t>ning</a:t>
            </a:r>
            <a:r>
              <a:rPr lang="en-US" sz="600" dirty="0"/>
              <a:t> see </a:t>
            </a:r>
            <a:r>
              <a:rPr lang="en-US" sz="600" dirty="0" err="1"/>
              <a:t>tuleb</a:t>
            </a:r>
            <a:r>
              <a:rPr lang="en-US" sz="600" dirty="0"/>
              <a:t> </a:t>
            </a:r>
            <a:r>
              <a:rPr lang="en-US" sz="600" dirty="0" err="1"/>
              <a:t>viivitamatult</a:t>
            </a:r>
            <a:r>
              <a:rPr lang="en-US" sz="600" dirty="0"/>
              <a:t> </a:t>
            </a:r>
            <a:r>
              <a:rPr lang="en-US" sz="600" dirty="0" err="1"/>
              <a:t>parandada</a:t>
            </a:r>
            <a:r>
              <a:rPr lang="en-US" sz="600" dirty="0"/>
              <a:t> </a:t>
            </a:r>
            <a:r>
              <a:rPr lang="en-US" sz="600" dirty="0" err="1"/>
              <a:t>või</a:t>
            </a:r>
            <a:r>
              <a:rPr lang="en-US" sz="600" dirty="0"/>
              <a:t> </a:t>
            </a:r>
            <a:r>
              <a:rPr lang="en-US" sz="600" dirty="0" err="1"/>
              <a:t>välja</a:t>
            </a:r>
            <a:r>
              <a:rPr lang="en-US" sz="600" dirty="0"/>
              <a:t> </a:t>
            </a:r>
            <a:r>
              <a:rPr lang="en-US" sz="600" dirty="0" err="1"/>
              <a:t>vahetada</a:t>
            </a:r>
            <a:r>
              <a:rPr lang="en-US" sz="600" dirty="0"/>
              <a:t>. </a:t>
            </a:r>
            <a:r>
              <a:rPr lang="en-US" sz="600" dirty="0" err="1"/>
              <a:t>Ärge</a:t>
            </a:r>
            <a:r>
              <a:rPr lang="en-US" sz="600" dirty="0"/>
              <a:t> </a:t>
            </a:r>
            <a:r>
              <a:rPr lang="en-US" sz="600" dirty="0" err="1"/>
              <a:t>kunagi</a:t>
            </a:r>
            <a:r>
              <a:rPr lang="en-US" sz="600" dirty="0"/>
              <a:t> </a:t>
            </a:r>
            <a:r>
              <a:rPr lang="en-US" sz="600" dirty="0" err="1"/>
              <a:t>kasutage</a:t>
            </a:r>
            <a:r>
              <a:rPr lang="en-US" sz="600" dirty="0"/>
              <a:t> </a:t>
            </a:r>
            <a:r>
              <a:rPr lang="en-US" sz="600" dirty="0" err="1"/>
              <a:t>kahjustatud</a:t>
            </a:r>
            <a:r>
              <a:rPr lang="en-US" sz="600" dirty="0"/>
              <a:t> </a:t>
            </a:r>
            <a:r>
              <a:rPr lang="en-US" sz="600" dirty="0" err="1"/>
              <a:t>toodet</a:t>
            </a:r>
            <a:r>
              <a:rPr lang="en-US" sz="600" dirty="0"/>
              <a:t>. Seda </a:t>
            </a:r>
            <a:r>
              <a:rPr lang="en-US" sz="600" dirty="0" err="1"/>
              <a:t>toodet</a:t>
            </a:r>
            <a:r>
              <a:rPr lang="en-US" sz="600" dirty="0"/>
              <a:t> on </a:t>
            </a:r>
            <a:r>
              <a:rPr lang="en-US" sz="600" dirty="0" err="1"/>
              <a:t>lubatud</a:t>
            </a:r>
            <a:r>
              <a:rPr lang="en-US" sz="600" dirty="0"/>
              <a:t> </a:t>
            </a:r>
            <a:r>
              <a:rPr lang="en-US" sz="600" dirty="0" err="1"/>
              <a:t>parandada</a:t>
            </a:r>
            <a:r>
              <a:rPr lang="en-US" sz="600" dirty="0"/>
              <a:t> </a:t>
            </a:r>
            <a:r>
              <a:rPr lang="en-US" sz="600" dirty="0" err="1"/>
              <a:t>juhul</a:t>
            </a:r>
            <a:r>
              <a:rPr lang="en-US" sz="600" dirty="0"/>
              <a:t>, </a:t>
            </a:r>
            <a:r>
              <a:rPr lang="en-US" sz="600" dirty="0" err="1"/>
              <a:t>kui</a:t>
            </a:r>
            <a:r>
              <a:rPr lang="en-US" sz="600" dirty="0"/>
              <a:t> see </a:t>
            </a:r>
            <a:r>
              <a:rPr lang="en-US" sz="600" dirty="0" err="1"/>
              <a:t>ei</a:t>
            </a:r>
            <a:r>
              <a:rPr lang="en-US" sz="600" dirty="0"/>
              <a:t> </a:t>
            </a:r>
            <a:r>
              <a:rPr lang="en-US" sz="600" dirty="0" err="1"/>
              <a:t>puuduta</a:t>
            </a:r>
            <a:r>
              <a:rPr lang="en-US" sz="600" dirty="0"/>
              <a:t> </a:t>
            </a:r>
            <a:r>
              <a:rPr lang="en-US" sz="600" dirty="0" err="1"/>
              <a:t>riietuseseme</a:t>
            </a:r>
            <a:r>
              <a:rPr lang="en-US" sz="600" dirty="0"/>
              <a:t> </a:t>
            </a:r>
            <a:r>
              <a:rPr lang="en-US" sz="600" dirty="0" err="1"/>
              <a:t>garantiinõudeid</a:t>
            </a:r>
            <a:r>
              <a:rPr lang="en-US" sz="600" dirty="0"/>
              <a:t>. </a:t>
            </a:r>
            <a:r>
              <a:rPr lang="en-US" sz="600" dirty="0" err="1"/>
              <a:t>Kahtluse</a:t>
            </a:r>
            <a:r>
              <a:rPr lang="en-US" sz="600" dirty="0"/>
              <a:t> </a:t>
            </a:r>
            <a:r>
              <a:rPr lang="en-US" sz="600" dirty="0" err="1"/>
              <a:t>püsimisel</a:t>
            </a:r>
            <a:r>
              <a:rPr lang="en-US" sz="600" dirty="0"/>
              <a:t> </a:t>
            </a:r>
            <a:r>
              <a:rPr lang="en-US" sz="600" dirty="0" err="1"/>
              <a:t>pöörduge</a:t>
            </a:r>
            <a:r>
              <a:rPr lang="en-US" sz="600" dirty="0"/>
              <a:t> </a:t>
            </a:r>
            <a:r>
              <a:rPr lang="en-US" sz="600" dirty="0" err="1"/>
              <a:t>tootja</a:t>
            </a:r>
            <a:r>
              <a:rPr lang="en-US" sz="600" dirty="0"/>
              <a:t> </a:t>
            </a:r>
            <a:r>
              <a:rPr lang="en-US" sz="600" dirty="0" err="1"/>
              <a:t>poole</a:t>
            </a:r>
            <a:r>
              <a:rPr lang="en-US" sz="600" dirty="0"/>
              <a:t> </a:t>
            </a:r>
            <a:r>
              <a:rPr lang="en-US" sz="600" dirty="0" err="1"/>
              <a:t>enne</a:t>
            </a:r>
            <a:r>
              <a:rPr lang="en-US" sz="600" dirty="0"/>
              <a:t> </a:t>
            </a:r>
            <a:r>
              <a:rPr lang="en-US" sz="600" dirty="0" err="1"/>
              <a:t>toote</a:t>
            </a:r>
            <a:r>
              <a:rPr lang="en-US" sz="600" dirty="0"/>
              <a:t> </a:t>
            </a:r>
            <a:r>
              <a:rPr lang="en-US" sz="600" dirty="0" err="1"/>
              <a:t>parandamist</a:t>
            </a:r>
            <a:r>
              <a:rPr lang="en-US" sz="600" dirty="0"/>
              <a:t>. </a:t>
            </a:r>
            <a:r>
              <a:rPr lang="en-US" sz="600" dirty="0" err="1"/>
              <a:t>Rõiva</a:t>
            </a:r>
            <a:r>
              <a:rPr lang="en-US" sz="600" dirty="0"/>
              <a:t> </a:t>
            </a:r>
            <a:r>
              <a:rPr lang="en-US" sz="600" dirty="0" err="1"/>
              <a:t>nõuetekohaseks</a:t>
            </a:r>
            <a:r>
              <a:rPr lang="en-US" sz="600" dirty="0"/>
              <a:t> </a:t>
            </a:r>
            <a:r>
              <a:rPr lang="en-US" sz="600" dirty="0" err="1"/>
              <a:t>utiliseerimiseks</a:t>
            </a:r>
            <a:r>
              <a:rPr lang="en-US" sz="600" dirty="0"/>
              <a:t> </a:t>
            </a:r>
            <a:r>
              <a:rPr lang="en-US" sz="600" dirty="0" err="1"/>
              <a:t>võtke</a:t>
            </a:r>
            <a:r>
              <a:rPr lang="en-US" sz="600" dirty="0"/>
              <a:t> </a:t>
            </a:r>
            <a:r>
              <a:rPr lang="en-US" sz="600" dirty="0" err="1"/>
              <a:t>ühendust</a:t>
            </a:r>
            <a:r>
              <a:rPr lang="en-US" sz="600" dirty="0"/>
              <a:t> </a:t>
            </a:r>
            <a:r>
              <a:rPr lang="en-US" sz="600" dirty="0" err="1"/>
              <a:t>oma</a:t>
            </a:r>
            <a:r>
              <a:rPr lang="en-US" sz="600" dirty="0"/>
              <a:t> </a:t>
            </a:r>
            <a:r>
              <a:rPr lang="en-US" sz="600" dirty="0" err="1"/>
              <a:t>jäätmekäitlejaga</a:t>
            </a:r>
            <a:r>
              <a:rPr lang="en-US" sz="600" dirty="0"/>
              <a:t>.</a:t>
            </a:r>
            <a:endParaRPr lang="fr-FR" altLang="fr-FR"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Ringlussevõtt</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Ärge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määrige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pärast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kasutamist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võib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selle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suunata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tavapärasesse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tekstiiltoodete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ringlussevõtuahelasse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see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saasteainetega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tuleb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suhtes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kohaldada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asjakohast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ahelat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kooskõlas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kehtivate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eeskirjadega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Soovitused</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en-GB" sz="600" dirty="0">
                <a:solidFill>
                  <a:srgbClr val="000000"/>
                </a:solidFill>
                <a:latin typeface="Calibri"/>
                <a:cs typeface="Calibri"/>
              </a:rPr>
              <a:t>Need </a:t>
            </a:r>
            <a:r>
              <a:rPr lang="en-GB" sz="600" dirty="0" err="1">
                <a:solidFill>
                  <a:srgbClr val="000000"/>
                </a:solidFill>
                <a:latin typeface="Calibri"/>
                <a:cs typeface="Calibri"/>
              </a:rPr>
              <a:t>rõivaesemed</a:t>
            </a:r>
            <a:r>
              <a:rPr lang="en-GB" sz="600" dirty="0">
                <a:solidFill>
                  <a:srgbClr val="000000"/>
                </a:solidFill>
                <a:latin typeface="Calibri"/>
                <a:cs typeface="Calibri"/>
              </a:rPr>
              <a:t> </a:t>
            </a:r>
            <a:r>
              <a:rPr lang="en-GB" sz="600" dirty="0" err="1">
                <a:solidFill>
                  <a:srgbClr val="000000"/>
                </a:solidFill>
                <a:latin typeface="Calibri"/>
                <a:cs typeface="Calibri"/>
              </a:rPr>
              <a:t>suudavad</a:t>
            </a:r>
            <a:r>
              <a:rPr lang="en-GB" sz="600" dirty="0">
                <a:solidFill>
                  <a:srgbClr val="000000"/>
                </a:solidFill>
                <a:latin typeface="Calibri"/>
                <a:cs typeface="Calibri"/>
              </a:rPr>
              <a:t> </a:t>
            </a:r>
            <a:r>
              <a:rPr lang="en-GB" sz="600" dirty="0" err="1">
                <a:solidFill>
                  <a:srgbClr val="000000"/>
                </a:solidFill>
                <a:latin typeface="Calibri"/>
                <a:cs typeface="Calibri"/>
              </a:rPr>
              <a:t>tagada</a:t>
            </a:r>
            <a:r>
              <a:rPr lang="en-GB" sz="600" dirty="0">
                <a:solidFill>
                  <a:srgbClr val="000000"/>
                </a:solidFill>
                <a:latin typeface="Calibri"/>
                <a:cs typeface="Calibri"/>
              </a:rPr>
              <a:t> </a:t>
            </a:r>
            <a:r>
              <a:rPr lang="en-GB" sz="600" dirty="0" err="1">
                <a:solidFill>
                  <a:srgbClr val="000000"/>
                </a:solidFill>
                <a:latin typeface="Calibri"/>
                <a:cs typeface="Calibri"/>
              </a:rPr>
              <a:t>kaitse</a:t>
            </a:r>
            <a:r>
              <a:rPr lang="en-GB" sz="600" dirty="0">
                <a:solidFill>
                  <a:srgbClr val="000000"/>
                </a:solidFill>
                <a:latin typeface="Calibri"/>
                <a:cs typeface="Calibri"/>
              </a:rPr>
              <a:t> </a:t>
            </a:r>
            <a:r>
              <a:rPr lang="en-GB" sz="600" dirty="0" err="1">
                <a:solidFill>
                  <a:srgbClr val="000000"/>
                </a:solidFill>
                <a:latin typeface="Calibri"/>
                <a:cs typeface="Calibri"/>
              </a:rPr>
              <a:t>ainult</a:t>
            </a:r>
            <a:r>
              <a:rPr lang="en-GB" sz="600" dirty="0">
                <a:solidFill>
                  <a:srgbClr val="000000"/>
                </a:solidFill>
                <a:latin typeface="Calibri"/>
                <a:cs typeface="Calibri"/>
              </a:rPr>
              <a:t> </a:t>
            </a:r>
            <a:r>
              <a:rPr lang="en-GB" sz="600" dirty="0" err="1">
                <a:solidFill>
                  <a:srgbClr val="000000"/>
                </a:solidFill>
                <a:latin typeface="Calibri"/>
                <a:cs typeface="Calibri"/>
              </a:rPr>
              <a:t>juhul</a:t>
            </a:r>
            <a:r>
              <a:rPr lang="en-GB" sz="600" dirty="0">
                <a:solidFill>
                  <a:srgbClr val="000000"/>
                </a:solidFill>
                <a:latin typeface="Calibri"/>
                <a:cs typeface="Calibri"/>
              </a:rPr>
              <a:t>, </a:t>
            </a:r>
            <a:r>
              <a:rPr lang="en-GB" sz="600" dirty="0" err="1">
                <a:solidFill>
                  <a:srgbClr val="000000"/>
                </a:solidFill>
                <a:latin typeface="Calibri"/>
                <a:cs typeface="Calibri"/>
              </a:rPr>
              <a:t>kui</a:t>
            </a:r>
            <a:r>
              <a:rPr lang="en-GB" sz="600" dirty="0">
                <a:solidFill>
                  <a:srgbClr val="000000"/>
                </a:solidFill>
                <a:latin typeface="Calibri"/>
                <a:cs typeface="Calibri"/>
              </a:rPr>
              <a:t> see </a:t>
            </a:r>
            <a:r>
              <a:rPr lang="en-GB" sz="600" dirty="0" err="1">
                <a:solidFill>
                  <a:srgbClr val="000000"/>
                </a:solidFill>
                <a:latin typeface="Calibri"/>
                <a:cs typeface="Calibri"/>
              </a:rPr>
              <a:t>katab</a:t>
            </a:r>
            <a:r>
              <a:rPr lang="en-GB" sz="600" dirty="0">
                <a:solidFill>
                  <a:srgbClr val="000000"/>
                </a:solidFill>
                <a:latin typeface="Calibri"/>
                <a:cs typeface="Calibri"/>
              </a:rPr>
              <a:t> </a:t>
            </a:r>
            <a:r>
              <a:rPr lang="en-GB" sz="600" dirty="0" err="1">
                <a:solidFill>
                  <a:srgbClr val="000000"/>
                </a:solidFill>
                <a:latin typeface="Calibri"/>
                <a:cs typeface="Calibri"/>
              </a:rPr>
              <a:t>teie</a:t>
            </a:r>
            <a:r>
              <a:rPr lang="en-GB" sz="600" dirty="0">
                <a:solidFill>
                  <a:srgbClr val="000000"/>
                </a:solidFill>
                <a:latin typeface="Calibri"/>
                <a:cs typeface="Calibri"/>
              </a:rPr>
              <a:t> </a:t>
            </a:r>
            <a:r>
              <a:rPr lang="en-GB" sz="600" dirty="0" err="1">
                <a:solidFill>
                  <a:srgbClr val="000000"/>
                </a:solidFill>
                <a:latin typeface="Calibri"/>
                <a:cs typeface="Calibri"/>
              </a:rPr>
              <a:t>keha</a:t>
            </a:r>
            <a:r>
              <a:rPr lang="en-GB" sz="600" dirty="0">
                <a:solidFill>
                  <a:srgbClr val="000000"/>
                </a:solidFill>
                <a:latin typeface="Calibri"/>
                <a:cs typeface="Calibri"/>
              </a:rPr>
              <a:t>: </a:t>
            </a:r>
            <a:r>
              <a:rPr lang="en-GB" sz="600" dirty="0" err="1">
                <a:solidFill>
                  <a:srgbClr val="000000"/>
                </a:solidFill>
                <a:latin typeface="Calibri"/>
                <a:cs typeface="Calibri"/>
              </a:rPr>
              <a:t>täiendavad</a:t>
            </a:r>
            <a:r>
              <a:rPr lang="en-GB" sz="600" dirty="0">
                <a:solidFill>
                  <a:srgbClr val="000000"/>
                </a:solidFill>
                <a:latin typeface="Calibri"/>
                <a:cs typeface="Calibri"/>
              </a:rPr>
              <a:t> </a:t>
            </a:r>
            <a:r>
              <a:rPr lang="en-GB" sz="600" dirty="0" err="1">
                <a:solidFill>
                  <a:srgbClr val="000000"/>
                </a:solidFill>
                <a:latin typeface="Calibri"/>
                <a:cs typeface="Calibri"/>
              </a:rPr>
              <a:t>osalised</a:t>
            </a:r>
            <a:r>
              <a:rPr lang="en-GB" sz="600" dirty="0">
                <a:solidFill>
                  <a:srgbClr val="000000"/>
                </a:solidFill>
                <a:latin typeface="Calibri"/>
                <a:cs typeface="Calibri"/>
              </a:rPr>
              <a:t> </a:t>
            </a:r>
            <a:r>
              <a:rPr lang="en-GB" sz="600" dirty="0" err="1">
                <a:solidFill>
                  <a:srgbClr val="000000"/>
                </a:solidFill>
                <a:latin typeface="Calibri"/>
                <a:cs typeface="Calibri"/>
              </a:rPr>
              <a:t>keha</a:t>
            </a:r>
            <a:r>
              <a:rPr lang="en-GB" sz="600" dirty="0">
                <a:solidFill>
                  <a:srgbClr val="000000"/>
                </a:solidFill>
                <a:latin typeface="Calibri"/>
                <a:cs typeface="Calibri"/>
              </a:rPr>
              <a:t> </a:t>
            </a:r>
            <a:r>
              <a:rPr lang="en-GB" sz="600" dirty="0" err="1">
                <a:solidFill>
                  <a:srgbClr val="000000"/>
                </a:solidFill>
                <a:latin typeface="Calibri"/>
                <a:cs typeface="Calibri"/>
              </a:rPr>
              <a:t>kaitsvad</a:t>
            </a:r>
            <a:r>
              <a:rPr lang="en-GB" sz="600" dirty="0">
                <a:solidFill>
                  <a:srgbClr val="000000"/>
                </a:solidFill>
                <a:latin typeface="Calibri"/>
                <a:cs typeface="Calibri"/>
              </a:rPr>
              <a:t> </a:t>
            </a:r>
            <a:r>
              <a:rPr lang="en-GB" sz="600" dirty="0" err="1">
                <a:solidFill>
                  <a:srgbClr val="000000"/>
                </a:solidFill>
                <a:latin typeface="Calibri"/>
                <a:cs typeface="Calibri"/>
              </a:rPr>
              <a:t>vahendid</a:t>
            </a:r>
            <a:r>
              <a:rPr lang="en-GB" sz="600" dirty="0">
                <a:solidFill>
                  <a:srgbClr val="000000"/>
                </a:solidFill>
                <a:latin typeface="Calibri"/>
                <a:cs typeface="Calibri"/>
              </a:rPr>
              <a:t> </a:t>
            </a:r>
            <a:r>
              <a:rPr lang="en-GB" sz="600" dirty="0" err="1">
                <a:solidFill>
                  <a:srgbClr val="000000"/>
                </a:solidFill>
                <a:latin typeface="Calibri"/>
                <a:cs typeface="Calibri"/>
              </a:rPr>
              <a:t>võivad</a:t>
            </a:r>
            <a:r>
              <a:rPr lang="en-GB" sz="600" dirty="0">
                <a:solidFill>
                  <a:srgbClr val="000000"/>
                </a:solidFill>
                <a:latin typeface="Calibri"/>
                <a:cs typeface="Calibri"/>
              </a:rPr>
              <a:t> olla </a:t>
            </a:r>
            <a:r>
              <a:rPr lang="en-GB" sz="600" dirty="0" err="1">
                <a:solidFill>
                  <a:srgbClr val="000000"/>
                </a:solidFill>
                <a:latin typeface="Calibri"/>
                <a:cs typeface="Calibri"/>
              </a:rPr>
              <a:t>vajalikud</a:t>
            </a:r>
            <a:r>
              <a:rPr lang="en-GB" sz="600" dirty="0">
                <a:solidFill>
                  <a:srgbClr val="000000"/>
                </a:solidFill>
                <a:latin typeface="Calibri"/>
                <a:cs typeface="Calibri"/>
              </a:rPr>
              <a:t>. </a:t>
            </a:r>
            <a:r>
              <a:rPr lang="en-GB" sz="600" dirty="0" err="1">
                <a:solidFill>
                  <a:srgbClr val="000000"/>
                </a:solidFill>
                <a:latin typeface="Calibri"/>
                <a:cs typeface="Calibri"/>
              </a:rPr>
              <a:t>Standarditele</a:t>
            </a:r>
            <a:r>
              <a:rPr lang="en-GB" sz="600" dirty="0">
                <a:solidFill>
                  <a:srgbClr val="000000"/>
                </a:solidFill>
                <a:latin typeface="Calibri"/>
                <a:cs typeface="Calibri"/>
              </a:rPr>
              <a:t> EN 11612 </a:t>
            </a:r>
            <a:r>
              <a:rPr lang="en-GB" sz="600" dirty="0" err="1">
                <a:solidFill>
                  <a:srgbClr val="000000"/>
                </a:solidFill>
                <a:latin typeface="Calibri"/>
                <a:cs typeface="Calibri"/>
              </a:rPr>
              <a:t>ja</a:t>
            </a:r>
            <a:r>
              <a:rPr lang="en-GB" sz="600" dirty="0">
                <a:solidFill>
                  <a:srgbClr val="000000"/>
                </a:solidFill>
                <a:latin typeface="Calibri"/>
                <a:cs typeface="Calibri"/>
              </a:rPr>
              <a:t>/</a:t>
            </a:r>
            <a:r>
              <a:rPr lang="en-GB" sz="600" dirty="0" err="1">
                <a:solidFill>
                  <a:srgbClr val="000000"/>
                </a:solidFill>
                <a:latin typeface="Calibri"/>
                <a:cs typeface="Calibri"/>
              </a:rPr>
              <a:t>või</a:t>
            </a:r>
            <a:r>
              <a:rPr lang="en-GB" sz="600" dirty="0">
                <a:solidFill>
                  <a:srgbClr val="000000"/>
                </a:solidFill>
                <a:latin typeface="Calibri"/>
                <a:cs typeface="Calibri"/>
              </a:rPr>
              <a:t> EN 1149-5 </a:t>
            </a:r>
            <a:r>
              <a:rPr lang="en-GB" sz="600" dirty="0" err="1">
                <a:solidFill>
                  <a:srgbClr val="000000"/>
                </a:solidFill>
                <a:latin typeface="Calibri"/>
                <a:cs typeface="Calibri"/>
              </a:rPr>
              <a:t>mittevastavad</a:t>
            </a:r>
            <a:r>
              <a:rPr lang="en-GB" sz="600" dirty="0">
                <a:solidFill>
                  <a:srgbClr val="000000"/>
                </a:solidFill>
                <a:latin typeface="Calibri"/>
                <a:cs typeface="Calibri"/>
              </a:rPr>
              <a:t> </a:t>
            </a:r>
            <a:r>
              <a:rPr lang="en-GB" sz="600" dirty="0" err="1">
                <a:solidFill>
                  <a:srgbClr val="000000"/>
                </a:solidFill>
                <a:latin typeface="Calibri"/>
                <a:cs typeface="Calibri"/>
              </a:rPr>
              <a:t>rõivaesemed</a:t>
            </a:r>
            <a:r>
              <a:rPr lang="en-GB" sz="600" dirty="0">
                <a:solidFill>
                  <a:srgbClr val="000000"/>
                </a:solidFill>
                <a:latin typeface="Calibri"/>
                <a:cs typeface="Calibri"/>
              </a:rPr>
              <a:t> </a:t>
            </a:r>
            <a:r>
              <a:rPr lang="en-GB" sz="600" dirty="0" err="1">
                <a:solidFill>
                  <a:srgbClr val="000000"/>
                </a:solidFill>
                <a:latin typeface="Calibri"/>
                <a:cs typeface="Calibri"/>
              </a:rPr>
              <a:t>võivad</a:t>
            </a:r>
            <a:r>
              <a:rPr lang="en-GB" sz="600" dirty="0">
                <a:solidFill>
                  <a:srgbClr val="000000"/>
                </a:solidFill>
                <a:latin typeface="Calibri"/>
                <a:cs typeface="Calibri"/>
              </a:rPr>
              <a:t> </a:t>
            </a:r>
            <a:r>
              <a:rPr lang="en-GB" sz="600" dirty="0" err="1">
                <a:solidFill>
                  <a:srgbClr val="000000"/>
                </a:solidFill>
                <a:latin typeface="Calibri"/>
                <a:cs typeface="Calibri"/>
              </a:rPr>
              <a:t>eelnimetatud</a:t>
            </a:r>
            <a:r>
              <a:rPr lang="en-GB" sz="600" dirty="0">
                <a:solidFill>
                  <a:srgbClr val="000000"/>
                </a:solidFill>
                <a:latin typeface="Calibri"/>
                <a:cs typeface="Calibri"/>
              </a:rPr>
              <a:t> </a:t>
            </a:r>
            <a:r>
              <a:rPr lang="en-GB" sz="600" dirty="0" err="1">
                <a:solidFill>
                  <a:srgbClr val="000000"/>
                </a:solidFill>
                <a:latin typeface="Calibri"/>
                <a:cs typeface="Calibri"/>
              </a:rPr>
              <a:t>rõivaesemete</a:t>
            </a:r>
            <a:r>
              <a:rPr lang="en-GB" sz="600" dirty="0">
                <a:solidFill>
                  <a:srgbClr val="000000"/>
                </a:solidFill>
                <a:latin typeface="Calibri"/>
                <a:cs typeface="Calibri"/>
              </a:rPr>
              <a:t> peal </a:t>
            </a:r>
            <a:r>
              <a:rPr lang="en-GB" sz="600" dirty="0" err="1">
                <a:solidFill>
                  <a:srgbClr val="000000"/>
                </a:solidFill>
                <a:latin typeface="Calibri"/>
                <a:cs typeface="Calibri"/>
              </a:rPr>
              <a:t>kandes</a:t>
            </a:r>
            <a:r>
              <a:rPr lang="en-GB" sz="600" dirty="0">
                <a:solidFill>
                  <a:srgbClr val="000000"/>
                </a:solidFill>
                <a:latin typeface="Calibri"/>
                <a:cs typeface="Calibri"/>
              </a:rPr>
              <a:t> </a:t>
            </a:r>
            <a:r>
              <a:rPr lang="en-GB" sz="600" dirty="0" err="1">
                <a:solidFill>
                  <a:srgbClr val="000000"/>
                </a:solidFill>
                <a:latin typeface="Calibri"/>
                <a:cs typeface="Calibri"/>
              </a:rPr>
              <a:t>nende</a:t>
            </a:r>
            <a:r>
              <a:rPr lang="en-GB" sz="600" dirty="0">
                <a:solidFill>
                  <a:srgbClr val="000000"/>
                </a:solidFill>
                <a:latin typeface="Calibri"/>
                <a:cs typeface="Calibri"/>
              </a:rPr>
              <a:t> </a:t>
            </a:r>
            <a:r>
              <a:rPr lang="en-GB" sz="600" dirty="0" err="1">
                <a:solidFill>
                  <a:srgbClr val="000000"/>
                </a:solidFill>
                <a:latin typeface="Calibri"/>
                <a:cs typeface="Calibri"/>
              </a:rPr>
              <a:t>tõhusust</a:t>
            </a:r>
            <a:r>
              <a:rPr lang="en-GB" sz="600" dirty="0">
                <a:solidFill>
                  <a:srgbClr val="000000"/>
                </a:solidFill>
                <a:latin typeface="Calibri"/>
                <a:cs typeface="Calibri"/>
              </a:rPr>
              <a:t> </a:t>
            </a:r>
            <a:r>
              <a:rPr lang="en-GB" sz="600" dirty="0" err="1">
                <a:solidFill>
                  <a:srgbClr val="000000"/>
                </a:solidFill>
                <a:latin typeface="Calibri"/>
                <a:cs typeface="Calibri"/>
              </a:rPr>
              <a:t>kahjustada</a:t>
            </a:r>
            <a:r>
              <a:rPr lang="en-GB" sz="600" dirty="0">
                <a:solidFill>
                  <a:srgbClr val="000000"/>
                </a:solidFill>
                <a:latin typeface="Calibri"/>
                <a:cs typeface="Calibri"/>
              </a:rPr>
              <a:t>. </a:t>
            </a:r>
            <a:r>
              <a:rPr lang="fr-FR" sz="600" dirty="0">
                <a:solidFill>
                  <a:srgbClr val="000000"/>
                </a:solidFill>
                <a:latin typeface="Calibri"/>
                <a:cs typeface="Calibri"/>
              </a:rPr>
              <a:t>N</a:t>
            </a:r>
            <a:r>
              <a:rPr lang="et-EE" altLang="fr-FR" sz="600" dirty="0"/>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t>Nendel</a:t>
            </a:r>
            <a:r>
              <a:rPr lang="en-US" sz="600" dirty="0"/>
              <a:t> </a:t>
            </a:r>
            <a:r>
              <a:rPr lang="en-US" sz="600" dirty="0" err="1"/>
              <a:t>rõivastel</a:t>
            </a:r>
            <a:r>
              <a:rPr lang="en-US" sz="600" dirty="0"/>
              <a:t> on </a:t>
            </a:r>
            <a:r>
              <a:rPr lang="en-US" sz="600" dirty="0" err="1"/>
              <a:t>mõlemal</a:t>
            </a:r>
            <a:r>
              <a:rPr lang="en-US" sz="600" dirty="0"/>
              <a:t> </a:t>
            </a:r>
            <a:r>
              <a:rPr lang="en-US" sz="600" dirty="0" err="1"/>
              <a:t>põlvel</a:t>
            </a:r>
            <a:r>
              <a:rPr lang="en-US" sz="600" dirty="0"/>
              <a:t> </a:t>
            </a:r>
            <a:r>
              <a:rPr lang="en-US" sz="600" dirty="0" err="1"/>
              <a:t>plaastritasku</a:t>
            </a:r>
            <a:r>
              <a:rPr lang="en-US" sz="600" dirty="0"/>
              <a:t>, mis </a:t>
            </a:r>
            <a:r>
              <a:rPr lang="en-US" sz="600" dirty="0" err="1"/>
              <a:t>sobib</a:t>
            </a:r>
            <a:r>
              <a:rPr lang="en-US" sz="600" dirty="0"/>
              <a:t> 2. </a:t>
            </a:r>
            <a:r>
              <a:rPr lang="en-US" sz="600" dirty="0" err="1"/>
              <a:t>tüüpi</a:t>
            </a:r>
            <a:r>
              <a:rPr lang="en-US" sz="600" dirty="0"/>
              <a:t> </a:t>
            </a:r>
            <a:r>
              <a:rPr lang="en-US" sz="600" dirty="0" err="1"/>
              <a:t>ühes</a:t>
            </a:r>
            <a:r>
              <a:rPr lang="en-US" sz="600" dirty="0"/>
              <a:t> </a:t>
            </a:r>
            <a:r>
              <a:rPr lang="en-US" sz="600" dirty="0" err="1"/>
              <a:t>suuruses</a:t>
            </a:r>
            <a:r>
              <a:rPr lang="en-US" sz="600" dirty="0"/>
              <a:t> </a:t>
            </a:r>
            <a:r>
              <a:rPr lang="en-US" sz="600" dirty="0" err="1"/>
              <a:t>põlvetoe</a:t>
            </a:r>
            <a:r>
              <a:rPr lang="en-US" sz="600" dirty="0"/>
              <a:t> (CE </a:t>
            </a:r>
            <a:r>
              <a:rPr lang="en-US" sz="600" dirty="0" err="1"/>
              <a:t>kaitse</a:t>
            </a:r>
            <a:r>
              <a:rPr lang="en-US" sz="600" dirty="0"/>
              <a:t>) </a:t>
            </a:r>
            <a:r>
              <a:rPr lang="en-US" sz="600" dirty="0" err="1"/>
              <a:t>sissepanemiseks</a:t>
            </a:r>
            <a:r>
              <a:rPr lang="en-US" sz="600" dirty="0"/>
              <a:t>. </a:t>
            </a:r>
            <a:r>
              <a:rPr lang="en-US" sz="600" dirty="0" err="1"/>
              <a:t>Põlvetoe</a:t>
            </a:r>
            <a:r>
              <a:rPr lang="en-US" sz="600" dirty="0"/>
              <a:t> </a:t>
            </a:r>
            <a:r>
              <a:rPr lang="en-US" sz="600" dirty="0" err="1"/>
              <a:t>mõõtmed</a:t>
            </a:r>
            <a:r>
              <a:rPr lang="en-US" sz="600" dirty="0"/>
              <a:t> </a:t>
            </a:r>
            <a:r>
              <a:rPr lang="en-US" sz="600" dirty="0" err="1"/>
              <a:t>tagavad</a:t>
            </a:r>
            <a:r>
              <a:rPr lang="en-US" sz="600" dirty="0"/>
              <a:t>, et </a:t>
            </a:r>
            <a:r>
              <a:rPr lang="en-US" sz="600" dirty="0" err="1"/>
              <a:t>põlved</a:t>
            </a:r>
            <a:r>
              <a:rPr lang="en-US" sz="600" dirty="0"/>
              <a:t> on </a:t>
            </a:r>
            <a:r>
              <a:rPr lang="en-US" sz="600" dirty="0" err="1"/>
              <a:t>liikumise</a:t>
            </a:r>
            <a:r>
              <a:rPr lang="en-US" sz="600" dirty="0"/>
              <a:t> </a:t>
            </a:r>
            <a:r>
              <a:rPr lang="en-US" sz="600" dirty="0" err="1"/>
              <a:t>ajal</a:t>
            </a:r>
            <a:r>
              <a:rPr lang="en-US" sz="600" dirty="0"/>
              <a:t> </a:t>
            </a:r>
            <a:r>
              <a:rPr lang="en-US" sz="600" dirty="0" err="1"/>
              <a:t>kaitstud</a:t>
            </a:r>
            <a:r>
              <a:rPr lang="en-US" sz="600" dirty="0"/>
              <a:t>. </a:t>
            </a:r>
            <a:r>
              <a:rPr lang="en-US" sz="600" dirty="0" err="1"/>
              <a:t>Painutage</a:t>
            </a:r>
            <a:r>
              <a:rPr lang="en-US" sz="600" dirty="0"/>
              <a:t> </a:t>
            </a:r>
            <a:r>
              <a:rPr lang="en-US" sz="600" dirty="0" err="1"/>
              <a:t>põlvekate</a:t>
            </a:r>
            <a:r>
              <a:rPr lang="en-US" sz="600" dirty="0"/>
              <a:t>, </a:t>
            </a:r>
            <a:r>
              <a:rPr lang="en-US" sz="600" dirty="0" err="1"/>
              <a:t>libistage</a:t>
            </a:r>
            <a:r>
              <a:rPr lang="en-US" sz="600" dirty="0"/>
              <a:t> see </a:t>
            </a:r>
            <a:r>
              <a:rPr lang="en-US" sz="600" dirty="0" err="1"/>
              <a:t>põlvetaskusse</a:t>
            </a:r>
            <a:r>
              <a:rPr lang="en-US" sz="600" dirty="0"/>
              <a:t> ja </a:t>
            </a:r>
            <a:r>
              <a:rPr lang="en-US" sz="600" dirty="0" err="1"/>
              <a:t>vabastage</a:t>
            </a:r>
            <a:r>
              <a:rPr lang="en-US" sz="600" dirty="0"/>
              <a:t> </a:t>
            </a:r>
            <a:r>
              <a:rPr lang="en-US" sz="600" dirty="0" err="1"/>
              <a:t>servad</a:t>
            </a:r>
            <a:r>
              <a:rPr lang="en-US" sz="600" dirty="0"/>
              <a:t>.</a:t>
            </a:r>
            <a:endParaRPr lang="fr-FR" sz="600" dirty="0"/>
          </a:p>
          <a:p>
            <a:r>
              <a:rPr lang="en-US" sz="600" dirty="0" err="1"/>
              <a:t>Põlvekate</a:t>
            </a:r>
            <a:r>
              <a:rPr lang="en-US" sz="600" dirty="0"/>
              <a:t> </a:t>
            </a:r>
            <a:r>
              <a:rPr lang="en-US" sz="600" dirty="0" err="1"/>
              <a:t>püsib</a:t>
            </a:r>
            <a:r>
              <a:rPr lang="en-US" sz="600" dirty="0"/>
              <a:t> </a:t>
            </a:r>
            <a:r>
              <a:rPr lang="en-US" sz="600" dirty="0" err="1"/>
              <a:t>rõivastuses</a:t>
            </a:r>
            <a:r>
              <a:rPr lang="en-US" sz="600" dirty="0"/>
              <a:t> ka </a:t>
            </a:r>
            <a:r>
              <a:rPr lang="en-US" sz="600" dirty="0" err="1"/>
              <a:t>oletatavatel</a:t>
            </a:r>
            <a:r>
              <a:rPr lang="en-US" sz="600" dirty="0"/>
              <a:t> </a:t>
            </a:r>
            <a:r>
              <a:rPr lang="en-US" sz="600" dirty="0" err="1"/>
              <a:t>professionaalsetel</a:t>
            </a:r>
            <a:r>
              <a:rPr lang="en-US" sz="600" dirty="0"/>
              <a:t> </a:t>
            </a:r>
            <a:r>
              <a:rPr lang="en-US" sz="600" dirty="0" err="1"/>
              <a:t>liigutustel</a:t>
            </a:r>
            <a:r>
              <a:rPr lang="en-US" sz="600" dirty="0"/>
              <a:t> (</a:t>
            </a:r>
            <a:r>
              <a:rPr lang="en-US" sz="600" dirty="0" err="1"/>
              <a:t>põlvitades</a:t>
            </a:r>
            <a:r>
              <a:rPr lang="en-US" sz="600" dirty="0"/>
              <a:t> ja </a:t>
            </a:r>
            <a:r>
              <a:rPr lang="en-US" sz="600" dirty="0" err="1"/>
              <a:t>põlvili</a:t>
            </a:r>
            <a:r>
              <a:rPr lang="en-US" sz="600" dirty="0"/>
              <a:t> </a:t>
            </a:r>
            <a:r>
              <a:rPr lang="en-US" sz="600" dirty="0" err="1"/>
              <a:t>liikudes</a:t>
            </a:r>
            <a:r>
              <a:rPr lang="en-US" sz="600" dirty="0"/>
              <a:t>).</a:t>
            </a:r>
            <a:endParaRPr lang="fr-FR" sz="600" dirty="0"/>
          </a:p>
          <a:p>
            <a:pPr>
              <a:defRPr/>
            </a:pPr>
            <a:endParaRPr lang="fr-FR" altLang="fr-FR" sz="600" dirty="0"/>
          </a:p>
          <a:p>
            <a:pPr>
              <a:defRPr/>
            </a:pPr>
            <a:r>
              <a:rPr lang="et-EE" altLang="fr-FR" sz="600" b="1" dirty="0">
                <a:solidFill>
                  <a:srgbClr val="000000"/>
                </a:solidFill>
                <a:latin typeface="Calibri"/>
                <a:cs typeface="Calibri"/>
              </a:rPr>
              <a:t>Hoiatus</a:t>
            </a:r>
            <a:r>
              <a:rPr lang="et-EE" altLang="fr-FR" sz="600" u="sng" dirty="0"/>
              <a:t>:</a:t>
            </a:r>
            <a:r>
              <a:rPr lang="et-EE" altLang="fr-FR" sz="600" dirty="0"/>
              <a:t> </a:t>
            </a:r>
            <a:endParaRPr lang="fr-FR" altLang="fr-FR" sz="600" dirty="0"/>
          </a:p>
          <a:p>
            <a:pPr>
              <a:defRPr/>
            </a:pPr>
            <a:r>
              <a:rPr lang="fr-FR" altLang="fr-FR" sz="600" dirty="0"/>
              <a:t>N</a:t>
            </a:r>
            <a:r>
              <a:rPr lang="et-EE" altLang="fr-FR" sz="600" dirty="0"/>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t> </a:t>
            </a:r>
            <a:r>
              <a:rPr lang="en-US" sz="600" dirty="0" err="1"/>
              <a:t>või</a:t>
            </a:r>
            <a:r>
              <a:rPr lang="en-US" sz="600" dirty="0"/>
              <a:t> </a:t>
            </a:r>
            <a:r>
              <a:rPr lang="en-US" sz="600" dirty="0" err="1"/>
              <a:t>meditsiinilised</a:t>
            </a:r>
            <a:r>
              <a:rPr lang="en-US" sz="600" dirty="0"/>
              <a:t> </a:t>
            </a:r>
            <a:r>
              <a:rPr lang="en-US" sz="600" dirty="0" err="1"/>
              <a:t>rakendused</a:t>
            </a:r>
            <a:r>
              <a:rPr lang="en-US" sz="600" dirty="0"/>
              <a:t>. </a:t>
            </a:r>
          </a:p>
          <a:p>
            <a:pPr>
              <a:defRPr/>
            </a:pPr>
            <a:r>
              <a:rPr lang="et-EE" altLang="fr-FR" sz="600" u="sng" dirty="0"/>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Deklaratsioon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en-GB" sz="600" dirty="0">
                <a:solidFill>
                  <a:srgbClr val="000000"/>
                </a:solidFill>
                <a:latin typeface="Calibri"/>
                <a:cs typeface="Calibri"/>
              </a:rPr>
              <a:t>CE-</a:t>
            </a:r>
            <a:r>
              <a:rPr lang="en-GB" sz="600" dirty="0" err="1">
                <a:solidFill>
                  <a:srgbClr val="000000"/>
                </a:solidFill>
                <a:latin typeface="Calibri"/>
                <a:cs typeface="Calibri"/>
              </a:rPr>
              <a:t>märgis</a:t>
            </a:r>
            <a:r>
              <a:rPr lang="en-GB" sz="600" dirty="0">
                <a:solidFill>
                  <a:srgbClr val="000000"/>
                </a:solidFill>
                <a:latin typeface="Calibri"/>
                <a:cs typeface="Calibri"/>
              </a:rPr>
              <a:t> </a:t>
            </a:r>
            <a:r>
              <a:rPr lang="en-GB" sz="600" dirty="0" err="1">
                <a:solidFill>
                  <a:srgbClr val="000000"/>
                </a:solidFill>
                <a:latin typeface="Calibri"/>
                <a:cs typeface="Calibri"/>
              </a:rPr>
              <a:t>kindal</a:t>
            </a:r>
            <a:r>
              <a:rPr lang="en-GB" sz="600" dirty="0">
                <a:solidFill>
                  <a:srgbClr val="000000"/>
                </a:solidFill>
                <a:latin typeface="Calibri"/>
                <a:cs typeface="Calibri"/>
              </a:rPr>
              <a:t> </a:t>
            </a:r>
            <a:r>
              <a:rPr lang="en-GB" sz="600" dirty="0" err="1">
                <a:solidFill>
                  <a:srgbClr val="000000"/>
                </a:solidFill>
                <a:latin typeface="Calibri"/>
                <a:cs typeface="Calibri"/>
              </a:rPr>
              <a:t>tähistab</a:t>
            </a:r>
            <a:r>
              <a:rPr lang="en-GB" sz="600" dirty="0">
                <a:solidFill>
                  <a:srgbClr val="000000"/>
                </a:solidFill>
                <a:latin typeface="Calibri"/>
                <a:cs typeface="Calibri"/>
              </a:rPr>
              <a:t> </a:t>
            </a:r>
            <a:r>
              <a:rPr lang="en-GB" sz="600" dirty="0" err="1">
                <a:solidFill>
                  <a:srgbClr val="000000"/>
                </a:solidFill>
                <a:latin typeface="Calibri"/>
                <a:cs typeface="Calibri"/>
              </a:rPr>
              <a:t>vastavust</a:t>
            </a:r>
            <a:r>
              <a:rPr lang="en-GB" sz="600" dirty="0">
                <a:solidFill>
                  <a:srgbClr val="000000"/>
                </a:solidFill>
                <a:latin typeface="Calibri"/>
                <a:cs typeface="Calibri"/>
              </a:rPr>
              <a:t> </a:t>
            </a:r>
            <a:r>
              <a:rPr lang="en-GB" sz="600" dirty="0" err="1">
                <a:solidFill>
                  <a:srgbClr val="000000"/>
                </a:solidFill>
                <a:latin typeface="Calibri"/>
                <a:cs typeface="Calibri"/>
              </a:rPr>
              <a:t>Euroopa</a:t>
            </a:r>
            <a:r>
              <a:rPr lang="en-GB" sz="600" dirty="0">
                <a:solidFill>
                  <a:srgbClr val="000000"/>
                </a:solidFill>
                <a:latin typeface="Calibri"/>
                <a:cs typeface="Calibri"/>
              </a:rPr>
              <a:t> </a:t>
            </a:r>
            <a:r>
              <a:rPr lang="en-GB" sz="600" dirty="0" err="1">
                <a:solidFill>
                  <a:srgbClr val="000000"/>
                </a:solidFill>
                <a:latin typeface="Calibri"/>
                <a:cs typeface="Calibri"/>
              </a:rPr>
              <a:t>Liidu</a:t>
            </a:r>
            <a:r>
              <a:rPr lang="en-GB" sz="600" dirty="0">
                <a:solidFill>
                  <a:srgbClr val="000000"/>
                </a:solidFill>
                <a:latin typeface="Calibri"/>
                <a:cs typeface="Calibri"/>
              </a:rPr>
              <a:t> </a:t>
            </a:r>
            <a:r>
              <a:rPr lang="en-GB" sz="600" dirty="0" err="1">
                <a:solidFill>
                  <a:srgbClr val="000000"/>
                </a:solidFill>
                <a:latin typeface="Calibri"/>
                <a:cs typeface="Calibri"/>
              </a:rPr>
              <a:t>määrusega</a:t>
            </a:r>
            <a:r>
              <a:rPr lang="en-GB" sz="600" dirty="0">
                <a:solidFill>
                  <a:srgbClr val="000000"/>
                </a:solidFill>
                <a:latin typeface="Calibri"/>
                <a:cs typeface="Calibri"/>
              </a:rPr>
              <a:t> 2016/425 </a:t>
            </a:r>
            <a:r>
              <a:rPr lang="en-GB" sz="600" dirty="0" err="1">
                <a:solidFill>
                  <a:srgbClr val="000000"/>
                </a:solidFill>
                <a:latin typeface="Calibri"/>
                <a:cs typeface="Calibri"/>
              </a:rPr>
              <a:t>põhinõuetele</a:t>
            </a:r>
            <a:r>
              <a:rPr lang="en-GB" sz="600" dirty="0">
                <a:solidFill>
                  <a:srgbClr val="000000"/>
                </a:solidFill>
                <a:latin typeface="Calibri"/>
                <a:cs typeface="Calibri"/>
              </a:rPr>
              <a:t>. </a:t>
            </a:r>
            <a:r>
              <a:rPr lang="en-GB" sz="600" dirty="0" err="1">
                <a:solidFill>
                  <a:srgbClr val="000000"/>
                </a:solidFill>
                <a:latin typeface="Calibri"/>
                <a:cs typeface="Calibri"/>
              </a:rPr>
              <a:t>Vastavusdeklaratsiooni</a:t>
            </a:r>
            <a:r>
              <a:rPr lang="en-GB" sz="600" dirty="0">
                <a:solidFill>
                  <a:srgbClr val="000000"/>
                </a:solidFill>
                <a:latin typeface="Calibri"/>
                <a:cs typeface="Calibri"/>
              </a:rPr>
              <a:t> </a:t>
            </a:r>
            <a:r>
              <a:rPr lang="en-GB" sz="600" dirty="0" err="1">
                <a:solidFill>
                  <a:srgbClr val="000000"/>
                </a:solidFill>
                <a:latin typeface="Calibri"/>
                <a:cs typeface="Calibri"/>
              </a:rPr>
              <a:t>leiate</a:t>
            </a:r>
            <a:r>
              <a:rPr lang="en-GB" sz="600" dirty="0">
                <a:solidFill>
                  <a:srgbClr val="000000"/>
                </a:solidFill>
                <a:latin typeface="Calibri"/>
                <a:cs typeface="Calibri"/>
              </a:rPr>
              <a:t> </a:t>
            </a:r>
            <a:r>
              <a:rPr lang="en-GB" sz="600" dirty="0" err="1">
                <a:solidFill>
                  <a:srgbClr val="000000"/>
                </a:solidFill>
                <a:latin typeface="Calibri"/>
                <a:cs typeface="Calibri"/>
              </a:rPr>
              <a:t>veebilehelt</a:t>
            </a:r>
            <a:r>
              <a:rPr lang="en-GB" sz="600" dirty="0">
                <a:solidFill>
                  <a:srgbClr val="000000"/>
                </a:solidFill>
                <a:latin typeface="Calibri"/>
                <a:cs typeface="Calibri"/>
              </a:rPr>
              <a:t>: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302337"/>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857922533"/>
              </p:ext>
            </p:extLst>
          </p:nvPr>
        </p:nvGraphicFramePr>
        <p:xfrm>
          <a:off x="1773398" y="7328618"/>
          <a:ext cx="4090754" cy="601216"/>
        </p:xfrm>
        <a:graphic>
          <a:graphicData uri="http://schemas.openxmlformats.org/drawingml/2006/table">
            <a:tbl>
              <a:tblPr firstRow="1" bandRow="1">
                <a:effectLst/>
                <a:tableStyleId>{5C22544A-7EE6-4342-B048-85BDC9FD1C3A}</a:tableStyleId>
              </a:tblPr>
              <a:tblGrid>
                <a:gridCol w="2209799">
                  <a:extLst>
                    <a:ext uri="{9D8B030D-6E8A-4147-A177-3AD203B41FA5}">
                      <a16:colId xmlns:a16="http://schemas.microsoft.com/office/drawing/2014/main" xmlns="" val="20000"/>
                    </a:ext>
                  </a:extLst>
                </a:gridCol>
                <a:gridCol w="1880955">
                  <a:extLst>
                    <a:ext uri="{9D8B030D-6E8A-4147-A177-3AD203B41FA5}">
                      <a16:colId xmlns:a16="http://schemas.microsoft.com/office/drawing/2014/main" xmlns=""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r>
                        <a:rPr lang="fr-FR" sz="600" kern="1200" baseline="0" dirty="0">
                          <a:ln>
                            <a:noFill/>
                          </a:ln>
                          <a:solidFill>
                            <a:schemeClr val="tx1"/>
                          </a:solidFill>
                          <a:latin typeface="Calibri"/>
                          <a:ea typeface="+mn-ea"/>
                          <a:cs typeface="Calibri"/>
                        </a:rPr>
                        <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41" name="ZoneTexte 40"/>
          <p:cNvSpPr txBox="1"/>
          <p:nvPr/>
        </p:nvSpPr>
        <p:spPr>
          <a:xfrm>
            <a:off x="6235682" y="228956"/>
            <a:ext cx="482504" cy="123111"/>
          </a:xfrm>
          <a:prstGeom prst="rect">
            <a:avLst/>
          </a:prstGeom>
          <a:noFill/>
        </p:spPr>
        <p:txBody>
          <a:bodyPr wrap="none" lIns="0" tIns="0" rIns="0" bIns="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800" b="0" i="0" u="none" strike="noStrike" kern="1200" cap="none" spc="0" normalizeH="0" baseline="0" noProof="0" dirty="0" smtClean="0">
                <a:ln>
                  <a:noFill/>
                </a:ln>
                <a:solidFill>
                  <a:srgbClr val="000000"/>
                </a:solidFill>
                <a:effectLst/>
                <a:uLnTx/>
                <a:uFillTx/>
                <a:latin typeface="Calibri"/>
                <a:ea typeface="+mn-ea"/>
                <a:cs typeface="Calibri"/>
              </a:rPr>
              <a:t>v.20200106</a:t>
            </a:r>
            <a:endParaRPr kumimoji="0" lang="fr-FR" sz="8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48" name="ZoneTexte 47"/>
          <p:cNvSpPr txBox="1"/>
          <p:nvPr/>
        </p:nvSpPr>
        <p:spPr>
          <a:xfrm>
            <a:off x="116632" y="615979"/>
            <a:ext cx="2412240" cy="47705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MISTI 5MIP150 (</a:t>
            </a:r>
            <a:r>
              <a:rPr lang="pt-PT" sz="500" dirty="0"/>
              <a:t>Hall/Oranž</a:t>
            </a:r>
            <a:r>
              <a:rPr lang="fr-FR" sz="500" dirty="0"/>
              <a:t>),5MIP050 (</a:t>
            </a:r>
            <a:r>
              <a:rPr lang="pt-PT" sz="500" dirty="0"/>
              <a:t>Meresinine/Hall</a:t>
            </a:r>
            <a:r>
              <a:rPr lang="fr-FR" sz="500" dirty="0"/>
              <a:t>) </a:t>
            </a:r>
          </a:p>
          <a:p>
            <a:pPr>
              <a:defRPr/>
            </a:pPr>
            <a:r>
              <a:rPr lang="en-GB" sz="500" dirty="0" err="1">
                <a:solidFill>
                  <a:srgbClr val="000000"/>
                </a:solidFill>
                <a:cs typeface="Calibri"/>
              </a:rPr>
              <a:t>Tunked</a:t>
            </a:r>
            <a:r>
              <a:rPr lang="en-GB" sz="500" dirty="0">
                <a:solidFill>
                  <a:srgbClr val="000000"/>
                </a:solidFill>
                <a:cs typeface="Calibri"/>
              </a:rPr>
              <a:t> MISTI </a:t>
            </a:r>
            <a:r>
              <a:rPr lang="fr-FR" sz="500" dirty="0"/>
              <a:t>5MIB150 (</a:t>
            </a:r>
            <a:r>
              <a:rPr lang="pt-PT" sz="500" dirty="0"/>
              <a:t>Hall/Oranž</a:t>
            </a:r>
            <a:r>
              <a:rPr lang="fr-FR" sz="500" dirty="0"/>
              <a:t>), 5MIB050 (</a:t>
            </a:r>
            <a:r>
              <a:rPr lang="pt-PT" sz="500" dirty="0"/>
              <a:t>Meresinine/Hall)</a:t>
            </a:r>
            <a:endParaRPr lang="en-GB" sz="500" dirty="0">
              <a:solidFill>
                <a:srgbClr val="000000"/>
              </a:solidFill>
              <a:cs typeface="Calibri"/>
            </a:endParaRPr>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P</a:t>
            </a:r>
            <a:r>
              <a:rPr kumimoji="0" lang="en-GB" sz="500" b="1" i="0" u="none" strike="noStrike" kern="1200" cap="none" spc="0" normalizeH="0" baseline="0" noProof="0" dirty="0" err="1">
                <a:ln>
                  <a:noFill/>
                </a:ln>
                <a:solidFill>
                  <a:srgbClr val="000000"/>
                </a:solidFill>
                <a:effectLst/>
                <a:uLnTx/>
                <a:uFillTx/>
                <a:latin typeface="+mj-lt"/>
                <a:ea typeface="+mn-ea"/>
                <a:cs typeface="Calibri"/>
              </a:rPr>
              <a:t>uuvill</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en-US" sz="500" b="1" dirty="0">
                <a:solidFill>
                  <a:srgbClr val="000000"/>
                </a:solidFill>
                <a:latin typeface="+mj-lt"/>
                <a:cs typeface="Calibri"/>
              </a:rPr>
              <a:t>40% </a:t>
            </a:r>
            <a:r>
              <a:rPr lang="en-US" sz="500" b="1" dirty="0" err="1">
                <a:solidFill>
                  <a:srgbClr val="000000"/>
                </a:solidFill>
                <a:latin typeface="+mj-lt"/>
                <a:cs typeface="Calibri"/>
              </a:rPr>
              <a:t>polüester</a:t>
            </a:r>
            <a:r>
              <a:rPr kumimoji="0" lang="en-GB" sz="500" b="1" i="0" u="none" strike="noStrike" kern="1200" cap="none" spc="0" normalizeH="0" baseline="0" noProof="0" dirty="0">
                <a:ln>
                  <a:noFill/>
                </a:ln>
                <a:solidFill>
                  <a:srgbClr val="000000"/>
                </a:solidFill>
                <a:effectLst/>
                <a:uLnTx/>
                <a:uFillTx/>
                <a:latin typeface="+mj-lt"/>
                <a:ea typeface="+mn-ea"/>
                <a:cs typeface="Calibri"/>
              </a:rPr>
              <a:t>, 245 g/m²</a:t>
            </a: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1" y="1906193"/>
            <a:ext cx="180000" cy="180000"/>
          </a:xfrm>
          <a:prstGeom prst="rect">
            <a:avLst/>
          </a:prstGeom>
        </p:spPr>
      </p:pic>
      <p:sp>
        <p:nvSpPr>
          <p:cNvPr id="21" name="ZoneTexte 20">
            <a:extLst>
              <a:ext uri="{FF2B5EF4-FFF2-40B4-BE49-F238E27FC236}">
                <a16:creationId xmlns:a16="http://schemas.microsoft.com/office/drawing/2014/main" xmlns="" id="{EE6C0DCF-56A9-4ACA-8D4D-FC066FA31212}"/>
              </a:ext>
            </a:extLst>
          </p:cNvPr>
          <p:cNvSpPr txBox="1"/>
          <p:nvPr/>
        </p:nvSpPr>
        <p:spPr>
          <a:xfrm>
            <a:off x="2489594" y="67489"/>
            <a:ext cx="1878848" cy="276999"/>
          </a:xfrm>
          <a:prstGeom prst="rect">
            <a:avLst/>
          </a:prstGeom>
          <a:noFill/>
          <a:ln w="3175">
            <a:noFill/>
          </a:ln>
        </p:spPr>
        <p:txBody>
          <a:bodyPr wrap="none">
            <a:spAutoFit/>
          </a:bodyPr>
          <a:lstStyle/>
          <a:p>
            <a:pPr algn="ctr"/>
            <a:r>
              <a:rPr lang="fi-FI" sz="1200" b="1" dirty="0"/>
              <a:t>Püksid</a:t>
            </a:r>
            <a:r>
              <a:rPr lang="en-GB" sz="1200" b="1" dirty="0"/>
              <a:t> &amp; </a:t>
            </a:r>
            <a:r>
              <a:rPr lang="pt-PT" sz="1200" b="1" dirty="0"/>
              <a:t>Tunked</a:t>
            </a:r>
            <a:r>
              <a:rPr lang="en-GB" sz="1200" b="1" dirty="0"/>
              <a:t> MISTI</a:t>
            </a:r>
            <a:endParaRPr lang="en-GB" sz="3600" dirty="0"/>
          </a:p>
        </p:txBody>
      </p:sp>
      <p:grpSp>
        <p:nvGrpSpPr>
          <p:cNvPr id="24" name="Group 49">
            <a:extLst>
              <a:ext uri="{FF2B5EF4-FFF2-40B4-BE49-F238E27FC236}">
                <a16:creationId xmlns:a16="http://schemas.microsoft.com/office/drawing/2014/main" xmlns=""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xmlns="" id="{7FB6B0EF-D99A-4356-93C3-7081D01340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xmlns=""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xmlns="" id="{7710E10D-B49D-4C09-837A-45BA92C995F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xmlns=""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fr-FR" sz="400" b="0" i="0" u="none" strike="noStrike" cap="none" normalizeH="0" baseline="0" dirty="0">
                <a:ln>
                  <a:noFill/>
                </a:ln>
                <a:solidFill>
                  <a:schemeClr val="tx1"/>
                </a:solidFill>
                <a:effectLst/>
              </a:rPr>
              <a:t/>
            </a: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grpSp>
        <p:nvGrpSpPr>
          <p:cNvPr id="33" name="Groupe 32">
            <a:extLst>
              <a:ext uri="{FF2B5EF4-FFF2-40B4-BE49-F238E27FC236}">
                <a16:creationId xmlns:a16="http://schemas.microsoft.com/office/drawing/2014/main" xmlns="" id="{F25D4106-2580-4B97-93BD-4C971475E905}"/>
              </a:ext>
            </a:extLst>
          </p:cNvPr>
          <p:cNvGrpSpPr/>
          <p:nvPr/>
        </p:nvGrpSpPr>
        <p:grpSpPr>
          <a:xfrm>
            <a:off x="3644900" y="3276600"/>
            <a:ext cx="1384012" cy="236899"/>
            <a:chOff x="637356" y="2836135"/>
            <a:chExt cx="1737256" cy="297363"/>
          </a:xfrm>
        </p:grpSpPr>
        <p:grpSp>
          <p:nvGrpSpPr>
            <p:cNvPr id="42" name="Groupe 41">
              <a:extLst>
                <a:ext uri="{FF2B5EF4-FFF2-40B4-BE49-F238E27FC236}">
                  <a16:creationId xmlns:a16="http://schemas.microsoft.com/office/drawing/2014/main" xmlns="" id="{F04A3EED-3979-4A1F-B8B6-849165165193}"/>
                </a:ext>
              </a:extLst>
            </p:cNvPr>
            <p:cNvGrpSpPr/>
            <p:nvPr/>
          </p:nvGrpSpPr>
          <p:grpSpPr>
            <a:xfrm>
              <a:off x="702350" y="2836135"/>
              <a:ext cx="1672262" cy="297363"/>
              <a:chOff x="682021" y="2758182"/>
              <a:chExt cx="1672262" cy="297363"/>
            </a:xfrm>
          </p:grpSpPr>
          <p:grpSp>
            <p:nvGrpSpPr>
              <p:cNvPr id="45" name="Groupe 34">
                <a:extLst>
                  <a:ext uri="{FF2B5EF4-FFF2-40B4-BE49-F238E27FC236}">
                    <a16:creationId xmlns:a16="http://schemas.microsoft.com/office/drawing/2014/main" xmlns="" id="{B4339DCB-22F6-4657-A85D-9F1E0641F067}"/>
                  </a:ext>
                </a:extLst>
              </p:cNvPr>
              <p:cNvGrpSpPr/>
              <p:nvPr/>
            </p:nvGrpSpPr>
            <p:grpSpPr>
              <a:xfrm>
                <a:off x="682021" y="2758182"/>
                <a:ext cx="1564997" cy="280574"/>
                <a:chOff x="1151830" y="2655416"/>
                <a:chExt cx="1564997" cy="280574"/>
              </a:xfrm>
            </p:grpSpPr>
            <p:pic>
              <p:nvPicPr>
                <p:cNvPr id="56" name="Image 37">
                  <a:extLst>
                    <a:ext uri="{FF2B5EF4-FFF2-40B4-BE49-F238E27FC236}">
                      <a16:creationId xmlns:a16="http://schemas.microsoft.com/office/drawing/2014/main" xmlns="" id="{3808FE80-3AD4-4A56-AA77-B542B29CE80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1830" y="2655416"/>
                  <a:ext cx="327053" cy="278601"/>
                </a:xfrm>
                <a:prstGeom prst="rect">
                  <a:avLst/>
                </a:prstGeom>
              </p:spPr>
            </p:pic>
            <p:pic>
              <p:nvPicPr>
                <p:cNvPr id="57" name="Image 44">
                  <a:extLst>
                    <a:ext uri="{FF2B5EF4-FFF2-40B4-BE49-F238E27FC236}">
                      <a16:creationId xmlns:a16="http://schemas.microsoft.com/office/drawing/2014/main" xmlns="" id="{2C899844-836D-403D-AF4D-9483414D3B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07916" y="2665167"/>
                  <a:ext cx="278056" cy="259098"/>
                </a:xfrm>
                <a:prstGeom prst="rect">
                  <a:avLst/>
                </a:prstGeom>
              </p:spPr>
            </p:pic>
            <p:pic>
              <p:nvPicPr>
                <p:cNvPr id="61" name="Image 45">
                  <a:extLst>
                    <a:ext uri="{FF2B5EF4-FFF2-40B4-BE49-F238E27FC236}">
                      <a16:creationId xmlns:a16="http://schemas.microsoft.com/office/drawing/2014/main" xmlns="" id="{5F297254-9133-4BE6-8F3E-8A7700F1DC0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24163" y="2693777"/>
                  <a:ext cx="262151" cy="220207"/>
                </a:xfrm>
                <a:prstGeom prst="rect">
                  <a:avLst/>
                </a:prstGeom>
              </p:spPr>
            </p:pic>
            <p:pic>
              <p:nvPicPr>
                <p:cNvPr id="62" name="Image 46">
                  <a:extLst>
                    <a:ext uri="{FF2B5EF4-FFF2-40B4-BE49-F238E27FC236}">
                      <a16:creationId xmlns:a16="http://schemas.microsoft.com/office/drawing/2014/main" xmlns="" id="{D0BB3751-0238-46DE-993B-7445FC917FA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109396" y="2706620"/>
                  <a:ext cx="288399" cy="229370"/>
                </a:xfrm>
                <a:prstGeom prst="rect">
                  <a:avLst/>
                </a:prstGeom>
              </p:spPr>
            </p:pic>
            <p:pic>
              <p:nvPicPr>
                <p:cNvPr id="63" name="Image 47">
                  <a:extLst>
                    <a:ext uri="{FF2B5EF4-FFF2-40B4-BE49-F238E27FC236}">
                      <a16:creationId xmlns:a16="http://schemas.microsoft.com/office/drawing/2014/main" xmlns="" id="{5CC8406A-8757-463E-957C-5236027438E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31683" y="2682171"/>
                  <a:ext cx="285144" cy="252109"/>
                </a:xfrm>
                <a:prstGeom prst="rect">
                  <a:avLst/>
                </a:prstGeom>
              </p:spPr>
            </p:pic>
          </p:grpSp>
          <p:sp>
            <p:nvSpPr>
              <p:cNvPr id="46" name="Rectangle 45">
                <a:extLst>
                  <a:ext uri="{FF2B5EF4-FFF2-40B4-BE49-F238E27FC236}">
                    <a16:creationId xmlns:a16="http://schemas.microsoft.com/office/drawing/2014/main" xmlns="" id="{34C0252F-FC53-44C8-8618-A17A5A595105}"/>
                  </a:ext>
                </a:extLst>
              </p:cNvPr>
              <p:cNvSpPr/>
              <p:nvPr/>
            </p:nvSpPr>
            <p:spPr bwMode="auto">
              <a:xfrm>
                <a:off x="1316163" y="2762060"/>
                <a:ext cx="933325"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51" name="Image 50">
                <a:extLst>
                  <a:ext uri="{FF2B5EF4-FFF2-40B4-BE49-F238E27FC236}">
                    <a16:creationId xmlns:a16="http://schemas.microsoft.com/office/drawing/2014/main" xmlns="" id="{A239CB1C-B409-41A3-B7D7-F566273F8B5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41589" y="2776325"/>
                <a:ext cx="339959" cy="229370"/>
              </a:xfrm>
              <a:prstGeom prst="rect">
                <a:avLst/>
              </a:prstGeom>
            </p:spPr>
          </p:pic>
          <p:pic>
            <p:nvPicPr>
              <p:cNvPr id="53" name="Image 52">
                <a:extLst>
                  <a:ext uri="{FF2B5EF4-FFF2-40B4-BE49-F238E27FC236}">
                    <a16:creationId xmlns:a16="http://schemas.microsoft.com/office/drawing/2014/main" xmlns="" id="{E57BA2B9-142D-4A9D-93B2-AD5E2910633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55010" y="2765656"/>
                <a:ext cx="249962" cy="249962"/>
              </a:xfrm>
              <a:prstGeom prst="rect">
                <a:avLst/>
              </a:prstGeom>
            </p:spPr>
          </p:pic>
          <p:pic>
            <p:nvPicPr>
              <p:cNvPr id="55" name="Image 54">
                <a:extLst>
                  <a:ext uri="{FF2B5EF4-FFF2-40B4-BE49-F238E27FC236}">
                    <a16:creationId xmlns:a16="http://schemas.microsoft.com/office/drawing/2014/main" xmlns="" id="{7906E0B3-07A6-4677-A441-DD181AA527A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00034" y="2770357"/>
                <a:ext cx="254249" cy="254249"/>
              </a:xfrm>
              <a:prstGeom prst="rect">
                <a:avLst/>
              </a:prstGeom>
            </p:spPr>
          </p:pic>
        </p:grpSp>
        <p:sp>
          <p:nvSpPr>
            <p:cNvPr id="43" name="Rectangle 42">
              <a:extLst>
                <a:ext uri="{FF2B5EF4-FFF2-40B4-BE49-F238E27FC236}">
                  <a16:creationId xmlns:a16="http://schemas.microsoft.com/office/drawing/2014/main" xmlns="" id="{1769093D-3952-449B-A8E1-1C3CCA3DE790}"/>
                </a:ext>
              </a:extLst>
            </p:cNvPr>
            <p:cNvSpPr/>
            <p:nvPr/>
          </p:nvSpPr>
          <p:spPr bwMode="auto">
            <a:xfrm>
              <a:off x="658038" y="2836135"/>
              <a:ext cx="395143" cy="29348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1163"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a:ln>
                  <a:noFill/>
                </a:ln>
                <a:solidFill>
                  <a:schemeClr val="tx1"/>
                </a:solidFill>
                <a:effectLst/>
                <a:latin typeface="Arial" charset="0"/>
              </a:endParaRPr>
            </a:p>
          </p:txBody>
        </p:sp>
        <p:pic>
          <p:nvPicPr>
            <p:cNvPr id="44" name="Image 43">
              <a:extLst>
                <a:ext uri="{FF2B5EF4-FFF2-40B4-BE49-F238E27FC236}">
                  <a16:creationId xmlns:a16="http://schemas.microsoft.com/office/drawing/2014/main" xmlns="" id="{990A8F69-3072-4903-9498-5FF3CB9AE9F1}"/>
                </a:ext>
              </a:extLst>
            </p:cNvPr>
            <p:cNvPicPr/>
            <p:nvPr/>
          </p:nvPicPr>
          <p:blipFill>
            <a:blip r:embed="rId14" cstate="print">
              <a:extLst>
                <a:ext uri="{28A0092B-C50C-407E-A947-70E740481C1C}">
                  <a14:useLocalDpi xmlns:a14="http://schemas.microsoft.com/office/drawing/2010/main" val="0"/>
                </a:ext>
              </a:extLst>
            </a:blip>
            <a:stretch>
              <a:fillRect/>
            </a:stretch>
          </p:blipFill>
          <p:spPr>
            <a:xfrm>
              <a:off x="637356" y="2848024"/>
              <a:ext cx="361950" cy="269875"/>
            </a:xfrm>
            <a:prstGeom prst="rect">
              <a:avLst/>
            </a:prstGeom>
          </p:spPr>
        </p:pic>
      </p:grpSp>
      <p:graphicFrame>
        <p:nvGraphicFramePr>
          <p:cNvPr id="64" name="Tableau 63">
            <a:extLst>
              <a:ext uri="{FF2B5EF4-FFF2-40B4-BE49-F238E27FC236}">
                <a16:creationId xmlns:a16="http://schemas.microsoft.com/office/drawing/2014/main" xmlns="" id="{2CD862BA-A03E-4853-B4A8-10B255BBDC7B}"/>
              </a:ext>
            </a:extLst>
          </p:cNvPr>
          <p:cNvGraphicFramePr>
            <a:graphicFrameLocks noGrp="1"/>
          </p:cNvGraphicFramePr>
          <p:nvPr>
            <p:extLst>
              <p:ext uri="{D42A27DB-BD31-4B8C-83A1-F6EECF244321}">
                <p14:modId xmlns:p14="http://schemas.microsoft.com/office/powerpoint/2010/main" val="2868384367"/>
              </p:ext>
            </p:extLst>
          </p:nvPr>
        </p:nvGraphicFramePr>
        <p:xfrm>
          <a:off x="1774237" y="8106600"/>
          <a:ext cx="4230575" cy="1623133"/>
        </p:xfrm>
        <a:graphic>
          <a:graphicData uri="http://schemas.openxmlformats.org/drawingml/2006/table">
            <a:tbl>
              <a:tblPr/>
              <a:tblGrid>
                <a:gridCol w="243733">
                  <a:extLst>
                    <a:ext uri="{9D8B030D-6E8A-4147-A177-3AD203B41FA5}">
                      <a16:colId xmlns:a16="http://schemas.microsoft.com/office/drawing/2014/main" xmlns="" val="20000"/>
                    </a:ext>
                  </a:extLst>
                </a:gridCol>
                <a:gridCol w="626850">
                  <a:extLst>
                    <a:ext uri="{9D8B030D-6E8A-4147-A177-3AD203B41FA5}">
                      <a16:colId xmlns:a16="http://schemas.microsoft.com/office/drawing/2014/main" xmlns="" val="20001"/>
                    </a:ext>
                  </a:extLst>
                </a:gridCol>
                <a:gridCol w="616792">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685800">
                  <a:extLst>
                    <a:ext uri="{9D8B030D-6E8A-4147-A177-3AD203B41FA5}">
                      <a16:colId xmlns:a16="http://schemas.microsoft.com/office/drawing/2014/main" xmlns="" val="20004"/>
                    </a:ext>
                  </a:extLst>
                </a:gridCol>
                <a:gridCol w="685800">
                  <a:extLst>
                    <a:ext uri="{9D8B030D-6E8A-4147-A177-3AD203B41FA5}">
                      <a16:colId xmlns:a16="http://schemas.microsoft.com/office/drawing/2014/main" xmlns="" val="20005"/>
                    </a:ext>
                  </a:extLst>
                </a:gridCol>
                <a:gridCol w="685800">
                  <a:extLst>
                    <a:ext uri="{9D8B030D-6E8A-4147-A177-3AD203B41FA5}">
                      <a16:colId xmlns:a16="http://schemas.microsoft.com/office/drawing/2014/main" xmlns="" val="20006"/>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S</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M</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XXL</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5MIB0502XL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5MIP0500XS</a:t>
                      </a:r>
                      <a:r>
                        <a:rPr kumimoji="0" lang="fr-FR" sz="800" b="0" i="0" u="none" strike="noStrike" kern="1200" cap="none" normalizeH="0" baseline="0" dirty="0">
                          <a:ln>
                            <a:noFill/>
                          </a:ln>
                          <a:solidFill>
                            <a:schemeClr val="tx1"/>
                          </a:solidFill>
                          <a:effectLst/>
                          <a:latin typeface="Arial" charset="0"/>
                          <a:ea typeface="+mn-ea"/>
                          <a:cs typeface="+mn-cs"/>
                        </a:rPr>
                        <a:t>​</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600" b="0" i="0" u="none" strike="noStrike" kern="1200" cap="none" normalizeH="0" baseline="0" dirty="0">
                          <a:ln>
                            <a:noFill/>
                          </a:ln>
                          <a:solidFill>
                            <a:schemeClr val="tx1"/>
                          </a:solidFill>
                          <a:effectLst/>
                          <a:latin typeface="Arial" charset="0"/>
                          <a:ea typeface="+mn-ea"/>
                          <a:cs typeface="+mn-cs"/>
                        </a:rPr>
                        <a:t>5MIP0502XL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148-156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75-81</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82-87</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88-93</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94-99</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100-105</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Arial" charset="0"/>
                        </a:rPr>
                        <a:t>106 - 112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pic>
        <p:nvPicPr>
          <p:cNvPr id="65" name="Image 64">
            <a:extLst>
              <a:ext uri="{FF2B5EF4-FFF2-40B4-BE49-F238E27FC236}">
                <a16:creationId xmlns:a16="http://schemas.microsoft.com/office/drawing/2014/main" xmlns="" id="{B21499CF-8EC0-48E1-9A40-42430CD665D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28280" y="8185772"/>
            <a:ext cx="918896" cy="1543961"/>
          </a:xfrm>
          <a:prstGeom prst="rect">
            <a:avLst/>
          </a:prstGeom>
        </p:spPr>
      </p:pic>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32A0A8-BA54-4778-AD97-7B2208F42F90}"/>
</file>

<file path=customXml/itemProps2.xml><?xml version="1.0" encoding="utf-8"?>
<ds:datastoreItem xmlns:ds="http://schemas.openxmlformats.org/officeDocument/2006/customXml" ds:itemID="{8DD630B2-AB87-4135-B921-910FFAE65C20}"/>
</file>

<file path=customXml/itemProps3.xml><?xml version="1.0" encoding="utf-8"?>
<ds:datastoreItem xmlns:ds="http://schemas.openxmlformats.org/officeDocument/2006/customXml" ds:itemID="{8E149249-3D76-4BFD-BBE7-F320CFA06AF6}"/>
</file>

<file path=docProps/app.xml><?xml version="1.0" encoding="utf-8"?>
<Properties xmlns="http://schemas.openxmlformats.org/officeDocument/2006/extended-properties" xmlns:vt="http://schemas.openxmlformats.org/officeDocument/2006/docPropsVTypes">
  <TotalTime>1231</TotalTime>
  <Words>2126</Words>
  <Application>Microsoft Office PowerPoint</Application>
  <PresentationFormat>A4 Paper (210x297 mm)</PresentationFormat>
  <Paragraphs>1235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Gigi Tang</cp:lastModifiedBy>
  <cp:revision>219</cp:revision>
  <cp:lastPrinted>2014-09-17T12:15:28Z</cp:lastPrinted>
  <dcterms:created xsi:type="dcterms:W3CDTF">2006-06-27T13:40:27Z</dcterms:created>
  <dcterms:modified xsi:type="dcterms:W3CDTF">2020-01-06T09:09:52Z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ies>
</file>